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60" r:id="rId4"/>
    <p:sldId id="273" r:id="rId5"/>
    <p:sldId id="257" r:id="rId6"/>
    <p:sldId id="258" r:id="rId7"/>
    <p:sldId id="259" r:id="rId8"/>
    <p:sldId id="261" r:id="rId9"/>
    <p:sldId id="265" r:id="rId10"/>
    <p:sldId id="263" r:id="rId11"/>
    <p:sldId id="287" r:id="rId12"/>
    <p:sldId id="264" r:id="rId13"/>
    <p:sldId id="266" r:id="rId14"/>
    <p:sldId id="267" r:id="rId15"/>
    <p:sldId id="275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DB"/>
    <a:srgbClr val="DBFFC9"/>
    <a:srgbClr val="D5ABFF"/>
    <a:srgbClr val="385D8A"/>
    <a:srgbClr val="FFDE75"/>
    <a:srgbClr val="4FB4FF"/>
    <a:srgbClr val="FFAFAF"/>
    <a:srgbClr val="33FF8F"/>
    <a:srgbClr val="FF33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3" autoAdjust="0"/>
    <p:restoredTop sz="94660"/>
  </p:normalViewPr>
  <p:slideViewPr>
    <p:cSldViewPr>
      <p:cViewPr varScale="1">
        <p:scale>
          <a:sx n="188" d="100"/>
          <a:sy n="188" d="100"/>
        </p:scale>
        <p:origin x="122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BBE1-2F69-4969-A255-3DA118443D69}" type="datetimeFigureOut">
              <a:rPr lang="en-US" smtClean="0"/>
              <a:t>25-Nov-17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69CE0-7ECB-4902-B587-0511B6ED3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3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A299-F9BC-4DDD-B650-D98D46FE8F3D}" type="datetime1">
              <a:rPr lang="en-US" smtClean="0"/>
              <a:t>25-Nov-17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4687-8A30-4414-A7FE-40EC75E5DF00}" type="datetime1">
              <a:rPr lang="en-US" smtClean="0"/>
              <a:t>25-Nov-17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8F4E-ACB2-497F-83D9-E368484CF41C}" type="datetime1">
              <a:rPr lang="en-US" smtClean="0"/>
              <a:t>25-Nov-17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7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3A803-5DD3-4298-AF5A-F9415E90774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95F2-3E39-4720-A801-7BAF2E5327A8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1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9EFE-42D7-4720-A3B7-A7EADE2FA13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9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B489-FEE9-4876-8578-277AF957CB63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8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4626-B89F-4A99-A19D-602C926A671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0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E23F-EF30-4BA6-BA2F-F0A265033DB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5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F372-D817-47F1-8D6E-3D5F2BC5C398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5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83F8-8C35-453B-BC7E-3EABF8127249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3DC2-45B7-45A5-96EC-97052FCC01FC}" type="datetime1">
              <a:rPr lang="en-US" smtClean="0"/>
              <a:t>25-Nov-17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9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702D-ECFD-4F92-8053-BA8C282F3D8F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38DD-61F0-4D06-9F83-C494616451AF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7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A3FF-1B36-4ECC-A05A-5097D9B46A03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2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39DA-42A9-4144-AE97-A88F7D326CE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15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815F-1D39-41A4-80DB-BD6D03BF3FC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C37-A3BC-4C40-BADB-F20F665A3DC9}" type="datetime1">
              <a:rPr lang="en-US" smtClean="0"/>
              <a:t>25-Nov-17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ADB0-5A7C-4124-B850-C7425D98D1D4}" type="datetime1">
              <a:rPr lang="en-US" smtClean="0"/>
              <a:t>25-Nov-17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442-6056-459F-9D07-9AD564E7EDFB}" type="datetime1">
              <a:rPr lang="en-US" smtClean="0"/>
              <a:t>25-Nov-17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3B7-9169-489D-A807-CD3691D58045}" type="datetime1">
              <a:rPr lang="en-US" smtClean="0"/>
              <a:t>25-Nov-17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DDFF-F107-4F3A-88F4-E2B834FA646F}" type="datetime1">
              <a:rPr lang="en-US" smtClean="0"/>
              <a:t>25-Nov-17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4CC-46FE-4ADE-BD44-1208EB04E489}" type="datetime1">
              <a:rPr lang="en-US" smtClean="0"/>
              <a:t>25-Nov-17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4F6-8F0B-4370-95A0-27A50F60B772}" type="datetime1">
              <a:rPr lang="en-US" smtClean="0"/>
              <a:t>25-Nov-17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8AB5-B891-4E19-B116-2FCCF2E7EF9A}" type="datetime1">
              <a:rPr lang="en-US" smtClean="0"/>
              <a:t>25-Nov-17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3065-BE02-4F3A-B976-4757A0F9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A08F6-4EB4-4525-99F2-D0D64149A309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5002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vishkin" TargetMode="External"/><Relationship Id="rId2" Type="http://schemas.openxmlformats.org/officeDocument/2006/relationships/hyperlink" Target="http://www.umiacs.umd.edu/~josep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PRAM</a:t>
            </a:r>
            <a:br>
              <a:rPr lang="en-US" dirty="0" smtClean="0"/>
            </a:br>
            <a:r>
              <a:rPr lang="en-US" dirty="0" smtClean="0"/>
              <a:t>architectures, algorithms,</a:t>
            </a:r>
            <a:br>
              <a:rPr lang="en-US" dirty="0" smtClean="0"/>
            </a:br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95536" y="2403189"/>
            <a:ext cx="3373350" cy="2117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Logarithmic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latin typeface="Cambria Math" pitchFamily="18" charset="0"/>
                    <a:ea typeface="Cambria Math" pitchFamily="18" charset="0"/>
                  </a:rPr>
                  <a:t>The PRAM algorithm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// Sum vector A(*)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Begin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B(i) := A(i)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For h=1:log(n) 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  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000" dirty="0" smtClean="0">
                    <a:sym typeface="Wingdings" pitchFamily="2" charset="2"/>
                  </a:rPr>
                  <a:t> then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ym typeface="Wingdings" pitchFamily="2" charset="2"/>
                  </a:rPr>
                  <a:t>	 </a:t>
                </a:r>
                <a:r>
                  <a:rPr lang="en-US" sz="2000" dirty="0" smtClean="0">
                    <a:sym typeface="Wingdings" pitchFamily="2" charset="2"/>
                  </a:rPr>
                  <a:t>  B(i) = B(2i-1) + B(2i)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End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Wingdings" pitchFamily="2" charset="2"/>
                  </a:rPr>
                  <a:t>// B(1) holds the sum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08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10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768886" y="1700811"/>
            <a:ext cx="5011442" cy="2445447"/>
            <a:chOff x="2989891" y="4578248"/>
            <a:chExt cx="3652694" cy="1782414"/>
          </a:xfrm>
        </p:grpSpPr>
        <p:sp>
          <p:nvSpPr>
            <p:cNvPr id="11" name="TextBox 10"/>
            <p:cNvSpPr txBox="1"/>
            <p:nvPr/>
          </p:nvSpPr>
          <p:spPr>
            <a:xfrm>
              <a:off x="3300488" y="6024168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860629" y="4964492"/>
              <a:ext cx="1032" cy="1123618"/>
            </a:xfrm>
            <a:prstGeom prst="straightConnector1">
              <a:avLst/>
            </a:prstGeom>
            <a:ln w="381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32497" y="6024167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292638" y="5456075"/>
              <a:ext cx="2279" cy="632035"/>
            </a:xfrm>
            <a:prstGeom prst="straightConnector1">
              <a:avLst/>
            </a:prstGeom>
            <a:ln w="381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164506" y="6024167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3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724647" y="5526301"/>
              <a:ext cx="0" cy="561809"/>
            </a:xfrm>
            <a:prstGeom prst="straightConnector1">
              <a:avLst/>
            </a:prstGeom>
            <a:ln w="3810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96515" y="6024167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4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8524" y="6024167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5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0533" y="6024167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6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2542" y="6024167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7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551" y="6024167"/>
              <a:ext cx="318034" cy="336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8</a:t>
              </a:r>
              <a:endParaRPr lang="en-US" sz="2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427587" y="4578248"/>
              <a:ext cx="3038498" cy="1509862"/>
              <a:chOff x="1509164" y="3861048"/>
              <a:chExt cx="6231188" cy="151216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1511281" y="4869160"/>
                <a:ext cx="0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1509164" y="4869160"/>
                <a:ext cx="888058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2411760" y="4869160"/>
                <a:ext cx="888058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3262611" y="4869160"/>
                <a:ext cx="1765399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4145310" y="4869160"/>
                <a:ext cx="2682900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 flipV="1">
                <a:off x="2411760" y="4869160"/>
                <a:ext cx="1752154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3287837" y="4869160"/>
                <a:ext cx="2652316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4169104" y="4869160"/>
                <a:ext cx="3571248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513944" y="4365104"/>
                <a:ext cx="0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1511827" y="4365104"/>
                <a:ext cx="888058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2411760" y="4365104"/>
                <a:ext cx="888058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2411760" y="4365104"/>
                <a:ext cx="1752154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1513398" y="3861048"/>
                <a:ext cx="0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1511281" y="3861048"/>
                <a:ext cx="888058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V="1">
              <a:off x="3130343" y="5584823"/>
              <a:ext cx="2134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130343" y="5069831"/>
              <a:ext cx="2134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130343" y="4578248"/>
              <a:ext cx="21344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89891" y="4749283"/>
              <a:ext cx="393979" cy="269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h=3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89891" y="5240865"/>
              <a:ext cx="393979" cy="269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h=2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9891" y="5732448"/>
              <a:ext cx="393979" cy="269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h=1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8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6974"/>
            <a:ext cx="7775859" cy="63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Sum (p=n)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T*(n)=T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(n)=n</a:t>
                </a:r>
              </a:p>
              <a:p>
                <a:r>
                  <a:rPr lang="en-US" sz="2800" dirty="0" err="1" smtClean="0"/>
                  <a:t>T</a:t>
                </a:r>
                <a:r>
                  <a:rPr lang="en-US" sz="2800" baseline="-25000" dirty="0" err="1" smtClean="0"/>
                  <a:t>p</a:t>
                </a:r>
                <a:r>
                  <a:rPr lang="en-US" sz="2800" baseline="-25000" dirty="0" smtClean="0"/>
                  <a:t>=n</a:t>
                </a:r>
                <a:r>
                  <a:rPr lang="en-US" sz="2800" dirty="0" smtClean="0"/>
                  <a:t>(n)=2+log n</a:t>
                </a:r>
              </a:p>
              <a:p>
                <a:r>
                  <a:rPr lang="en-US" sz="2800" dirty="0" err="1" smtClean="0"/>
                  <a:t>SU</a:t>
                </a:r>
                <a:r>
                  <a:rPr lang="en-US" sz="2800" baseline="-25000" dirty="0" err="1" smtClean="0"/>
                  <a:t>p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baseline="0" smtClean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𝑙𝑜𝑔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Cost=p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8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800" dirty="0" smtClean="0">
                    <a:latin typeface="Cambria Math"/>
                    <a:ea typeface="Cambria Math"/>
                  </a:rPr>
                  <a:t>(2+</a:t>
                </a:r>
                <a:r>
                  <a:rPr lang="en-US" sz="2800" dirty="0" smtClean="0"/>
                  <a:t>log n)≈n log n</a:t>
                </a:r>
                <a:endParaRPr lang="en-US" sz="280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𝑝𝑇</m:t>
                            </m:r>
                          </m:e>
                          <m:sub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baseline="0" smtClean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𝑙𝑜𝑔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baseline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𝑙𝑜𝑔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34" y="1196752"/>
            <a:ext cx="390611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04" y="4005064"/>
            <a:ext cx="3865947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805264"/>
            <a:ext cx="325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Speedup and efficiency decrease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24652" y="2884294"/>
            <a:ext cx="41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p=n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24652" y="5373216"/>
            <a:ext cx="419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p=n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40352" y="4188713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log-log chart</a:t>
            </a:r>
            <a:endParaRPr lang="en-US" sz="105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882549"/>
            <a:ext cx="2917802" cy="206165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46162"/>
            <a:ext cx="2917802" cy="20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Sum (n&gt;&gt;p)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588774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T*(n)=T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(n)=n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SU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𝑙𝑜𝑔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≈</a:t>
                </a:r>
                <a:r>
                  <a:rPr lang="en-US" i="1" dirty="0">
                    <a:latin typeface="Cambria Math"/>
                  </a:rPr>
                  <a:t>p</a:t>
                </a:r>
              </a:p>
              <a:p>
                <a:r>
                  <a:rPr lang="en-US" dirty="0" smtClean="0"/>
                  <a:t>Cost=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≈</a:t>
                </a:r>
                <a:r>
                  <a:rPr lang="en-US" dirty="0"/>
                  <a:t>n</a:t>
                </a:r>
              </a:p>
              <a:p>
                <a:r>
                  <a:rPr lang="en-US" dirty="0" smtClean="0"/>
                  <a:t>Work = </a:t>
                </a:r>
                <a:r>
                  <a:rPr lang="en-US" dirty="0" err="1" smtClean="0">
                    <a:latin typeface="Cambria Math"/>
                  </a:rPr>
                  <a:t>n+p</a:t>
                </a:r>
                <a:r>
                  <a:rPr lang="en-US" dirty="0"/>
                  <a:t> ≈n</a:t>
                </a:r>
                <a:endParaRPr lang="en-US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𝑝𝑇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func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≈1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588774"/>
                <a:ext cx="8229600" cy="4525963"/>
              </a:xfrm>
              <a:blipFill rotWithShape="1">
                <a:blip r:embed="rId4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63538" y="141763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n=1,000,000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1035" y="31733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5894685"/>
            <a:ext cx="2815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Speedup &amp; power are linear</a:t>
            </a:r>
          </a:p>
          <a:p>
            <a:r>
              <a:rPr lang="en-US" dirty="0" smtClean="0"/>
              <a:t>Cost is fixed</a:t>
            </a:r>
          </a:p>
          <a:p>
            <a:r>
              <a:rPr lang="en-US" dirty="0" smtClean="0"/>
              <a:t>Efficiency is 1 (max)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5924" y="4293096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log-log chart</a:t>
            </a:r>
            <a:endParaRPr lang="en-US" sz="105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doing 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89400" cy="257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2492896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2996952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3501008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3968" y="4005064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968" y="4509120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67944" y="4995195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83968" y="5157192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5128314"/>
            <a:ext cx="85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=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249289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8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2780928"/>
            <a:ext cx="321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8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5 = 40  -- could do 40 steps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3140968"/>
            <a:ext cx="328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 = 2n = 16   -- 16/40, wasted 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568" y="3559753"/>
                <a:ext cx="2451697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𝐸𝑝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=0.67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59753"/>
                <a:ext cx="2451697" cy="661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568" y="4293096"/>
                <a:ext cx="162999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3096"/>
                <a:ext cx="1629998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PRAM?</a:t>
            </a:r>
            <a:br>
              <a:rPr lang="en-US" dirty="0" smtClean="0"/>
            </a:br>
            <a:r>
              <a:rPr lang="en-US" sz="2200" dirty="0" smtClean="0"/>
              <a:t>Namely, how does it write?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 Read Exclusive Write (EREW)</a:t>
            </a:r>
          </a:p>
          <a:p>
            <a:r>
              <a:rPr lang="en-US" dirty="0" smtClean="0"/>
              <a:t>Concurrent Read Exclusive Write (CREW)</a:t>
            </a:r>
          </a:p>
          <a:p>
            <a:r>
              <a:rPr lang="en-US" dirty="0" smtClean="0"/>
              <a:t>Concurrent Read Concurrent Write (CRCW)</a:t>
            </a:r>
          </a:p>
          <a:p>
            <a:pPr lvl="1"/>
            <a:r>
              <a:rPr lang="en-US" dirty="0" smtClean="0"/>
              <a:t>Common: concurrent only if same value</a:t>
            </a:r>
          </a:p>
          <a:p>
            <a:pPr lvl="1"/>
            <a:r>
              <a:rPr lang="en-US" dirty="0" smtClean="0"/>
              <a:t>Arbitrary: one succeeds, others ignored</a:t>
            </a:r>
          </a:p>
          <a:p>
            <a:pPr lvl="1"/>
            <a:r>
              <a:rPr lang="en-US" dirty="0" smtClean="0"/>
              <a:t>Priority: minimum index succeeds</a:t>
            </a:r>
          </a:p>
          <a:p>
            <a:r>
              <a:rPr lang="en-US" dirty="0" smtClean="0"/>
              <a:t>Computational power: EREW &lt; CREW &lt; CRCW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</a:p>
          <a:p>
            <a:pPr marL="857250" lvl="2" indent="0">
              <a:buNone/>
            </a:pPr>
            <a:r>
              <a:rPr lang="en-US" dirty="0" smtClean="0"/>
              <a:t>global read(</a:t>
            </a:r>
            <a:r>
              <a:rPr lang="en-US" dirty="0" err="1" smtClean="0"/>
              <a:t>x</a:t>
            </a:r>
            <a:r>
              <a:rPr lang="en-US" dirty="0" err="1" smtClean="0">
                <a:sym typeface="Wingdings" pitchFamily="2" charset="2"/>
              </a:rPr>
              <a:t>B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857250" lvl="2" indent="0">
              <a:buNone/>
            </a:pPr>
            <a:r>
              <a:rPr lang="en-US" dirty="0" smtClean="0">
                <a:sym typeface="Wingdings" pitchFamily="2" charset="2"/>
              </a:rPr>
              <a:t>global read(</a:t>
            </a:r>
            <a:r>
              <a:rPr lang="en-US" dirty="0" err="1" smtClean="0">
                <a:sym typeface="Wingdings" pitchFamily="2" charset="2"/>
              </a:rPr>
              <a:t>yC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857250" lvl="2" indent="0">
              <a:buNone/>
            </a:pPr>
            <a:r>
              <a:rPr lang="en-US" dirty="0" smtClean="0">
                <a:sym typeface="Wingdings" pitchFamily="2" charset="2"/>
              </a:rPr>
              <a:t>z := x + y</a:t>
            </a:r>
          </a:p>
          <a:p>
            <a:pPr marL="857250" lvl="2" indent="0">
              <a:buNone/>
            </a:pPr>
            <a:r>
              <a:rPr lang="en-US" dirty="0" smtClean="0">
                <a:sym typeface="Wingdings" pitchFamily="2" charset="2"/>
              </a:rPr>
              <a:t>global write(</a:t>
            </a:r>
            <a:r>
              <a:rPr lang="en-US" dirty="0" err="1" smtClean="0">
                <a:sym typeface="Wingdings" pitchFamily="2" charset="2"/>
              </a:rPr>
              <a:t>zA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857250" lvl="2" indent="0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smtClean="0"/>
              <a:t>By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 := B + C     ---A,B,C shared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3: Matrix multiply on PRAM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 := AB   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),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b="0" dirty="0" smtClean="0">
                    <a:ea typeface="Cambria Math"/>
                  </a:rPr>
                  <a:t> </a:t>
                </a:r>
                <a:endParaRPr lang="en-US" sz="2800" b="0" i="1" dirty="0" smtClean="0">
                  <a:latin typeface="Cambria Math"/>
                </a:endParaRPr>
              </a:p>
              <a:p>
                <a:r>
                  <a:rPr lang="en-US" sz="2800" dirty="0" smtClean="0"/>
                  <a:t>Recall Mm: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Steps</a:t>
                </a:r>
              </a:p>
              <a:p>
                <a:pPr lvl="1"/>
                <a:r>
                  <a:rPr lang="en-US" sz="2400" dirty="0" smtClean="0"/>
                  <a:t>Processor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 smtClean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processors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compute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8144" y="1700808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48264" y="1700808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56376" y="1700808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184482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91657" y="19168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48264" y="1844824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58893" y="1700808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40352" y="19185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1900" dirty="0" smtClean="0"/>
                  <a:t>(each processor knows its </a:t>
                </a:r>
                <a:r>
                  <a:rPr lang="en-US" sz="1900" i="1" dirty="0" err="1" smtClean="0">
                    <a:latin typeface="Times New Roman" pitchFamily="18" charset="0"/>
                    <a:cs typeface="Times New Roman" pitchFamily="18" charset="0"/>
                  </a:rPr>
                  <a:t>i,j,l</a:t>
                </a:r>
                <a:r>
                  <a:rPr lang="en-US" sz="1900" dirty="0" smtClean="0"/>
                  <a:t> </a:t>
                </a:r>
                <a:r>
                  <a:rPr lang="en-US" sz="1900" dirty="0" smtClean="0"/>
                  <a:t>indices, or computes it from an instance number)</a:t>
                </a:r>
                <a:endParaRPr lang="en-US" sz="19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Begin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2. </a:t>
                </a:r>
                <a:r>
                  <a:rPr lang="en-US" dirty="0">
                    <a:sym typeface="Wingdings" pitchFamily="2" charset="2"/>
                  </a:rPr>
                  <a:t>For h=1:k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𝑙</m:t>
                    </m:r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  then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</a:t>
                </a:r>
                <a:r>
                  <a:rPr lang="en-US" dirty="0" smtClean="0"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	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3. </a:t>
                </a:r>
                <a:r>
                  <a:rPr lang="en-US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" pitchFamily="2" charset="2"/>
                      </a:rPr>
                      <m:t>𝑙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End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26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2852936"/>
                <a:ext cx="4038600" cy="327322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 smtClean="0"/>
                  <a:t>Step 1: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Concurrent read</a:t>
                </a:r>
              </a:p>
              <a:p>
                <a:r>
                  <a:rPr lang="en-US" sz="2400" dirty="0" smtClean="0"/>
                  <a:t>Step 2: Sum</a:t>
                </a:r>
              </a:p>
              <a:p>
                <a:r>
                  <a:rPr lang="en-US" sz="2400" dirty="0" smtClean="0"/>
                  <a:t>Step 3: Store</a:t>
                </a:r>
              </a:p>
              <a:p>
                <a:pPr lvl="1"/>
                <a:r>
                  <a:rPr lang="en-US" sz="2000" dirty="0" smtClean="0"/>
                  <a:t>Exclusive write</a:t>
                </a:r>
              </a:p>
              <a:p>
                <a:endParaRPr lang="en-US" dirty="0"/>
              </a:p>
              <a:p>
                <a:r>
                  <a:rPr lang="en-US" dirty="0" smtClean="0"/>
                  <a:t>Runs on CREW PRAM</a:t>
                </a:r>
              </a:p>
              <a:p>
                <a:r>
                  <a:rPr lang="en-US" sz="2400" dirty="0" smtClean="0"/>
                  <a:t>What is the purpose of</a:t>
                </a:r>
                <a:br>
                  <a:rPr lang="en-US" sz="2400" dirty="0" smtClean="0"/>
                </a:br>
                <a:r>
                  <a:rPr lang="en-US" sz="2400" dirty="0" smtClean="0"/>
                  <a:t>“</a:t>
                </a:r>
                <a:r>
                  <a:rPr lang="en-US" sz="24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Wingdings" pitchFamily="2" charset="2"/>
                      </a:rPr>
                      <m:t>𝑙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  <a:sym typeface="Wingdings" pitchFamily="2" charset="2"/>
                      </a:rPr>
                      <m:t>1</m:t>
                    </m:r>
                  </m:oMath>
                </a14:m>
                <a:r>
                  <a:rPr lang="en-US" sz="2400" dirty="0" smtClean="0">
                    <a:sym typeface="Wingdings" pitchFamily="2" charset="2"/>
                  </a:rPr>
                  <a:t>”</a:t>
                </a:r>
                <a:r>
                  <a:rPr lang="en-US" sz="2400" dirty="0">
                    <a:sym typeface="Wingdings" pitchFamily="2" charset="2"/>
                  </a:rPr>
                  <a:t> </a:t>
                </a:r>
                <a:r>
                  <a:rPr lang="en-US" sz="2400" dirty="0" smtClean="0">
                    <a:sym typeface="Wingdings" pitchFamily="2" charset="2"/>
                  </a:rPr>
                  <a:t>in step 3? </a:t>
                </a:r>
                <a:br>
                  <a:rPr lang="en-US" sz="2400" dirty="0" smtClean="0">
                    <a:sym typeface="Wingdings" pitchFamily="2" charset="2"/>
                  </a:rPr>
                </a:br>
                <a:r>
                  <a:rPr lang="en-US" sz="2400" dirty="0" smtClean="0">
                    <a:sym typeface="Wingdings" pitchFamily="2" charset="2"/>
                  </a:rPr>
                  <a:t>What happens if eliminated?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2852936"/>
                <a:ext cx="4038600" cy="3273227"/>
              </a:xfrm>
              <a:blipFill rotWithShape="1">
                <a:blip r:embed="rId3"/>
                <a:stretch>
                  <a:fillRect l="-2115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Mm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1216" y="1556792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𝑆𝑈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𝐶𝑜𝑠𝑡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𝑝𝑇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smtClean="0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216" y="1556792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91932"/>
            <a:ext cx="3816424" cy="229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737455"/>
            <a:ext cx="3816332" cy="2293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4149080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log-log chart</a:t>
            </a:r>
            <a:endParaRPr lang="en-US" sz="105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 and </a:t>
            </a:r>
            <a:r>
              <a:rPr lang="en-US" dirty="0" smtClean="0"/>
              <a:t>PRAM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processors, each may have local memory</a:t>
            </a:r>
          </a:p>
          <a:p>
            <a:pPr lvl="1"/>
            <a:r>
              <a:rPr lang="en-US" dirty="0" smtClean="0"/>
              <a:t>Each processor has index, available to local code</a:t>
            </a:r>
          </a:p>
          <a:p>
            <a:r>
              <a:rPr lang="en-US" dirty="0" smtClean="0"/>
              <a:t>Shared memory</a:t>
            </a:r>
          </a:p>
          <a:p>
            <a:r>
              <a:rPr lang="en-US" dirty="0" smtClean="0"/>
              <a:t>During each time unit, each processor either </a:t>
            </a:r>
          </a:p>
          <a:p>
            <a:pPr lvl="1"/>
            <a:r>
              <a:rPr lang="en-US" dirty="0" smtClean="0"/>
              <a:t>Performs one compute operation, or </a:t>
            </a:r>
          </a:p>
          <a:p>
            <a:pPr lvl="1"/>
            <a:r>
              <a:rPr lang="en-US" dirty="0"/>
              <a:t>Performs one </a:t>
            </a:r>
            <a:r>
              <a:rPr lang="en-US" dirty="0" smtClean="0"/>
              <a:t>memory access</a:t>
            </a:r>
          </a:p>
          <a:p>
            <a:pPr lvl="2"/>
            <a:r>
              <a:rPr lang="en-US" dirty="0" smtClean="0"/>
              <a:t>Challenging. Means very good shared memory (maybe small)</a:t>
            </a:r>
          </a:p>
          <a:p>
            <a:r>
              <a:rPr lang="en-US" dirty="0" smtClean="0"/>
              <a:t>Two modes:</a:t>
            </a:r>
          </a:p>
          <a:p>
            <a:pPr lvl="1"/>
            <a:r>
              <a:rPr lang="en-US" dirty="0" smtClean="0"/>
              <a:t>Synchronous: all processors use same clock (PRAM)</a:t>
            </a:r>
          </a:p>
          <a:p>
            <a:pPr lvl="1"/>
            <a:r>
              <a:rPr lang="en-US" dirty="0" smtClean="0"/>
              <a:t>Asynchronous: synchronization is code responsibility</a:t>
            </a:r>
          </a:p>
          <a:p>
            <a:pPr lvl="2"/>
            <a:r>
              <a:rPr lang="en-US" dirty="0" smtClean="0"/>
              <a:t>Asynchronous is more realistic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Take advantage of idle processors in Sum</a:t>
                </a:r>
              </a:p>
              <a:p>
                <a:r>
                  <a:rPr lang="en-US" dirty="0" smtClean="0"/>
                  <a:t>Compute all prefix 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 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Sum on CREW PARM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3225"/>
            <a:ext cx="2133600" cy="365125"/>
          </a:xfrm>
        </p:spPr>
        <p:txBody>
          <a:bodyPr/>
          <a:lstStyle/>
          <a:p>
            <a:fld id="{2D183065-BE02-4F3A-B976-4757A0F9A307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11281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48515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97222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34456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83163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20397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3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69104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06338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4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55045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92279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5</a:t>
            </a:r>
            <a:endParaRPr lang="en-US" sz="3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940986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78220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6</a:t>
            </a:r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26927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64161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7</a:t>
            </a:r>
            <a:endParaRPr lang="en-US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712868" y="2132856"/>
            <a:ext cx="0" cy="3240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50102" y="524208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8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248515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134456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020397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3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906338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4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4792279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5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5678220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6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6564161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7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7450102" y="1496659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8</a:t>
            </a:r>
            <a:endParaRPr lang="en-US" sz="32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490729" y="4941168"/>
            <a:ext cx="906493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274876" y="4941168"/>
            <a:ext cx="906493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059023" y="4941168"/>
            <a:ext cx="906493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843170" y="4941168"/>
            <a:ext cx="906493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405746" y="4005064"/>
            <a:ext cx="906493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402706" y="4005064"/>
            <a:ext cx="176639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928958" y="4005064"/>
            <a:ext cx="906493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925918" y="4005064"/>
            <a:ext cx="176639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48552" y="2996952"/>
            <a:ext cx="356431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28000" y="2996952"/>
            <a:ext cx="2698927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181369" y="2996952"/>
            <a:ext cx="1757499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181369" y="2996952"/>
            <a:ext cx="877654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167149" y="4185084"/>
            <a:ext cx="504056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75972" y="3284984"/>
            <a:ext cx="504056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658592" y="4185084"/>
            <a:ext cx="504056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661693" y="418508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94205" y="328498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95564" y="418508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76389" y="6128177"/>
            <a:ext cx="539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HW3: Write this as a </a:t>
            </a:r>
            <a:r>
              <a:rPr lang="en-US" smtClean="0"/>
              <a:t>PRAM algorithm (due May 6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PRAM implementable?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Can be an ideal model for theoretical algorithms</a:t>
            </a:r>
          </a:p>
          <a:p>
            <a:pPr lvl="1">
              <a:defRPr/>
            </a:pPr>
            <a:r>
              <a:rPr lang="en-US" dirty="0" smtClean="0"/>
              <a:t>Algorithms may be converted to real machine models (XMT, Plural, </a:t>
            </a:r>
            <a:r>
              <a:rPr lang="en-US" dirty="0" err="1" smtClean="0"/>
              <a:t>Tilera</a:t>
            </a:r>
            <a:r>
              <a:rPr lang="en-US" dirty="0" smtClean="0"/>
              <a:t>, …)</a:t>
            </a:r>
          </a:p>
          <a:p>
            <a:pPr>
              <a:defRPr/>
            </a:pPr>
            <a:r>
              <a:rPr lang="en-US" dirty="0" smtClean="0"/>
              <a:t>Or can be implemented ‘directly’</a:t>
            </a:r>
          </a:p>
          <a:p>
            <a:pPr lvl="1">
              <a:defRPr/>
            </a:pPr>
            <a:r>
              <a:rPr lang="en-US" dirty="0" smtClean="0"/>
              <a:t>Concurrent read by detect-and-multicast</a:t>
            </a:r>
          </a:p>
          <a:p>
            <a:pPr lvl="2">
              <a:defRPr/>
            </a:pPr>
            <a:r>
              <a:rPr lang="en-US" dirty="0" smtClean="0"/>
              <a:t>Like the Plural P2M net</a:t>
            </a:r>
          </a:p>
          <a:p>
            <a:pPr lvl="2">
              <a:defRPr/>
            </a:pPr>
            <a:r>
              <a:rPr lang="en-US" dirty="0" smtClean="0"/>
              <a:t>Like the XMT read-only buffers</a:t>
            </a:r>
          </a:p>
          <a:p>
            <a:pPr lvl="1">
              <a:defRPr/>
            </a:pPr>
            <a:r>
              <a:rPr lang="en-US" dirty="0" smtClean="0"/>
              <a:t>Concurrent write how?</a:t>
            </a:r>
          </a:p>
          <a:p>
            <a:pPr lvl="2">
              <a:defRPr/>
            </a:pPr>
            <a:r>
              <a:rPr lang="en-US" dirty="0" smtClean="0"/>
              <a:t>Fetch &amp; Op: serializing write</a:t>
            </a:r>
          </a:p>
          <a:p>
            <a:pPr lvl="2">
              <a:defRPr/>
            </a:pPr>
            <a:r>
              <a:rPr lang="en-US" dirty="0" smtClean="0"/>
              <a:t>Prefix-sum (</a:t>
            </a:r>
            <a:r>
              <a:rPr lang="en-US" dirty="0" err="1" smtClean="0"/>
              <a:t>f&amp;a</a:t>
            </a:r>
            <a:r>
              <a:rPr lang="en-US" dirty="0" smtClean="0"/>
              <a:t>) on XMT: serializing write</a:t>
            </a:r>
          </a:p>
          <a:p>
            <a:pPr lvl="2">
              <a:defRPr/>
            </a:pPr>
            <a:r>
              <a:rPr lang="en-US" u="sng" dirty="0" smtClean="0"/>
              <a:t>Common</a:t>
            </a:r>
            <a:r>
              <a:rPr lang="en-US" dirty="0" smtClean="0"/>
              <a:t> CRCW: detect-and-merge</a:t>
            </a:r>
          </a:p>
          <a:p>
            <a:pPr lvl="2">
              <a:defRPr/>
            </a:pPr>
            <a:r>
              <a:rPr lang="en-US" u="sng" dirty="0" smtClean="0"/>
              <a:t>Priority</a:t>
            </a:r>
            <a:r>
              <a:rPr lang="en-US" dirty="0" smtClean="0"/>
              <a:t> CRCW: detect-and-prioritize</a:t>
            </a:r>
          </a:p>
          <a:p>
            <a:pPr lvl="2">
              <a:defRPr/>
            </a:pPr>
            <a:r>
              <a:rPr lang="en-US" u="sng" dirty="0" smtClean="0"/>
              <a:t>Arbitrary</a:t>
            </a:r>
            <a:r>
              <a:rPr lang="en-US" dirty="0" smtClean="0"/>
              <a:t> CRCW: arbitrarily…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65B08C-7FF3-440D-A65B-80C15D2B1067}" type="slidenum">
              <a:rPr lang="he-IL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CRCW example 1: DNF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Boolean DNF (sum of products)</a:t>
            </a:r>
          </a:p>
          <a:p>
            <a:pPr lvl="1">
              <a:defRPr/>
            </a:pPr>
            <a:r>
              <a:rPr lang="en-US" dirty="0" smtClean="0"/>
              <a:t>X = a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+ a</a:t>
            </a:r>
            <a:r>
              <a:rPr lang="en-US" baseline="-25000" dirty="0" smtClean="0"/>
              <a:t>2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+ a</a:t>
            </a:r>
            <a:r>
              <a:rPr lang="en-US" baseline="-25000" dirty="0" smtClean="0"/>
              <a:t>3</a:t>
            </a:r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 + … (AND, OR operations)</a:t>
            </a:r>
          </a:p>
          <a:p>
            <a:pPr lvl="1">
              <a:defRPr/>
            </a:pPr>
            <a:r>
              <a:rPr lang="en-US" dirty="0" smtClean="0"/>
              <a:t>PRAM code (X initialized to 0, task index=$) :</a:t>
            </a:r>
          </a:p>
          <a:p>
            <a:pPr marL="457200" lvl="1" indent="0">
              <a:buFontTx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if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X=1;</a:t>
            </a:r>
          </a:p>
          <a:p>
            <a:pPr lvl="1">
              <a:defRPr/>
            </a:pPr>
            <a:r>
              <a:rPr lang="en-US" dirty="0" smtClean="0"/>
              <a:t>Common output: </a:t>
            </a:r>
          </a:p>
          <a:p>
            <a:pPr lvl="2">
              <a:defRPr/>
            </a:pPr>
            <a:r>
              <a:rPr lang="en-US" dirty="0" smtClean="0"/>
              <a:t>Not all processors write X. </a:t>
            </a:r>
          </a:p>
          <a:p>
            <a:pPr lvl="2">
              <a:defRPr/>
            </a:pPr>
            <a:r>
              <a:rPr lang="en-US" dirty="0" smtClean="0"/>
              <a:t>Those that do, write 1.</a:t>
            </a:r>
          </a:p>
          <a:p>
            <a:pPr lvl="1">
              <a:defRPr/>
            </a:pPr>
            <a:r>
              <a:rPr lang="en-US" dirty="0" smtClean="0"/>
              <a:t>Time O(1)</a:t>
            </a:r>
          </a:p>
          <a:p>
            <a:pPr lvl="1">
              <a:defRPr/>
            </a:pPr>
            <a:r>
              <a:rPr lang="en-US" dirty="0" smtClean="0"/>
              <a:t>Great for other associative operators </a:t>
            </a:r>
          </a:p>
          <a:p>
            <a:pPr lvl="2">
              <a:defRPr/>
            </a:pPr>
            <a:r>
              <a:rPr lang="en-US" dirty="0" smtClean="0"/>
              <a:t>e.g. (a</a:t>
            </a:r>
            <a:r>
              <a:rPr lang="en-US" baseline="-25000" dirty="0" smtClean="0"/>
              <a:t>1</a:t>
            </a:r>
            <a:r>
              <a:rPr lang="en-US" dirty="0" smtClean="0"/>
              <a:t>+b</a:t>
            </a:r>
            <a:r>
              <a:rPr lang="en-US" baseline="-25000" dirty="0" smtClean="0"/>
              <a:t>1</a:t>
            </a:r>
            <a:r>
              <a:rPr lang="en-US" dirty="0" smtClean="0"/>
              <a:t>)(a</a:t>
            </a:r>
            <a:r>
              <a:rPr lang="en-US" baseline="-25000" dirty="0" smtClean="0"/>
              <a:t>2</a:t>
            </a:r>
            <a:r>
              <a:rPr lang="en-US" dirty="0" smtClean="0"/>
              <a:t>+b</a:t>
            </a:r>
            <a:r>
              <a:rPr lang="en-US" baseline="-25000" dirty="0" smtClean="0"/>
              <a:t>2</a:t>
            </a:r>
            <a:r>
              <a:rPr lang="en-US" dirty="0" smtClean="0"/>
              <a:t>)..  OR/AND (CNF): </a:t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dirty="0" err="1" smtClean="0"/>
              <a:t>init</a:t>
            </a:r>
            <a:r>
              <a:rPr lang="en-US" dirty="0" smtClean="0"/>
              <a:t> X=1,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NOT(a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+b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X=0;</a:t>
            </a:r>
          </a:p>
          <a:p>
            <a:pPr lvl="1">
              <a:defRPr/>
            </a:pPr>
            <a:r>
              <a:rPr lang="en-US" dirty="0" smtClean="0"/>
              <a:t>Works </a:t>
            </a:r>
            <a:r>
              <a:rPr lang="en-US" dirty="0"/>
              <a:t>on </a:t>
            </a:r>
            <a:r>
              <a:rPr lang="en-US" dirty="0" smtClean="0"/>
              <a:t>common / priority / arbitrary CRCW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D4F297-9099-4730-B6DA-EB0FD0C519D9}" type="slidenum">
              <a:rPr lang="he-IL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639762"/>
          </a:xfrm>
        </p:spPr>
        <p:txBody>
          <a:bodyPr/>
          <a:lstStyle/>
          <a:p>
            <a:r>
              <a:rPr lang="en-US" dirty="0" smtClean="0"/>
              <a:t>Common CRCW example 2: Transitive Closure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transitive closure G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of a directed graph G may be computed by matrix multiply</a:t>
            </a:r>
          </a:p>
          <a:p>
            <a:pPr lvl="1"/>
            <a:r>
              <a:rPr lang="en-US" sz="2000" dirty="0" smtClean="0"/>
              <a:t>B adjacency matrix</a:t>
            </a:r>
          </a:p>
          <a:p>
            <a:pPr lvl="1"/>
            <a:r>
              <a:rPr lang="en-US" sz="2000" dirty="0" err="1" smtClean="0"/>
              <a:t>B</a:t>
            </a:r>
            <a:r>
              <a:rPr lang="en-US" sz="2000" baseline="30000" dirty="0" err="1" smtClean="0"/>
              <a:t>k</a:t>
            </a:r>
            <a:r>
              <a:rPr lang="en-US" sz="2000" dirty="0" smtClean="0"/>
              <a:t> shows paths of exactly </a:t>
            </a:r>
            <a:r>
              <a:rPr lang="en-US" sz="2000" i="1" dirty="0" smtClean="0"/>
              <a:t>k</a:t>
            </a:r>
            <a:r>
              <a:rPr lang="en-US" sz="2000" dirty="0" smtClean="0"/>
              <a:t> steps</a:t>
            </a:r>
          </a:p>
          <a:p>
            <a:pPr lvl="1"/>
            <a:r>
              <a:rPr lang="en-US" sz="2000" dirty="0" smtClean="0"/>
              <a:t>(B+I)</a:t>
            </a:r>
            <a:r>
              <a:rPr lang="en-US" sz="2000" baseline="30000" dirty="0" smtClean="0"/>
              <a:t>k</a:t>
            </a:r>
            <a:r>
              <a:rPr lang="en-US" sz="2000" dirty="0" smtClean="0"/>
              <a:t> shows paths of 1,2,…,</a:t>
            </a:r>
            <a:r>
              <a:rPr lang="en-US" sz="2000" i="1" dirty="0" smtClean="0"/>
              <a:t>k</a:t>
            </a:r>
            <a:r>
              <a:rPr lang="en-US" sz="2000" dirty="0" smtClean="0"/>
              <a:t> steps</a:t>
            </a:r>
          </a:p>
          <a:p>
            <a:pPr lvl="1"/>
            <a:r>
              <a:rPr lang="en-US" sz="2000" dirty="0" smtClean="0"/>
              <a:t>Compute (B+I)</a:t>
            </a:r>
            <a:r>
              <a:rPr lang="en-US" sz="2000" baseline="30000" dirty="0" smtClean="0"/>
              <a:t>|V|-1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in log(|V|) steps </a:t>
            </a:r>
          </a:p>
          <a:p>
            <a:pPr lvl="2"/>
            <a:r>
              <a:rPr lang="en-US" sz="1600" dirty="0" smtClean="0"/>
              <a:t>how?</a:t>
            </a:r>
          </a:p>
          <a:p>
            <a:pPr lvl="1"/>
            <a:r>
              <a:rPr lang="en-US" sz="2000" dirty="0" smtClean="0"/>
              <a:t>Boolean matrix multiply (and, or) shows only existence of paths</a:t>
            </a:r>
          </a:p>
          <a:p>
            <a:pPr lvl="2"/>
            <a:r>
              <a:rPr lang="en-US" sz="1800" dirty="0" smtClean="0"/>
              <a:t>Normal multiply counts number of paths</a:t>
            </a:r>
          </a:p>
          <a:p>
            <a:pPr lvl="1"/>
            <a:r>
              <a:rPr lang="en-US" sz="2000" dirty="0" smtClean="0"/>
              <a:t>|V|=n, |B|=</a:t>
            </a:r>
            <a:r>
              <a:rPr lang="en-US" sz="2000" dirty="0" err="1" smtClean="0"/>
              <a:t>n×n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C9E7AF-2D6A-4B6A-BAFB-27D1EC8663D4}" type="slidenum">
              <a:rPr lang="he-IL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16125" y="4616450"/>
          <a:ext cx="489585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938"/>
                <a:gridCol w="935971"/>
                <a:gridCol w="1007969"/>
                <a:gridCol w="899972"/>
              </a:tblGrid>
              <a:tr h="3709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en-US" sz="1800" dirty="0"/>
                    </a:p>
                  </a:txBody>
                  <a:tcPr marL="91427" marR="91427"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</a:t>
                      </a:r>
                      <a:endParaRPr lang="en-US" sz="1800" dirty="0"/>
                    </a:p>
                  </a:txBody>
                  <a:tcPr marL="91427" marR="91427"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endParaRPr lang="en-US" sz="1800" dirty="0"/>
                    </a:p>
                  </a:txBody>
                  <a:tcPr marL="91427" marR="91427" marT="45733" marB="45733">
                    <a:solidFill>
                      <a:schemeClr val="accent2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Matrix Multiply</a:t>
                      </a:r>
                      <a:endParaRPr lang="en-US" sz="1800" dirty="0"/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r>
                        <a:rPr lang="en-US" sz="1800" baseline="30000" dirty="0" smtClean="0"/>
                        <a:t>3</a:t>
                      </a:r>
                      <a:endParaRPr lang="en-US" sz="1800" dirty="0"/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</a:t>
                      </a:r>
                      <a:r>
                        <a:rPr lang="en-US" sz="1800" baseline="30000" dirty="0" smtClean="0"/>
                        <a:t>3</a:t>
                      </a:r>
                      <a:endParaRPr lang="en-US" sz="1800" dirty="0"/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27" marR="91427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Transitive Closure</a:t>
                      </a:r>
                      <a:endParaRPr lang="en-US" sz="1800" dirty="0"/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</a:t>
                      </a:r>
                      <a:r>
                        <a:rPr lang="en-US" sz="1800" baseline="30000" dirty="0" smtClean="0"/>
                        <a:t>3</a:t>
                      </a:r>
                      <a:endParaRPr lang="en-US" sz="1800" dirty="0" smtClean="0"/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</a:t>
                      </a:r>
                      <a:r>
                        <a:rPr lang="en-US" sz="1800" baseline="30000" dirty="0" smtClean="0"/>
                        <a:t>3 </a:t>
                      </a:r>
                      <a:r>
                        <a:rPr lang="en-US" sz="1800" baseline="0" dirty="0" smtClean="0"/>
                        <a:t>log n</a:t>
                      </a:r>
                      <a:endParaRPr lang="en-US" sz="1800" dirty="0" smtClean="0"/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log n</a:t>
                      </a:r>
                      <a:endParaRPr lang="en-US" sz="1800" dirty="0"/>
                    </a:p>
                  </a:txBody>
                  <a:tcPr marL="91427" marR="91427" marT="45733" marB="45733"/>
                </a:tc>
              </a:tr>
            </a:tbl>
          </a:graphicData>
        </a:graphic>
      </p:graphicFrame>
      <p:sp>
        <p:nvSpPr>
          <p:cNvPr id="6171" name="TextBox 5"/>
          <p:cNvSpPr txBox="1">
            <a:spLocks noChangeArrowheads="1"/>
          </p:cNvSpPr>
          <p:nvPr/>
        </p:nvSpPr>
        <p:spPr bwMode="auto">
          <a:xfrm>
            <a:off x="2268538" y="6345238"/>
            <a:ext cx="4460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Joseph F. JaJa, Introduction to Parallel Algorithms, 1992, Ch. 5</a:t>
            </a:r>
          </a:p>
        </p:txBody>
      </p:sp>
    </p:spTree>
    <p:extLst>
      <p:ext uri="{BB962C8B-B14F-4D97-AF65-F5344CB8AC3E}">
        <p14:creationId xmlns:p14="http://schemas.microsoft.com/office/powerpoint/2010/main" val="224951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Arbitrary CRCW example: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Serial algorithm for connected components:</a:t>
            </a:r>
          </a:p>
          <a:p>
            <a:pPr marL="457200" lvl="1" indent="0">
              <a:buFontTx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 each vertex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V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MakeSet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(v)</a:t>
            </a:r>
          </a:p>
          <a:p>
            <a:pPr marL="457200" lvl="1" indent="0">
              <a:buFontTx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 each edge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E			// arbitrary order</a:t>
            </a:r>
          </a:p>
          <a:p>
            <a:pPr marL="914400" lvl="2" indent="0">
              <a:buFontTx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If (Set(u)  Set(v))</a:t>
            </a:r>
          </a:p>
          <a:p>
            <a:pPr marL="914400" lvl="2" indent="0">
              <a:buFontTx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	Union(Set(u),Set(v))		// arbitrary union</a:t>
            </a:r>
            <a:endParaRPr lang="en-US" sz="24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Parallel: 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Processor per edge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set(v) is shared variable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Each set is named after one of the nodes it includes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Union selects the lower available index</a:t>
            </a:r>
          </a:p>
          <a:p>
            <a:pPr lvl="2">
              <a:defRPr/>
            </a:pPr>
            <a:r>
              <a:rPr lang="en-US" dirty="0" smtClean="0">
                <a:sym typeface="Symbol"/>
              </a:rPr>
              <a:t>P(b):  set(8)=2</a:t>
            </a:r>
          </a:p>
          <a:p>
            <a:pPr lvl="2">
              <a:defRPr/>
            </a:pPr>
            <a:r>
              <a:rPr lang="en-US" dirty="0" smtClean="0">
                <a:sym typeface="Symbol"/>
              </a:rPr>
              <a:t>P(c):  set(8)=3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No problem!  Arbitrary CRCW selects arbitrarily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0C8A32-A6B5-4F38-93EC-3F0941069F68}" type="slidenum">
              <a:rPr lang="he-IL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5508625" y="3163888"/>
            <a:ext cx="539750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6372225" y="3163888"/>
            <a:ext cx="539750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7200900" y="3163888"/>
            <a:ext cx="539750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8027988" y="3163888"/>
            <a:ext cx="539750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7177" name="Straight Connector 9"/>
          <p:cNvCxnSpPr>
            <a:cxnSpLocks noChangeShapeType="1"/>
            <a:stCxn id="7173" idx="6"/>
            <a:endCxn id="7174" idx="2"/>
          </p:cNvCxnSpPr>
          <p:nvPr/>
        </p:nvCxnSpPr>
        <p:spPr bwMode="auto">
          <a:xfrm>
            <a:off x="6048375" y="3433763"/>
            <a:ext cx="323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8" name="Straight Connector 11"/>
          <p:cNvCxnSpPr>
            <a:cxnSpLocks noChangeShapeType="1"/>
            <a:stCxn id="7174" idx="6"/>
            <a:endCxn id="7175" idx="2"/>
          </p:cNvCxnSpPr>
          <p:nvPr/>
        </p:nvCxnSpPr>
        <p:spPr bwMode="auto">
          <a:xfrm>
            <a:off x="6911975" y="3433763"/>
            <a:ext cx="2889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Straight Connector 13"/>
          <p:cNvCxnSpPr>
            <a:cxnSpLocks noChangeShapeType="1"/>
            <a:stCxn id="7175" idx="6"/>
            <a:endCxn id="7176" idx="2"/>
          </p:cNvCxnSpPr>
          <p:nvPr/>
        </p:nvCxnSpPr>
        <p:spPr bwMode="auto">
          <a:xfrm>
            <a:off x="7740650" y="3433763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6059488" y="31051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181" name="TextBox 15"/>
          <p:cNvSpPr txBox="1">
            <a:spLocks noChangeArrowheads="1"/>
          </p:cNvSpPr>
          <p:nvPr/>
        </p:nvSpPr>
        <p:spPr bwMode="auto">
          <a:xfrm>
            <a:off x="6910388" y="311626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7745413" y="311626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67751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CRCW example: Connectivity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1ABE5E-95FC-4E9A-9EAE-1F60D055EF88}" type="slidenum">
              <a:rPr lang="he-IL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425825" y="1304925"/>
            <a:ext cx="539750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289425" y="1304925"/>
            <a:ext cx="539750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5118100" y="1304925"/>
            <a:ext cx="539750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5945188" y="1304925"/>
            <a:ext cx="541337" cy="5397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8200" name="Straight Connector 8"/>
          <p:cNvCxnSpPr>
            <a:cxnSpLocks noChangeShapeType="1"/>
            <a:stCxn id="8196" idx="6"/>
            <a:endCxn id="8197" idx="2"/>
          </p:cNvCxnSpPr>
          <p:nvPr/>
        </p:nvCxnSpPr>
        <p:spPr bwMode="auto">
          <a:xfrm>
            <a:off x="3965575" y="1574800"/>
            <a:ext cx="323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9"/>
          <p:cNvCxnSpPr>
            <a:cxnSpLocks noChangeShapeType="1"/>
            <a:stCxn id="8197" idx="6"/>
            <a:endCxn id="8198" idx="2"/>
          </p:cNvCxnSpPr>
          <p:nvPr/>
        </p:nvCxnSpPr>
        <p:spPr bwMode="auto">
          <a:xfrm>
            <a:off x="4829175" y="1574800"/>
            <a:ext cx="2889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10"/>
          <p:cNvCxnSpPr>
            <a:cxnSpLocks noChangeShapeType="1"/>
            <a:stCxn id="8198" idx="6"/>
            <a:endCxn id="8199" idx="2"/>
          </p:cNvCxnSpPr>
          <p:nvPr/>
        </p:nvCxnSpPr>
        <p:spPr bwMode="auto">
          <a:xfrm>
            <a:off x="5657850" y="1574800"/>
            <a:ext cx="287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976688" y="1244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829175" y="1257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662613" y="12573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55650" y="2168525"/>
          <a:ext cx="7812088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511"/>
                <a:gridCol w="976511"/>
                <a:gridCol w="976511"/>
                <a:gridCol w="976511"/>
                <a:gridCol w="976511"/>
                <a:gridCol w="976511"/>
                <a:gridCol w="976511"/>
                <a:gridCol w="976511"/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P(a)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P(b)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P(c)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set(1)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set(2)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set(8)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set(3)</a:t>
                      </a:r>
                      <a:endParaRPr lang="en-US" sz="1800" dirty="0"/>
                    </a:p>
                  </a:txBody>
                  <a:tcPr marL="91431" marR="91431" marT="45725" marB="45725">
                    <a:solidFill>
                      <a:schemeClr val="accent2"/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set(2)=1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set(8)=2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set(8)=3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set(8)=1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set(3)=2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set(3)=1</a:t>
                      </a: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1" marR="91431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31" marR="91431" marT="45725" marB="45725"/>
                </a:tc>
              </a:tr>
            </a:tbl>
          </a:graphicData>
        </a:graphic>
      </p:graphicFrame>
      <p:sp>
        <p:nvSpPr>
          <p:cNvPr id="8289" name="TextBox 16"/>
          <p:cNvSpPr txBox="1">
            <a:spLocks noChangeArrowheads="1"/>
          </p:cNvSpPr>
          <p:nvPr/>
        </p:nvSpPr>
        <p:spPr bwMode="auto">
          <a:xfrm>
            <a:off x="1223963" y="5805488"/>
            <a:ext cx="409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Try also with a different arbitrary result</a:t>
            </a:r>
          </a:p>
        </p:txBody>
      </p:sp>
    </p:spTree>
    <p:extLst>
      <p:ext uri="{BB962C8B-B14F-4D97-AF65-F5344CB8AC3E}">
        <p14:creationId xmlns:p14="http://schemas.microsoft.com/office/powerpoint/2010/main" val="911721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Large body of algorithms</a:t>
            </a:r>
          </a:p>
          <a:p>
            <a:r>
              <a:rPr lang="en-US" dirty="0" smtClean="0">
                <a:sym typeface="Wingdings" pitchFamily="2" charset="2"/>
              </a:rPr>
              <a:t>Easy to think about</a:t>
            </a:r>
          </a:p>
          <a:p>
            <a:r>
              <a:rPr lang="en-US" dirty="0" smtClean="0"/>
              <a:t>Sync version of shared memory </a:t>
            </a:r>
            <a:r>
              <a:rPr lang="en-US" dirty="0" smtClean="0">
                <a:sym typeface="Wingdings" pitchFamily="2" charset="2"/>
              </a:rPr>
              <a:t> eliminates sync and </a:t>
            </a:r>
            <a:r>
              <a:rPr lang="en-US" dirty="0" err="1" smtClean="0">
                <a:sym typeface="Wingdings" pitchFamily="2" charset="2"/>
              </a:rPr>
              <a:t>comm</a:t>
            </a:r>
            <a:r>
              <a:rPr lang="en-US" dirty="0" smtClean="0">
                <a:sym typeface="Wingdings" pitchFamily="2" charset="2"/>
              </a:rPr>
              <a:t> issues, allows focus on algorithms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 allows adding these issues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Allows conversion to </a:t>
            </a:r>
            <a:r>
              <a:rPr lang="en-US" dirty="0" err="1" smtClean="0">
                <a:sym typeface="Wingdings" pitchFamily="2" charset="2"/>
              </a:rPr>
              <a:t>async</a:t>
            </a:r>
            <a:r>
              <a:rPr lang="en-US" dirty="0" smtClean="0">
                <a:sym typeface="Wingdings" pitchFamily="2" charset="2"/>
              </a:rPr>
              <a:t> versions</a:t>
            </a:r>
          </a:p>
          <a:p>
            <a:r>
              <a:rPr lang="en-US" dirty="0" smtClean="0">
                <a:sym typeface="Wingdings" pitchFamily="2" charset="2"/>
              </a:rPr>
              <a:t>Exist architectures for both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sync </a:t>
            </a:r>
            <a:r>
              <a:rPr lang="en-US" smtClean="0">
                <a:sym typeface="Wingdings" pitchFamily="2" charset="2"/>
              </a:rPr>
              <a:t>(PRAM</a:t>
            </a:r>
            <a:r>
              <a:rPr lang="en-US" dirty="0" smtClean="0">
                <a:sym typeface="Wingdings" pitchFamily="2" charset="2"/>
              </a:rPr>
              <a:t>) model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async</a:t>
            </a:r>
            <a:r>
              <a:rPr lang="en-US" dirty="0" smtClean="0">
                <a:sym typeface="Wingdings" pitchFamily="2" charset="2"/>
              </a:rPr>
              <a:t> (SM) model</a:t>
            </a:r>
          </a:p>
          <a:p>
            <a:r>
              <a:rPr lang="en-US" dirty="0" smtClean="0">
                <a:sym typeface="Wingdings" pitchFamily="2" charset="2"/>
              </a:rPr>
              <a:t>PRAM algorithms can be mapped to other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model: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1" y="1562462"/>
            <a:ext cx="8229600" cy="4525963"/>
          </a:xfrm>
        </p:spPr>
        <p:txBody>
          <a:bodyPr/>
          <a:lstStyle/>
          <a:p>
            <a:r>
              <a:rPr lang="en-US" dirty="0" smtClean="0"/>
              <a:t>Linear, ring, mesh, hypercube</a:t>
            </a:r>
          </a:p>
          <a:p>
            <a:r>
              <a:rPr lang="en-US" dirty="0" smtClean="0"/>
              <a:t>Recall the two key interconnects: FT and Torus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5329" y="6381328"/>
            <a:ext cx="2133600" cy="365125"/>
          </a:xfrm>
        </p:spPr>
        <p:txBody>
          <a:bodyPr/>
          <a:lstStyle/>
          <a:p>
            <a:fld id="{2D183065-BE02-4F3A-B976-4757A0F9A307}" type="slidenum">
              <a:rPr lang="en-US" smtClean="0"/>
              <a:t>3</a:t>
            </a:fld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755576" y="3068960"/>
            <a:ext cx="6984776" cy="461259"/>
            <a:chOff x="755576" y="3068960"/>
            <a:chExt cx="7632848" cy="504056"/>
          </a:xfrm>
        </p:grpSpPr>
        <p:sp>
          <p:nvSpPr>
            <p:cNvPr id="5" name="Rectangle 4"/>
            <p:cNvSpPr/>
            <p:nvPr/>
          </p:nvSpPr>
          <p:spPr>
            <a:xfrm>
              <a:off x="755576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3"/>
            </p:cNvCxnSpPr>
            <p:nvPr/>
          </p:nvCxnSpPr>
          <p:spPr>
            <a:xfrm>
              <a:off x="1259632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547664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8" idx="3"/>
            </p:cNvCxnSpPr>
            <p:nvPr/>
          </p:nvCxnSpPr>
          <p:spPr>
            <a:xfrm>
              <a:off x="2051720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339752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3"/>
            </p:cNvCxnSpPr>
            <p:nvPr/>
          </p:nvCxnSpPr>
          <p:spPr>
            <a:xfrm>
              <a:off x="2843808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131840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3"/>
            </p:cNvCxnSpPr>
            <p:nvPr/>
          </p:nvCxnSpPr>
          <p:spPr>
            <a:xfrm>
              <a:off x="3635896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923928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3"/>
            </p:cNvCxnSpPr>
            <p:nvPr/>
          </p:nvCxnSpPr>
          <p:spPr>
            <a:xfrm>
              <a:off x="4427984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716016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1" idx="3"/>
            </p:cNvCxnSpPr>
            <p:nvPr/>
          </p:nvCxnSpPr>
          <p:spPr>
            <a:xfrm>
              <a:off x="5220072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508104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>
              <a:off x="6012160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300192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5" idx="3"/>
            </p:cNvCxnSpPr>
            <p:nvPr/>
          </p:nvCxnSpPr>
          <p:spPr>
            <a:xfrm>
              <a:off x="6804248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7092280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7" idx="3"/>
            </p:cNvCxnSpPr>
            <p:nvPr/>
          </p:nvCxnSpPr>
          <p:spPr>
            <a:xfrm>
              <a:off x="7596336" y="332098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884368" y="306896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55576" y="3933056"/>
            <a:ext cx="2092109" cy="2124521"/>
            <a:chOff x="755576" y="3933056"/>
            <a:chExt cx="2092109" cy="2124521"/>
          </a:xfrm>
          <a:solidFill>
            <a:srgbClr val="FFCCFF"/>
          </a:solidFill>
        </p:grpSpPr>
        <p:sp>
          <p:nvSpPr>
            <p:cNvPr id="41" name="Rectangle 40"/>
            <p:cNvSpPr/>
            <p:nvPr/>
          </p:nvSpPr>
          <p:spPr>
            <a:xfrm>
              <a:off x="755576" y="3933056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3"/>
            </p:cNvCxnSpPr>
            <p:nvPr/>
          </p:nvCxnSpPr>
          <p:spPr>
            <a:xfrm>
              <a:off x="1121695" y="4116115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330906" y="3933056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3"/>
            </p:cNvCxnSpPr>
            <p:nvPr/>
          </p:nvCxnSpPr>
          <p:spPr>
            <a:xfrm>
              <a:off x="1697025" y="4116115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906236" y="3933056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3"/>
            </p:cNvCxnSpPr>
            <p:nvPr/>
          </p:nvCxnSpPr>
          <p:spPr>
            <a:xfrm>
              <a:off x="2272355" y="4116115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481566" y="3933056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831717" y="4403780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416535" y="4403780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958539" y="4403780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543357" y="4403780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755576" y="452148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2" idx="3"/>
            </p:cNvCxnSpPr>
            <p:nvPr/>
          </p:nvCxnSpPr>
          <p:spPr>
            <a:xfrm>
              <a:off x="1121695" y="4704544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330906" y="452148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4" idx="3"/>
            </p:cNvCxnSpPr>
            <p:nvPr/>
          </p:nvCxnSpPr>
          <p:spPr>
            <a:xfrm>
              <a:off x="1697025" y="4704544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906236" y="452148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6" idx="3"/>
            </p:cNvCxnSpPr>
            <p:nvPr/>
          </p:nvCxnSpPr>
          <p:spPr>
            <a:xfrm>
              <a:off x="2272355" y="4704544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2481566" y="452148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831717" y="499220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1416535" y="499220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958539" y="499220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543357" y="499220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755576" y="511007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63" idx="3"/>
            </p:cNvCxnSpPr>
            <p:nvPr/>
          </p:nvCxnSpPr>
          <p:spPr>
            <a:xfrm>
              <a:off x="1121695" y="5293134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1330906" y="511007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stCxn id="65" idx="3"/>
            </p:cNvCxnSpPr>
            <p:nvPr/>
          </p:nvCxnSpPr>
          <p:spPr>
            <a:xfrm>
              <a:off x="1697025" y="5293134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906236" y="511007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7" idx="3"/>
            </p:cNvCxnSpPr>
            <p:nvPr/>
          </p:nvCxnSpPr>
          <p:spPr>
            <a:xfrm>
              <a:off x="2272355" y="5293134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2481566" y="5110074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5400000">
              <a:off x="831717" y="558079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1416535" y="558079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1958539" y="558079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543357" y="558079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755576" y="5691458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3"/>
            </p:cNvCxnSpPr>
            <p:nvPr/>
          </p:nvCxnSpPr>
          <p:spPr>
            <a:xfrm>
              <a:off x="1121695" y="587451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330906" y="5691458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3"/>
            </p:cNvCxnSpPr>
            <p:nvPr/>
          </p:nvCxnSpPr>
          <p:spPr>
            <a:xfrm>
              <a:off x="1697025" y="587451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1906236" y="5691458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8" idx="3"/>
            </p:cNvCxnSpPr>
            <p:nvPr/>
          </p:nvCxnSpPr>
          <p:spPr>
            <a:xfrm>
              <a:off x="2272355" y="5874518"/>
              <a:ext cx="209211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481566" y="5691458"/>
              <a:ext cx="366119" cy="366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3661962" y="5087534"/>
            <a:ext cx="1028181" cy="9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079570" y="4494856"/>
            <a:ext cx="1028181" cy="9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3661962" y="4494856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690143" y="4494856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4690143" y="5428611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3648626" y="5428611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6063932" y="5087534"/>
            <a:ext cx="1028181" cy="9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481541" y="4494856"/>
            <a:ext cx="1028181" cy="933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 flipH="1">
            <a:off x="6063932" y="4494856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7092113" y="4494856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7092113" y="5428611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6050596" y="5428611"/>
            <a:ext cx="417609" cy="59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4071784" y="4036927"/>
            <a:ext cx="3437938" cy="453847"/>
            <a:chOff x="3848247" y="5009781"/>
            <a:chExt cx="1621815" cy="289501"/>
          </a:xfrm>
        </p:grpSpPr>
        <p:sp>
          <p:nvSpPr>
            <p:cNvPr id="133" name="Freeform 132"/>
            <p:cNvSpPr/>
            <p:nvPr/>
          </p:nvSpPr>
          <p:spPr>
            <a:xfrm>
              <a:off x="3848247" y="5009781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326179" y="5009781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654176" y="4647500"/>
            <a:ext cx="3437938" cy="456961"/>
            <a:chOff x="3651244" y="5299282"/>
            <a:chExt cx="1621815" cy="289501"/>
          </a:xfrm>
        </p:grpSpPr>
        <p:sp>
          <p:nvSpPr>
            <p:cNvPr id="135" name="Freeform 134"/>
            <p:cNvSpPr/>
            <p:nvPr/>
          </p:nvSpPr>
          <p:spPr>
            <a:xfrm>
              <a:off x="3651244" y="5299282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129176" y="5299282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flipV="1">
            <a:off x="3666052" y="6015350"/>
            <a:ext cx="3437938" cy="456961"/>
            <a:chOff x="3651244" y="5299282"/>
            <a:chExt cx="1621815" cy="289501"/>
          </a:xfrm>
        </p:grpSpPr>
        <p:sp>
          <p:nvSpPr>
            <p:cNvPr id="141" name="Freeform 140"/>
            <p:cNvSpPr/>
            <p:nvPr/>
          </p:nvSpPr>
          <p:spPr>
            <a:xfrm>
              <a:off x="3651244" y="5299282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129176" y="5299282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 flipV="1">
            <a:off x="4079570" y="5428611"/>
            <a:ext cx="3437938" cy="456961"/>
            <a:chOff x="3651244" y="5299282"/>
            <a:chExt cx="1621815" cy="289501"/>
          </a:xfrm>
        </p:grpSpPr>
        <p:sp>
          <p:nvSpPr>
            <p:cNvPr id="144" name="Freeform 143"/>
            <p:cNvSpPr/>
            <p:nvPr/>
          </p:nvSpPr>
          <p:spPr>
            <a:xfrm>
              <a:off x="3651244" y="5299282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129176" y="5299282"/>
              <a:ext cx="1143883" cy="289501"/>
            </a:xfrm>
            <a:custGeom>
              <a:avLst/>
              <a:gdLst>
                <a:gd name="connsiteX0" fmla="*/ 0 w 1143883"/>
                <a:gd name="connsiteY0" fmla="*/ 285972 h 289502"/>
                <a:gd name="connsiteX1" fmla="*/ 677856 w 1143883"/>
                <a:gd name="connsiteY1" fmla="*/ 1 h 289502"/>
                <a:gd name="connsiteX2" fmla="*/ 1143883 w 1143883"/>
                <a:gd name="connsiteY2" fmla="*/ 289502 h 289502"/>
                <a:gd name="connsiteX3" fmla="*/ 1143883 w 1143883"/>
                <a:gd name="connsiteY3" fmla="*/ 289502 h 289502"/>
                <a:gd name="connsiteX0" fmla="*/ 0 w 1143883"/>
                <a:gd name="connsiteY0" fmla="*/ 282442 h 285972"/>
                <a:gd name="connsiteX1" fmla="*/ 568410 w 1143883"/>
                <a:gd name="connsiteY1" fmla="*/ 2 h 285972"/>
                <a:gd name="connsiteX2" fmla="*/ 1143883 w 1143883"/>
                <a:gd name="connsiteY2" fmla="*/ 285972 h 285972"/>
                <a:gd name="connsiteX3" fmla="*/ 1143883 w 1143883"/>
                <a:gd name="connsiteY3" fmla="*/ 285972 h 285972"/>
                <a:gd name="connsiteX0" fmla="*/ 0 w 1143883"/>
                <a:gd name="connsiteY0" fmla="*/ 285971 h 289501"/>
                <a:gd name="connsiteX1" fmla="*/ 635489 w 1143883"/>
                <a:gd name="connsiteY1" fmla="*/ 1 h 289501"/>
                <a:gd name="connsiteX2" fmla="*/ 1143883 w 1143883"/>
                <a:gd name="connsiteY2" fmla="*/ 289501 h 289501"/>
                <a:gd name="connsiteX3" fmla="*/ 1143883 w 1143883"/>
                <a:gd name="connsiteY3" fmla="*/ 289501 h 28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83" h="289501">
                  <a:moveTo>
                    <a:pt x="0" y="285971"/>
                  </a:moveTo>
                  <a:cubicBezTo>
                    <a:pt x="243604" y="142691"/>
                    <a:pt x="444842" y="-587"/>
                    <a:pt x="635489" y="1"/>
                  </a:cubicBezTo>
                  <a:cubicBezTo>
                    <a:pt x="826136" y="589"/>
                    <a:pt x="1059151" y="241251"/>
                    <a:pt x="1143883" y="289501"/>
                  </a:cubicBezTo>
                  <a:lnTo>
                    <a:pt x="1143883" y="289501"/>
                  </a:ln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1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glimpse, based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en-US" sz="2000" dirty="0"/>
              <a:t>Joseph F. </a:t>
            </a:r>
            <a:r>
              <a:rPr lang="en-US" sz="2000" dirty="0" err="1" smtClean="0"/>
              <a:t>JaJa</a:t>
            </a:r>
            <a:r>
              <a:rPr lang="en-US" sz="2000" dirty="0" smtClean="0"/>
              <a:t>, Introduction to Parallel Algorithms, 1992</a:t>
            </a:r>
          </a:p>
          <a:p>
            <a:pPr lvl="1"/>
            <a:r>
              <a:rPr lang="en-US" sz="1800" dirty="0" smtClean="0">
                <a:hlinkClick r:id="rId2"/>
              </a:rPr>
              <a:t>www.umiacs.umd.edu/~joseph/</a:t>
            </a:r>
            <a:endParaRPr lang="en-US" sz="1800" dirty="0"/>
          </a:p>
          <a:p>
            <a:r>
              <a:rPr lang="en-US" sz="2200" dirty="0" smtClean="0"/>
              <a:t>Uzi </a:t>
            </a:r>
            <a:r>
              <a:rPr lang="en-US" sz="2200" dirty="0" err="1" smtClean="0"/>
              <a:t>Vishkin</a:t>
            </a:r>
            <a:r>
              <a:rPr lang="en-US" sz="2200" dirty="0" smtClean="0"/>
              <a:t>, PRAM concepts (1981-today) </a:t>
            </a:r>
          </a:p>
          <a:p>
            <a:pPr lvl="1"/>
            <a:r>
              <a:rPr lang="en-US" sz="1800" dirty="0" smtClean="0">
                <a:hlinkClick r:id="rId3"/>
              </a:rPr>
              <a:t>www.umiacs.umd.edu/~vishkin</a:t>
            </a: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3"/>
            <a:ext cx="2725663" cy="402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457114571"/>
                  </p:ext>
                </p:extLst>
              </p:nvPr>
            </p:nvGraphicFramePr>
            <p:xfrm>
              <a:off x="323528" y="1340767"/>
              <a:ext cx="4542656" cy="484163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712536"/>
                    <a:gridCol w="2830120"/>
                  </a:tblGrid>
                  <a:tr h="112939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to solve problem of input</a:t>
                          </a:r>
                          <a:r>
                            <a:rPr lang="en-US" baseline="0" dirty="0" smtClean="0"/>
                            <a:t> size </a:t>
                          </a:r>
                          <a:r>
                            <a:rPr lang="en-US" i="1" baseline="0" dirty="0" smtClean="0"/>
                            <a:t>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u="sng" baseline="0" dirty="0" smtClean="0"/>
                            <a:t>one</a:t>
                          </a:r>
                          <a:r>
                            <a:rPr lang="en-US" baseline="0" dirty="0" smtClean="0"/>
                            <a:t> processor, using best </a:t>
                          </a:r>
                          <a:r>
                            <a:rPr lang="en-US" u="sng" baseline="0" dirty="0" smtClean="0"/>
                            <a:t>sequential</a:t>
                          </a:r>
                          <a:r>
                            <a:rPr lang="en-US" baseline="0" dirty="0" smtClean="0"/>
                            <a:t> algorithm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2828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to solve on </a:t>
                          </a:r>
                          <a:r>
                            <a:rPr lang="en-US" i="1" dirty="0" smtClean="0"/>
                            <a:t>p</a:t>
                          </a:r>
                          <a:r>
                            <a:rPr lang="en-US" i="0" dirty="0" smtClean="0"/>
                            <a:t> processors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33626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SU</a:t>
                          </a:r>
                          <a:r>
                            <a:rPr lang="en-US" baseline="-25000" dirty="0" err="1" smtClean="0"/>
                            <a:t>p</a:t>
                          </a:r>
                          <a:r>
                            <a:rPr lang="en-US" baseline="0" dirty="0" smtClean="0"/>
                            <a:t>(n)=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Speedup on </a:t>
                          </a:r>
                          <a:r>
                            <a:rPr lang="en-US" i="1" dirty="0" smtClean="0"/>
                            <a:t>p</a:t>
                          </a:r>
                          <a:r>
                            <a:rPr lang="en-US" i="0" dirty="0" smtClean="0"/>
                            <a:t> processors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0813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baseline="0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𝑝𝑇</m:t>
                                      </m:r>
                                    </m:e>
                                    <m:sub>
                                      <m:r>
                                        <a:rPr lang="en-US" b="0" i="1" baseline="0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Efficiency (work on 1 / work that could be done 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i="1" baseline="0" dirty="0" smtClean="0"/>
                            <a:t>p</a:t>
                          </a:r>
                          <a:r>
                            <a:rPr lang="en-US" i="0" baseline="0" dirty="0" smtClean="0"/>
                            <a:t>)</a:t>
                          </a:r>
                          <a:endParaRPr lang="en-US" i="0" dirty="0"/>
                        </a:p>
                      </a:txBody>
                      <a:tcPr/>
                    </a:tc>
                  </a:tr>
                  <a:tr h="60813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baseline="0" smtClean="0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baseline="0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b="0" i="1" baseline="0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Shortest</a:t>
                          </a:r>
                          <a:r>
                            <a:rPr lang="en-US" baseline="0" dirty="0" smtClean="0"/>
                            <a:t> run time on any </a:t>
                          </a:r>
                          <a:r>
                            <a:rPr lang="en-US" i="1" baseline="0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3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)=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)</m:t>
                                </m:r>
                                <m:r>
                                  <a:rPr lang="en-US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Cost (processors and time)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3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W(n)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 = total</a:t>
                          </a:r>
                          <a:r>
                            <a:rPr lang="en-US" baseline="0" dirty="0" smtClean="0"/>
                            <a:t> number of operations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457114571"/>
                  </p:ext>
                </p:extLst>
              </p:nvPr>
            </p:nvGraphicFramePr>
            <p:xfrm>
              <a:off x="323528" y="1340767"/>
              <a:ext cx="4542656" cy="484163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712536"/>
                    <a:gridCol w="2830120"/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564" r="-165480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to solve problem of input</a:t>
                          </a:r>
                          <a:r>
                            <a:rPr lang="en-US" baseline="0" dirty="0" smtClean="0"/>
                            <a:t> size </a:t>
                          </a:r>
                          <a:r>
                            <a:rPr lang="en-US" i="1" baseline="0" dirty="0" smtClean="0"/>
                            <a:t>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u="sng" baseline="0" dirty="0" smtClean="0"/>
                            <a:t>one</a:t>
                          </a:r>
                          <a:r>
                            <a:rPr lang="en-US" baseline="0" dirty="0" smtClean="0"/>
                            <a:t> processor, using best </a:t>
                          </a:r>
                          <a:r>
                            <a:rPr lang="en-US" u="sng" baseline="0" dirty="0" smtClean="0"/>
                            <a:t>sequential</a:t>
                          </a:r>
                          <a:r>
                            <a:rPr lang="en-US" baseline="0" dirty="0" smtClean="0"/>
                            <a:t> algorithm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612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85185" r="-165480" b="-46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to solve on </a:t>
                          </a:r>
                          <a:r>
                            <a:rPr lang="en-US" i="1" dirty="0" smtClean="0"/>
                            <a:t>p</a:t>
                          </a:r>
                          <a:r>
                            <a:rPr lang="en-US" i="0" dirty="0" smtClean="0"/>
                            <a:t> processors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616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34783" r="-165480" b="-45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Speedup on </a:t>
                          </a:r>
                          <a:r>
                            <a:rPr lang="en-US" i="1" dirty="0" smtClean="0"/>
                            <a:t>p</a:t>
                          </a:r>
                          <a:r>
                            <a:rPr lang="en-US" i="0" dirty="0" smtClean="0"/>
                            <a:t> processors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80952" r="-165480" b="-2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Efficiency (work on </a:t>
                          </a:r>
                          <a:r>
                            <a:rPr lang="en-US" dirty="0" smtClean="0"/>
                            <a:t>1 / </a:t>
                          </a:r>
                          <a:r>
                            <a:rPr lang="en-US" dirty="0" smtClean="0"/>
                            <a:t>work that could be done 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i="1" baseline="0" dirty="0" smtClean="0"/>
                            <a:t>p</a:t>
                          </a:r>
                          <a:r>
                            <a:rPr lang="en-US" i="0" baseline="0" dirty="0" smtClean="0"/>
                            <a:t>)</a:t>
                          </a:r>
                          <a:endParaRPr lang="en-US" i="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80952" r="-165480" b="-19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Shortest</a:t>
                          </a:r>
                          <a:r>
                            <a:rPr lang="en-US" baseline="0" dirty="0" smtClean="0"/>
                            <a:t> run time on any </a:t>
                          </a:r>
                          <a:r>
                            <a:rPr lang="en-US" i="1" baseline="0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26190" r="-165480" b="-1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Cost (processors and time)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W(n)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Work = total</a:t>
                          </a:r>
                          <a:r>
                            <a:rPr lang="en-US" baseline="0" dirty="0" smtClean="0"/>
                            <a:t> number of operations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76056" y="1340768"/>
                <a:ext cx="3960440" cy="5328592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 baseline="0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2900" dirty="0" smtClean="0"/>
                  <a:t>If </a:t>
                </a:r>
                <a14:m>
                  <m:oMath xmlns:m="http://schemas.openxmlformats.org/officeDocument/2006/math">
                    <m:r>
                      <a:rPr lang="en-US" sz="2900" b="0" i="0" baseline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90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900" b="0" i="1" baseline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sz="2900" b="0" i="1" baseline="0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900" b="0" i="1" baseline="0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2900" b="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900" b="0" i="1" baseline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900" b="0" i="1" baseline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9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9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900" b="0" i="1" baseline="0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29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9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dirty="0" smtClean="0">
                                <a:latin typeface="Cambria Math"/>
                              </a:rPr>
                              <m:t>𝑆𝑈</m:t>
                            </m:r>
                          </m:e>
                          <m:sub>
                            <m:r>
                              <a:rPr lang="en-US" sz="2900" b="0" i="1" dirty="0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900" b="0" i="1" dirty="0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2900" dirty="0" smtClean="0"/>
              </a:p>
              <a:p>
                <a:r>
                  <a:rPr lang="en-US" i="0" dirty="0" smtClean="0"/>
                  <a:t>SU</a:t>
                </a:r>
                <a:r>
                  <a:rPr lang="en-US" i="0" baseline="-25000" dirty="0" err="1" smtClean="0"/>
                  <a:t>p</a:t>
                </a:r>
                <a:r>
                  <a:rPr lang="en-US" i="0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b="0" i="1" baseline="0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i="1" baseline="0" dirty="0" smtClean="0">
                    <a:sym typeface="Wingdings" pitchFamily="2" charset="2"/>
                  </a:rPr>
                  <a:t>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i="1" smtClean="0">
                        <a:latin typeface="Cambria Math"/>
                        <a:sym typeface="Wingdings" pitchFamily="2" charset="2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2400" b="0" i="1" baseline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b="0" i="1" baseline="0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baseline="0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baseline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baseline="0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0" baseline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baseline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baseline="0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US" sz="2400" b="0" baseline="0" dirty="0" smtClean="0">
                  <a:ea typeface="Cambria Math"/>
                </a:endParaRPr>
              </a:p>
              <a:p>
                <a:r>
                  <a:rPr lang="en-US" i="0" dirty="0" smtClean="0"/>
                  <a:t>SU</a:t>
                </a:r>
                <a:r>
                  <a:rPr lang="en-US" i="0" baseline="-25000" dirty="0" err="1" smtClean="0"/>
                  <a:t>p</a:t>
                </a:r>
                <a:r>
                  <a:rPr lang="en-US" i="0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b="0" i="1" baseline="0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𝑝𝑇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𝑝𝑇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use making </a:t>
                </a:r>
                <a:r>
                  <a:rPr lang="en-US" i="1" dirty="0" smtClean="0"/>
                  <a:t>p </a:t>
                </a:r>
                <a:r>
                  <a:rPr lang="en-US" dirty="0" smtClean="0"/>
                  <a:t>larger than max SU:</a:t>
                </a:r>
              </a:p>
              <a:p>
                <a:pPr lvl="2"/>
                <a:r>
                  <a:rPr lang="en-US" dirty="0" smtClean="0"/>
                  <a:t>E</a:t>
                </a:r>
                <a:r>
                  <a:rPr lang="en-US" dirty="0" smtClean="0">
                    <a:sym typeface="Wingdings" pitchFamily="2" charset="2"/>
                  </a:rPr>
                  <a:t>0, execution not faster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area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energy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/>
                </a:r>
                <a:br>
                  <a:rPr lang="en-US" b="0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power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76056" y="1340768"/>
                <a:ext cx="3960440" cy="5328592"/>
              </a:xfrm>
              <a:blipFill rotWithShape="0">
                <a:blip r:embed="rId3"/>
                <a:stretch>
                  <a:fillRect l="-1079" t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SpeedUp</a:t>
            </a:r>
            <a:r>
              <a:rPr lang="en-US" dirty="0" smtClean="0"/>
              <a:t> and Efficiency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5" y="1268760"/>
            <a:ext cx="718805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566124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Warning: This is only a (bad) example: An 80% parallel Amdahl’s law chart. </a:t>
            </a:r>
            <a:br>
              <a:rPr lang="en-US" dirty="0" smtClean="0"/>
            </a:br>
            <a:r>
              <a:rPr lang="en-US" dirty="0" smtClean="0"/>
              <a:t>We’ll see why it’s bad when we analyze (and refute) Amdahl’s law. </a:t>
            </a:r>
            <a:br>
              <a:rPr lang="en-US" dirty="0" smtClean="0"/>
            </a:br>
            <a:r>
              <a:rPr lang="en-US" dirty="0" smtClean="0"/>
              <a:t>Meanwhile, consider only the trend.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1: Matrix-Vector </a:t>
            </a:r>
            <a:r>
              <a:rPr lang="en-US" sz="3600" dirty="0"/>
              <a:t>multiply (</a:t>
            </a:r>
            <a:r>
              <a:rPr lang="en-US" sz="3600" dirty="0" err="1"/>
              <a:t>Mvm</a:t>
            </a:r>
            <a:r>
              <a:rPr lang="en-US" sz="3600" dirty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y := Ax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  (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Example: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256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256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256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 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256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32 processors,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block is 8 rows</a:t>
                </a:r>
              </a:p>
              <a:p>
                <a:r>
                  <a:rPr lang="en-US" dirty="0" smtClean="0"/>
                  <a:t>Processor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reads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x, computes and writes </a:t>
                </a:r>
                <a:r>
                  <a:rPr lang="en-US" dirty="0" err="1" smtClean="0"/>
                  <a:t>y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“embarrassingly parallel” – no cross-dependence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Mvm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1216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(n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)=O(n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)</a:t>
                </a:r>
              </a:p>
              <a:p>
                <a:r>
                  <a:rPr lang="en-US" sz="2800" dirty="0" err="1" smtClean="0"/>
                  <a:t>T</a:t>
                </a:r>
                <a:r>
                  <a:rPr lang="en-US" sz="2800" baseline="-25000" dirty="0" err="1" smtClean="0"/>
                  <a:t>p</a:t>
                </a:r>
                <a:r>
                  <a:rPr lang="en-US" sz="2800" dirty="0" smtClean="0"/>
                  <a:t>(n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)=O(n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/p)    --- linear speedup, SU=p</a:t>
                </a:r>
              </a:p>
              <a:p>
                <a:r>
                  <a:rPr lang="en-US" sz="2800" dirty="0" smtClean="0"/>
                  <a:t>Cost=O(p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800" dirty="0" smtClean="0"/>
                      <m:t>n</m:t>
                    </m:r>
                    <m:r>
                      <m:rPr>
                        <m:nor/>
                      </m:rPr>
                      <a:rPr lang="en-US" sz="2800" baseline="30000" dirty="0" smtClean="0"/>
                      <m:t>2</m:t>
                    </m:r>
                    <m:r>
                      <m:rPr>
                        <m:nor/>
                      </m:rPr>
                      <a:rPr lang="en-US" sz="2800" dirty="0" smtClean="0"/>
                      <m:t>/</m:t>
                    </m:r>
                    <m:r>
                      <m:rPr>
                        <m:nor/>
                      </m:rPr>
                      <a:rPr lang="en-US" sz="2800" dirty="0" smtClean="0"/>
                      <m:t>p</m:t>
                    </m:r>
                  </m:oMath>
                </a14:m>
                <a:r>
                  <a:rPr lang="en-US" sz="2800" dirty="0" smtClean="0"/>
                  <a:t>)= O(n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), </a:t>
                </a:r>
              </a:p>
              <a:p>
                <a:r>
                  <a:rPr lang="en-US" sz="2800" dirty="0" smtClean="0"/>
                  <a:t>W=C,   W/</a:t>
                </a:r>
                <a:r>
                  <a:rPr lang="en-US" sz="2800" dirty="0" err="1" smtClean="0"/>
                  <a:t>T</a:t>
                </a:r>
                <a:r>
                  <a:rPr lang="en-US" sz="2800" baseline="-25000" dirty="0" err="1" smtClean="0"/>
                  <a:t>p</a:t>
                </a:r>
                <a:r>
                  <a:rPr lang="en-US" sz="2800" dirty="0" smtClean="0"/>
                  <a:t>=p    --- linear power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baseline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𝑝𝑇</m:t>
                            </m:r>
                          </m:e>
                          <m:sub>
                            <m:r>
                              <a:rPr lang="en-US" sz="2800" b="0" i="1" baseline="0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den>
                    </m:f>
                  </m:oMath>
                </a14:m>
                <a:r>
                  <a:rPr lang="en-US" sz="2800" baseline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baseline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baseline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𝑝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 smtClean="0"/>
                  <a:t>=1   ---perfect efficiency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216" y="1556792"/>
                <a:ext cx="8229600" cy="4525963"/>
              </a:xfrm>
              <a:blipFill rotWithShape="1">
                <a:blip r:embed="rId2"/>
                <a:stretch>
                  <a:fillRect l="-133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96592" cy="174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29593"/>
            <a:ext cx="2828473" cy="17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3458" y="56612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4489" y="56612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2360" y="48691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=1024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47618" y="479715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3202" y="479715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6091" y="6229811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552" y="631861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use log-log charts</a:t>
            </a:r>
            <a:endParaRPr 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2: SPMD Sum A(1:n) on PRAM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(g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iven</m:t>
                    </m:r>
                    <m:r>
                      <a:rPr lang="en-US" sz="2000" b="0" i="0" smtClean="0">
                        <a:latin typeface="Cambria Math"/>
                      </a:rPr>
                      <m:t>  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Begin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1. Global read (</a:t>
                </a:r>
                <a:r>
                  <a:rPr lang="en-US" dirty="0" err="1" smtClean="0"/>
                  <a:t>a</a:t>
                </a:r>
                <a:r>
                  <a:rPr lang="en-US" dirty="0" err="1" smtClean="0">
                    <a:sym typeface="Wingdings" pitchFamily="2" charset="2"/>
                  </a:rPr>
                  <a:t></a:t>
                </a:r>
                <a:r>
                  <a:rPr lang="en-US" dirty="0" err="1" smtClean="0"/>
                  <a:t>A</a:t>
                </a:r>
                <a:r>
                  <a:rPr lang="en-US" dirty="0" smtClean="0"/>
                  <a:t>(i))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2. Global write(</a:t>
                </a:r>
                <a:r>
                  <a:rPr lang="en-US" dirty="0" err="1" smtClean="0"/>
                  <a:t>a</a:t>
                </a:r>
                <a:r>
                  <a:rPr lang="en-US" dirty="0" err="1" smtClean="0">
                    <a:sym typeface="Wingdings" pitchFamily="2" charset="2"/>
                  </a:rPr>
                  <a:t>B</a:t>
                </a:r>
                <a:r>
                  <a:rPr lang="en-US" dirty="0" smtClean="0">
                    <a:sym typeface="Wingdings" pitchFamily="2" charset="2"/>
                  </a:rPr>
                  <a:t>(i))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3. For h=1:k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</a:t>
                </a:r>
                <a:r>
                  <a:rPr lang="en-US" dirty="0" smtClean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then begin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 </a:t>
                </a:r>
                <a:r>
                  <a:rPr lang="en-US" dirty="0" smtClean="0">
                    <a:sym typeface="Wingdings" pitchFamily="2" charset="2"/>
                  </a:rPr>
                  <a:t>  global read(</a:t>
                </a:r>
                <a:r>
                  <a:rPr lang="en-US" dirty="0" err="1" smtClean="0">
                    <a:sym typeface="Wingdings" pitchFamily="2" charset="2"/>
                  </a:rPr>
                  <a:t>xB</a:t>
                </a:r>
                <a:r>
                  <a:rPr lang="en-US" dirty="0" smtClean="0">
                    <a:sym typeface="Wingdings" pitchFamily="2" charset="2"/>
                  </a:rPr>
                  <a:t>(2i-1))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</a:t>
                </a:r>
                <a:r>
                  <a:rPr lang="en-US" dirty="0" smtClean="0">
                    <a:sym typeface="Wingdings" pitchFamily="2" charset="2"/>
                  </a:rPr>
                  <a:t>   global read(</a:t>
                </a:r>
                <a:r>
                  <a:rPr lang="en-US" dirty="0" err="1" smtClean="0">
                    <a:sym typeface="Wingdings" pitchFamily="2" charset="2"/>
                  </a:rPr>
                  <a:t>yB</a:t>
                </a:r>
                <a:r>
                  <a:rPr lang="en-US" dirty="0" smtClean="0">
                    <a:sym typeface="Wingdings" pitchFamily="2" charset="2"/>
                  </a:rPr>
                  <a:t>(2i))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 </a:t>
                </a:r>
                <a:r>
                  <a:rPr lang="en-US" dirty="0" smtClean="0">
                    <a:sym typeface="Wingdings" pitchFamily="2" charset="2"/>
                  </a:rPr>
                  <a:t>  z := x + y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 </a:t>
                </a:r>
                <a:r>
                  <a:rPr lang="en-US" dirty="0" smtClean="0">
                    <a:sym typeface="Wingdings" pitchFamily="2" charset="2"/>
                  </a:rPr>
                  <a:t>  global write(</a:t>
                </a:r>
                <a:r>
                  <a:rPr lang="en-US" dirty="0" err="1" smtClean="0">
                    <a:sym typeface="Wingdings" pitchFamily="2" charset="2"/>
                  </a:rPr>
                  <a:t>zB</a:t>
                </a:r>
                <a:r>
                  <a:rPr lang="en-US" dirty="0" smtClean="0">
                    <a:sym typeface="Wingdings" pitchFamily="2" charset="2"/>
                  </a:rPr>
                  <a:t>(i))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	</a:t>
                </a:r>
                <a:r>
                  <a:rPr lang="en-US" dirty="0" smtClean="0">
                    <a:sym typeface="Wingdings" pitchFamily="2" charset="2"/>
                  </a:rPr>
                  <a:t>end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4. If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i</a:t>
                </a:r>
                <a:r>
                  <a:rPr lang="en-US" dirty="0" smtClean="0">
                    <a:sym typeface="Wingdings" pitchFamily="2" charset="2"/>
                  </a:rPr>
                  <a:t>=1 then global write(</a:t>
                </a:r>
                <a:r>
                  <a:rPr lang="en-US" dirty="0" err="1" smtClean="0">
                    <a:sym typeface="Wingdings" pitchFamily="2" charset="2"/>
                  </a:rPr>
                  <a:t>zS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End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262" t="-1348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0986025"/>
              </p:ext>
            </p:extLst>
          </p:nvPr>
        </p:nvGraphicFramePr>
        <p:xfrm>
          <a:off x="5292081" y="1600200"/>
          <a:ext cx="339471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3"/>
                <a:gridCol w="1131573"/>
                <a:gridCol w="11315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3065-BE02-4F3A-B976-4757A0F9A307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55976" y="147680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SPMD? MIMD? SIMD?</a:t>
            </a:r>
            <a:endParaRPr lang="en-US" sz="105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67944" y="404664"/>
            <a:ext cx="792088" cy="2880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1070</Words>
  <Application>Microsoft Office PowerPoint</Application>
  <PresentationFormat>On-screen Show (4:3)</PresentationFormat>
  <Paragraphs>388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Office Theme</vt:lpstr>
      <vt:lpstr>Default Design</vt:lpstr>
      <vt:lpstr>PRAM architectures, algorithms, performance evaluation</vt:lpstr>
      <vt:lpstr>Shared Memory model and PRAM</vt:lpstr>
      <vt:lpstr>The other model: Network</vt:lpstr>
      <vt:lpstr>A first glimpse, based on</vt:lpstr>
      <vt:lpstr>Definitions</vt:lpstr>
      <vt:lpstr>SpeedUp and Efficiency</vt:lpstr>
      <vt:lpstr>Example 1: Matrix-Vector multiply (Mvm)</vt:lpstr>
      <vt:lpstr>Performance of Mvm</vt:lpstr>
      <vt:lpstr>Example 2: SPMD Sum A(1:n) on PRAM</vt:lpstr>
      <vt:lpstr>Logarithmic sum</vt:lpstr>
      <vt:lpstr>PowerPoint Presentation</vt:lpstr>
      <vt:lpstr>Performance of Sum (p=n)</vt:lpstr>
      <vt:lpstr>Performance of Sum (n&gt;&gt;p)</vt:lpstr>
      <vt:lpstr>Work doing Sum</vt:lpstr>
      <vt:lpstr>Which PRAM? Namely, how does it write?</vt:lpstr>
      <vt:lpstr>Simplifying pseudo-code</vt:lpstr>
      <vt:lpstr>Example 3: Matrix multiply on PRAM</vt:lpstr>
      <vt:lpstr>Mm Algorithm</vt:lpstr>
      <vt:lpstr>Performance of Mm</vt:lpstr>
      <vt:lpstr>Prefix Sum</vt:lpstr>
      <vt:lpstr>Prefix Sum on CREW PARM</vt:lpstr>
      <vt:lpstr>Is PRAM implementable?</vt:lpstr>
      <vt:lpstr>Common CRCW example 1: DNF</vt:lpstr>
      <vt:lpstr>Common CRCW example 2: Transitive Closure</vt:lpstr>
      <vt:lpstr>Arbitrary CRCW example: Connectivity</vt:lpstr>
      <vt:lpstr>Arbitrary CRCW example: Connectivity</vt:lpstr>
      <vt:lpstr>Why PRAM?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</dc:creator>
  <cp:lastModifiedBy>ran</cp:lastModifiedBy>
  <cp:revision>130</cp:revision>
  <dcterms:created xsi:type="dcterms:W3CDTF">2010-12-02T20:57:15Z</dcterms:created>
  <dcterms:modified xsi:type="dcterms:W3CDTF">2017-11-25T11:23:43Z</dcterms:modified>
</cp:coreProperties>
</file>