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0"/>
  </p:notesMasterIdLst>
  <p:sldIdLst>
    <p:sldId id="256" r:id="rId3"/>
    <p:sldId id="260" r:id="rId4"/>
    <p:sldId id="273" r:id="rId5"/>
    <p:sldId id="257" r:id="rId6"/>
    <p:sldId id="258" r:id="rId7"/>
    <p:sldId id="259" r:id="rId8"/>
    <p:sldId id="261" r:id="rId9"/>
    <p:sldId id="265" r:id="rId10"/>
    <p:sldId id="263" r:id="rId11"/>
    <p:sldId id="287" r:id="rId12"/>
    <p:sldId id="264" r:id="rId13"/>
    <p:sldId id="266" r:id="rId14"/>
    <p:sldId id="267" r:id="rId15"/>
    <p:sldId id="275" r:id="rId16"/>
    <p:sldId id="268" r:id="rId17"/>
    <p:sldId id="269" r:id="rId18"/>
    <p:sldId id="270" r:id="rId19"/>
    <p:sldId id="271" r:id="rId20"/>
    <p:sldId id="272" r:id="rId21"/>
    <p:sldId id="276" r:id="rId22"/>
    <p:sldId id="277" r:id="rId23"/>
    <p:sldId id="280" r:id="rId24"/>
    <p:sldId id="281" r:id="rId25"/>
    <p:sldId id="282" r:id="rId26"/>
    <p:sldId id="283" r:id="rId27"/>
    <p:sldId id="284" r:id="rId28"/>
    <p:sldId id="274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7DB"/>
    <a:srgbClr val="DBFFC9"/>
    <a:srgbClr val="D5ABFF"/>
    <a:srgbClr val="385D8A"/>
    <a:srgbClr val="FFDE75"/>
    <a:srgbClr val="4FB4FF"/>
    <a:srgbClr val="FFAFAF"/>
    <a:srgbClr val="33FF8F"/>
    <a:srgbClr val="FF3399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13" autoAdjust="0"/>
    <p:restoredTop sz="94660"/>
  </p:normalViewPr>
  <p:slideViewPr>
    <p:cSldViewPr>
      <p:cViewPr varScale="1">
        <p:scale>
          <a:sx n="188" d="100"/>
          <a:sy n="188" d="100"/>
        </p:scale>
        <p:origin x="1224" y="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38BBE1-2F69-4969-A255-3DA118443D69}" type="datetimeFigureOut">
              <a:rPr lang="en-US" smtClean="0"/>
              <a:t>25-Nov-17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369CE0-7ECB-4902-B587-0511B6ED3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936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7A299-F9BC-4DDD-B650-D98D46FE8F3D}" type="datetime1">
              <a:rPr lang="en-US" smtClean="0"/>
              <a:t>25-Nov-17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689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C4687-8A30-4414-A7FE-40EC75E5DF00}" type="datetime1">
              <a:rPr lang="en-US" smtClean="0"/>
              <a:t>25-Nov-17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35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08F4E-ACB2-497F-83D9-E368484CF41C}" type="datetime1">
              <a:rPr lang="en-US" smtClean="0"/>
              <a:t>25-Nov-17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78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23A803-5DD3-4298-AF5A-F9415E90774E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13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695F2-3E39-4720-A801-7BAF2E5327A8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213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69EFE-42D7-4720-A3B7-A7EADE2FA132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298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0600"/>
            <a:ext cx="4038600" cy="5135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5135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9B489-FEE9-4876-8578-277AF957CB63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987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04626-B89F-4A99-A19D-602C926A6715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0089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13E23F-EF30-4BA6-BA2F-F0A265033DBB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1569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CF372-D817-47F1-8D6E-3D5F2BC5C398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8598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8A83F8-8C35-453B-BC7E-3EABF8127249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507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3DC2-45B7-45A5-96EC-97052FCC01FC}" type="datetime1">
              <a:rPr lang="en-US" smtClean="0"/>
              <a:t>25-Nov-17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6916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1D702D-ECFD-4F92-8053-BA8C282F3D8F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3513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338DD-61F0-4D06-9F83-C494616451AF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7795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0A3FF-1B36-4ECC-A05A-5097D9B46A03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6202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990600"/>
            <a:ext cx="4038600" cy="5135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990600"/>
            <a:ext cx="4038600" cy="24907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33788"/>
            <a:ext cx="4038600" cy="24923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C39DA-42A9-4144-AE97-A88F7D326CEC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5153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990600"/>
            <a:ext cx="4038600" cy="5135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5135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7815F-1D39-41A4-80DB-BD6D03BF3FC4}" type="slidenum">
              <a:rPr lang="he-I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045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0C37-A3BC-4C40-BADB-F20F665A3DC9}" type="datetime1">
              <a:rPr lang="en-US" smtClean="0"/>
              <a:t>25-Nov-17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559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BADB0-5A7C-4124-B850-C7425D98D1D4}" type="datetime1">
              <a:rPr lang="en-US" smtClean="0"/>
              <a:t>25-Nov-17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406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40442-6056-459F-9D07-9AD564E7EDFB}" type="datetime1">
              <a:rPr lang="en-US" smtClean="0"/>
              <a:t>25-Nov-17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773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BD3B7-9169-489D-A807-CD3691D58045}" type="datetime1">
              <a:rPr lang="en-US" smtClean="0"/>
              <a:t>25-Nov-17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012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FDDFF-F107-4F3A-88F4-E2B834FA646F}" type="datetime1">
              <a:rPr lang="en-US" smtClean="0"/>
              <a:t>25-Nov-17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821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0B4CC-46FE-4ADE-BD44-1208EB04E489}" type="datetime1">
              <a:rPr lang="en-US" smtClean="0"/>
              <a:t>25-Nov-17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153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E84F6-8F0B-4370-95A0-27A50F60B772}" type="datetime1">
              <a:rPr lang="en-US" smtClean="0"/>
              <a:t>25-Nov-17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061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38AB5-B891-4E19-B116-2FCCF2E7EF9A}" type="datetime1">
              <a:rPr lang="en-US" smtClean="0"/>
              <a:t>25-Nov-17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83065-BE02-4F3A-B976-4757A0F9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00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990600"/>
            <a:ext cx="8229600" cy="513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1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1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3A08F6-4EB4-4525-99F2-D0D64149A309}" type="slidenum">
              <a:rPr lang="he-IL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877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A5002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0000CC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miacs.umd.edu/~vishkin" TargetMode="External"/><Relationship Id="rId2" Type="http://schemas.openxmlformats.org/officeDocument/2006/relationships/hyperlink" Target="http://www.umiacs.umd.edu/~joseph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PRAM</a:t>
            </a:r>
            <a:br>
              <a:rPr lang="en-US" dirty="0" smtClean="0"/>
            </a:br>
            <a:r>
              <a:rPr lang="en-US" dirty="0" smtClean="0"/>
              <a:t>architectures, algorithms,</a:t>
            </a:r>
            <a:br>
              <a:rPr lang="en-US" dirty="0" smtClean="0"/>
            </a:br>
            <a:r>
              <a:rPr lang="en-US" dirty="0" smtClean="0"/>
              <a:t>performance evaluation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56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>
            <a:off x="395536" y="2403189"/>
            <a:ext cx="3373350" cy="211780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Logarithmic sum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000" b="1" dirty="0" smtClean="0">
                    <a:latin typeface="Cambria Math" pitchFamily="18" charset="0"/>
                    <a:ea typeface="Cambria Math" pitchFamily="18" charset="0"/>
                  </a:rPr>
                  <a:t>The PRAM algorithm</a:t>
                </a:r>
              </a:p>
              <a:p>
                <a:pPr marL="0" indent="0">
                  <a:buNone/>
                </a:pPr>
                <a:r>
                  <a:rPr lang="en-US" sz="2000" dirty="0" smtClean="0">
                    <a:solidFill>
                      <a:srgbClr val="0070C0"/>
                    </a:solidFill>
                  </a:rPr>
                  <a:t>// Sum vector A(*)</a:t>
                </a:r>
              </a:p>
              <a:p>
                <a:pPr marL="0" indent="0">
                  <a:buNone/>
                </a:pPr>
                <a:r>
                  <a:rPr lang="en-US" sz="2000" dirty="0" smtClean="0"/>
                  <a:t>Begin</a:t>
                </a:r>
              </a:p>
              <a:p>
                <a:pPr marL="457200" lvl="1" indent="0">
                  <a:buNone/>
                </a:pPr>
                <a:r>
                  <a:rPr lang="en-US" sz="2000" dirty="0" smtClean="0"/>
                  <a:t>B(i) := A(i)</a:t>
                </a:r>
              </a:p>
              <a:p>
                <a:pPr marL="457200" lvl="1" indent="0">
                  <a:buNone/>
                </a:pPr>
                <a:r>
                  <a:rPr lang="en-US" sz="2000" dirty="0" smtClean="0">
                    <a:sym typeface="Wingdings" pitchFamily="2" charset="2"/>
                  </a:rPr>
                  <a:t>For h=1:log(n) </a:t>
                </a:r>
              </a:p>
              <a:p>
                <a:pPr marL="457200" lvl="1" indent="0">
                  <a:buNone/>
                </a:pPr>
                <a:r>
                  <a:rPr lang="en-US" sz="2000" dirty="0" smtClean="0">
                    <a:sym typeface="Wingdings" pitchFamily="2" charset="2"/>
                  </a:rPr>
                  <a:t>     if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sym typeface="Wingdings" pitchFamily="2" charset="2"/>
                      </a:rPr>
                      <m:t>𝑖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sym typeface="Wingdings" pitchFamily="2" charset="2"/>
                      </a:rPr>
                      <m:t>≤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sym typeface="Wingdings" pitchFamily="2" charset="2"/>
                      </a:rPr>
                      <m:t>𝑛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sym typeface="Wingdings" pitchFamily="2" charset="2"/>
                      </a:rPr>
                      <m:t>/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/>
                            <a:sym typeface="Wingdings" pitchFamily="2" charset="2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  <a:ea typeface="Cambria Math"/>
                            <a:sym typeface="Wingdings" pitchFamily="2" charset="2"/>
                          </a:rPr>
                          <m:t>2</m:t>
                        </m:r>
                      </m:e>
                      <m:sup>
                        <m:r>
                          <a:rPr lang="en-US" sz="2000" b="0" i="1" smtClean="0">
                            <a:latin typeface="Cambria Math"/>
                            <a:ea typeface="Cambria Math"/>
                            <a:sym typeface="Wingdings" pitchFamily="2" charset="2"/>
                          </a:rPr>
                          <m:t>h</m:t>
                        </m:r>
                      </m:sup>
                    </m:sSup>
                  </m:oMath>
                </a14:m>
                <a:r>
                  <a:rPr lang="en-US" sz="2000" dirty="0" smtClean="0">
                    <a:sym typeface="Wingdings" pitchFamily="2" charset="2"/>
                  </a:rPr>
                  <a:t> then</a:t>
                </a:r>
              </a:p>
              <a:p>
                <a:pPr marL="457200" lvl="1" indent="0">
                  <a:buNone/>
                </a:pPr>
                <a:r>
                  <a:rPr lang="en-US" sz="2000" dirty="0">
                    <a:sym typeface="Wingdings" pitchFamily="2" charset="2"/>
                  </a:rPr>
                  <a:t>	 </a:t>
                </a:r>
                <a:r>
                  <a:rPr lang="en-US" sz="2000" dirty="0" smtClean="0">
                    <a:sym typeface="Wingdings" pitchFamily="2" charset="2"/>
                  </a:rPr>
                  <a:t>  B(i) = B(2i-1) + B(2i)</a:t>
                </a:r>
              </a:p>
              <a:p>
                <a:pPr marL="0" indent="0">
                  <a:buNone/>
                </a:pPr>
                <a:r>
                  <a:rPr lang="en-US" sz="2000" dirty="0" smtClean="0"/>
                  <a:t>End</a:t>
                </a:r>
              </a:p>
              <a:p>
                <a:pPr marL="0" indent="0">
                  <a:buNone/>
                </a:pPr>
                <a:r>
                  <a:rPr lang="en-US" sz="2000" dirty="0">
                    <a:solidFill>
                      <a:srgbClr val="0070C0"/>
                    </a:solidFill>
                    <a:sym typeface="Wingdings" pitchFamily="2" charset="2"/>
                  </a:rPr>
                  <a:t>// B(1) holds the sum</a:t>
                </a: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 l="-1508" t="-6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10</a:t>
            </a:fld>
            <a:endParaRPr lang="en-US"/>
          </a:p>
        </p:txBody>
      </p:sp>
      <p:grpSp>
        <p:nvGrpSpPr>
          <p:cNvPr id="45" name="Group 44"/>
          <p:cNvGrpSpPr/>
          <p:nvPr/>
        </p:nvGrpSpPr>
        <p:grpSpPr>
          <a:xfrm>
            <a:off x="3768886" y="1700811"/>
            <a:ext cx="5011442" cy="2445447"/>
            <a:chOff x="2989891" y="4578248"/>
            <a:chExt cx="3652694" cy="1782414"/>
          </a:xfrm>
        </p:grpSpPr>
        <p:sp>
          <p:nvSpPr>
            <p:cNvPr id="11" name="TextBox 10"/>
            <p:cNvSpPr txBox="1"/>
            <p:nvPr/>
          </p:nvSpPr>
          <p:spPr>
            <a:xfrm>
              <a:off x="3300488" y="6024168"/>
              <a:ext cx="318034" cy="3364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  <a:r>
                <a:rPr lang="en-US" sz="2400" baseline="-25000" dirty="0" smtClean="0"/>
                <a:t>1</a:t>
              </a:r>
              <a:endParaRPr lang="en-US" sz="2400" dirty="0"/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V="1">
              <a:off x="3860629" y="4964492"/>
              <a:ext cx="1032" cy="1123618"/>
            </a:xfrm>
            <a:prstGeom prst="straightConnector1">
              <a:avLst/>
            </a:prstGeom>
            <a:ln w="38100"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3732497" y="6024167"/>
              <a:ext cx="318034" cy="3364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  <a:r>
                <a:rPr lang="en-US" sz="2400" baseline="-25000" dirty="0" smtClean="0"/>
                <a:t>2</a:t>
              </a:r>
              <a:endParaRPr lang="en-US" sz="2400" dirty="0"/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flipV="1">
              <a:off x="4292638" y="5456075"/>
              <a:ext cx="2279" cy="632035"/>
            </a:xfrm>
            <a:prstGeom prst="straightConnector1">
              <a:avLst/>
            </a:prstGeom>
            <a:ln w="38100"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4164506" y="6024167"/>
              <a:ext cx="318034" cy="3364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  <a:r>
                <a:rPr lang="en-US" sz="2400" baseline="-25000" dirty="0" smtClean="0"/>
                <a:t>3</a:t>
              </a:r>
              <a:endParaRPr lang="en-US" sz="2400" dirty="0"/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flipV="1">
              <a:off x="4724647" y="5526301"/>
              <a:ext cx="0" cy="561809"/>
            </a:xfrm>
            <a:prstGeom prst="straightConnector1">
              <a:avLst/>
            </a:prstGeom>
            <a:ln w="38100"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4596515" y="6024167"/>
              <a:ext cx="318034" cy="3364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  <a:r>
                <a:rPr lang="en-US" sz="2400" baseline="-25000" dirty="0" smtClean="0"/>
                <a:t>4</a:t>
              </a:r>
              <a:endParaRPr lang="en-US" sz="24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028524" y="6024167"/>
              <a:ext cx="318034" cy="3364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  <a:r>
                <a:rPr lang="en-US" sz="2400" baseline="-25000" dirty="0" smtClean="0"/>
                <a:t>5</a:t>
              </a:r>
              <a:endParaRPr lang="en-US" sz="24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460533" y="6024167"/>
              <a:ext cx="318034" cy="3364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  <a:r>
                <a:rPr lang="en-US" sz="2400" baseline="-25000" dirty="0" smtClean="0"/>
                <a:t>6</a:t>
              </a:r>
              <a:endParaRPr lang="en-US" sz="2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892542" y="6024167"/>
              <a:ext cx="318034" cy="3364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  <a:r>
                <a:rPr lang="en-US" sz="2400" baseline="-25000" dirty="0" smtClean="0"/>
                <a:t>7</a:t>
              </a:r>
              <a:endParaRPr lang="en-US" sz="24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324551" y="6024167"/>
              <a:ext cx="318034" cy="3364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  <a:r>
                <a:rPr lang="en-US" sz="2400" baseline="-25000" dirty="0" smtClean="0"/>
                <a:t>8</a:t>
              </a:r>
              <a:endParaRPr lang="en-US" sz="2400" dirty="0"/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3427587" y="4578248"/>
              <a:ext cx="3038498" cy="1509862"/>
              <a:chOff x="1509164" y="3861048"/>
              <a:chExt cx="6231188" cy="1512168"/>
            </a:xfrm>
          </p:grpSpPr>
          <p:cxnSp>
            <p:nvCxnSpPr>
              <p:cNvPr id="31" name="Straight Arrow Connector 30"/>
              <p:cNvCxnSpPr/>
              <p:nvPr/>
            </p:nvCxnSpPr>
            <p:spPr>
              <a:xfrm flipV="1">
                <a:off x="1511281" y="4869160"/>
                <a:ext cx="0" cy="50405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/>
              <p:cNvCxnSpPr/>
              <p:nvPr/>
            </p:nvCxnSpPr>
            <p:spPr>
              <a:xfrm flipH="1" flipV="1">
                <a:off x="1509164" y="4869160"/>
                <a:ext cx="888058" cy="50405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/>
              <p:cNvCxnSpPr/>
              <p:nvPr/>
            </p:nvCxnSpPr>
            <p:spPr>
              <a:xfrm flipH="1" flipV="1">
                <a:off x="2411760" y="4869160"/>
                <a:ext cx="888058" cy="50405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/>
              <p:cNvCxnSpPr/>
              <p:nvPr/>
            </p:nvCxnSpPr>
            <p:spPr>
              <a:xfrm flipH="1" flipV="1">
                <a:off x="3262611" y="4869160"/>
                <a:ext cx="1765399" cy="50405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/>
              <p:cNvCxnSpPr/>
              <p:nvPr/>
            </p:nvCxnSpPr>
            <p:spPr>
              <a:xfrm flipH="1" flipV="1">
                <a:off x="4145310" y="4869160"/>
                <a:ext cx="2682900" cy="50405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/>
              <p:cNvCxnSpPr/>
              <p:nvPr/>
            </p:nvCxnSpPr>
            <p:spPr>
              <a:xfrm flipH="1" flipV="1">
                <a:off x="2411760" y="4869160"/>
                <a:ext cx="1752154" cy="50405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/>
              <p:cNvCxnSpPr/>
              <p:nvPr/>
            </p:nvCxnSpPr>
            <p:spPr>
              <a:xfrm flipH="1" flipV="1">
                <a:off x="3287837" y="4869160"/>
                <a:ext cx="2652316" cy="50405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/>
              <p:cNvCxnSpPr/>
              <p:nvPr/>
            </p:nvCxnSpPr>
            <p:spPr>
              <a:xfrm flipH="1" flipV="1">
                <a:off x="4169104" y="4869160"/>
                <a:ext cx="3571248" cy="50405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Arrow Connector 38"/>
              <p:cNvCxnSpPr/>
              <p:nvPr/>
            </p:nvCxnSpPr>
            <p:spPr>
              <a:xfrm flipV="1">
                <a:off x="1513944" y="4365104"/>
                <a:ext cx="0" cy="50405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Arrow Connector 39"/>
              <p:cNvCxnSpPr/>
              <p:nvPr/>
            </p:nvCxnSpPr>
            <p:spPr>
              <a:xfrm flipH="1" flipV="1">
                <a:off x="1511827" y="4365104"/>
                <a:ext cx="888058" cy="50405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Arrow Connector 40"/>
              <p:cNvCxnSpPr/>
              <p:nvPr/>
            </p:nvCxnSpPr>
            <p:spPr>
              <a:xfrm flipH="1" flipV="1">
                <a:off x="2411760" y="4365104"/>
                <a:ext cx="888058" cy="50405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Arrow Connector 41"/>
              <p:cNvCxnSpPr/>
              <p:nvPr/>
            </p:nvCxnSpPr>
            <p:spPr>
              <a:xfrm flipH="1" flipV="1">
                <a:off x="2411760" y="4365104"/>
                <a:ext cx="1752154" cy="50405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/>
              <p:cNvCxnSpPr/>
              <p:nvPr/>
            </p:nvCxnSpPr>
            <p:spPr>
              <a:xfrm flipV="1">
                <a:off x="1513398" y="3861048"/>
                <a:ext cx="0" cy="50405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/>
              <p:cNvCxnSpPr/>
              <p:nvPr/>
            </p:nvCxnSpPr>
            <p:spPr>
              <a:xfrm flipH="1" flipV="1">
                <a:off x="1511281" y="3861048"/>
                <a:ext cx="888058" cy="504056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Straight Connector 24"/>
            <p:cNvCxnSpPr/>
            <p:nvPr/>
          </p:nvCxnSpPr>
          <p:spPr>
            <a:xfrm flipV="1">
              <a:off x="3130343" y="5584823"/>
              <a:ext cx="213440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3130343" y="5069831"/>
              <a:ext cx="213440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3130343" y="4578248"/>
              <a:ext cx="213440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2989891" y="4749283"/>
              <a:ext cx="393979" cy="2691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h=3</a:t>
              </a:r>
              <a:endParaRPr lang="en-US" b="1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989891" y="5240865"/>
              <a:ext cx="393979" cy="2691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h=2</a:t>
              </a:r>
              <a:endParaRPr lang="en-US" b="1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989891" y="5732448"/>
              <a:ext cx="393979" cy="2691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h=1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01480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11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86974"/>
            <a:ext cx="7775859" cy="631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43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of Sum (p=n)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800" dirty="0" smtClean="0"/>
                  <a:t>T*(n)=T</a:t>
                </a:r>
                <a:r>
                  <a:rPr lang="en-US" sz="2800" baseline="-25000" dirty="0" smtClean="0"/>
                  <a:t>1</a:t>
                </a:r>
                <a:r>
                  <a:rPr lang="en-US" sz="2800" dirty="0" smtClean="0"/>
                  <a:t>(n)=n</a:t>
                </a:r>
              </a:p>
              <a:p>
                <a:r>
                  <a:rPr lang="en-US" sz="2800" dirty="0" err="1" smtClean="0"/>
                  <a:t>T</a:t>
                </a:r>
                <a:r>
                  <a:rPr lang="en-US" sz="2800" baseline="-25000" dirty="0" err="1" smtClean="0"/>
                  <a:t>p</a:t>
                </a:r>
                <a:r>
                  <a:rPr lang="en-US" sz="2800" baseline="-25000" dirty="0" smtClean="0"/>
                  <a:t>=n</a:t>
                </a:r>
                <a:r>
                  <a:rPr lang="en-US" sz="2800" dirty="0" smtClean="0"/>
                  <a:t>(n)=2+log n</a:t>
                </a:r>
              </a:p>
              <a:p>
                <a:r>
                  <a:rPr lang="en-US" sz="2800" dirty="0" err="1" smtClean="0"/>
                  <a:t>SU</a:t>
                </a:r>
                <a:r>
                  <a:rPr lang="en-US" sz="2800" baseline="-25000" dirty="0" err="1" smtClean="0"/>
                  <a:t>p</a:t>
                </a:r>
                <a:r>
                  <a:rPr lang="en-US" sz="28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baseline="0" smtClean="0">
                            <a:latin typeface="Cambria Math"/>
                          </a:rPr>
                          <m:t>𝑛</m:t>
                        </m:r>
                        <m:r>
                          <m:rPr>
                            <m:nor/>
                          </m:rPr>
                          <a:rPr lang="en-US" sz="2800" dirty="0"/>
                          <m:t> </m:t>
                        </m:r>
                      </m:num>
                      <m:den>
                        <m:r>
                          <a:rPr lang="en-US" sz="2800" b="0" i="1" dirty="0" smtClean="0">
                            <a:latin typeface="Cambria Math"/>
                          </a:rPr>
                          <m:t>2</m:t>
                        </m:r>
                        <m:r>
                          <a:rPr lang="en-US" sz="2800" b="0" i="1" dirty="0" smtClean="0">
                            <a:latin typeface="Cambria Math"/>
                          </a:rPr>
                          <m:t>+</m:t>
                        </m:r>
                        <m:r>
                          <a:rPr lang="en-US" sz="2800" b="0" i="1" dirty="0" smtClean="0">
                            <a:latin typeface="Cambria Math"/>
                          </a:rPr>
                          <m:t>𝑙𝑜𝑔</m:t>
                        </m:r>
                        <m:r>
                          <a:rPr lang="en-US" sz="2800" b="0" i="1" dirty="0" smtClean="0">
                            <a:latin typeface="Cambria Math"/>
                          </a:rPr>
                          <m:t> </m:t>
                        </m:r>
                        <m:r>
                          <a:rPr lang="en-US" sz="2800" b="0" i="1" dirty="0" smtClean="0">
                            <a:latin typeface="Cambria Math"/>
                          </a:rPr>
                          <m:t>𝑛</m:t>
                        </m:r>
                      </m:den>
                    </m:f>
                  </m:oMath>
                </a14:m>
                <a:endParaRPr lang="en-US" sz="2800" dirty="0" smtClean="0"/>
              </a:p>
              <a:p>
                <a:r>
                  <a:rPr lang="en-US" sz="2800" dirty="0" smtClean="0"/>
                  <a:t>Cost=p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</a:rPr>
                      <m:t>∙</m:t>
                    </m:r>
                  </m:oMath>
                </a14:m>
                <a:r>
                  <a:rPr lang="en-US" sz="2800" i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800" dirty="0" smtClean="0">
                    <a:latin typeface="Cambria Math"/>
                    <a:ea typeface="Cambria Math"/>
                  </a:rPr>
                  <a:t>(2+</a:t>
                </a:r>
                <a:r>
                  <a:rPr lang="en-US" sz="2800" dirty="0" smtClean="0"/>
                  <a:t>log n)≈n log n</a:t>
                </a:r>
                <a:endParaRPr lang="en-US" sz="2800" i="1" dirty="0" smtClean="0">
                  <a:latin typeface="Cambria Math"/>
                  <a:ea typeface="Cambria Math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800" baseline="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0" i="1" baseline="0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baseline="0" smtClean="0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800" b="0" i="1" baseline="0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sz="2800" dirty="0"/>
                          <m:t> </m:t>
                        </m:r>
                      </m:num>
                      <m:den>
                        <m:sSub>
                          <m:sSubPr>
                            <m:ctrlPr>
                              <a:rPr lang="en-US" sz="2800" b="0" i="1" baseline="0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baseline="0" smtClean="0">
                                <a:latin typeface="Cambria Math"/>
                                <a:ea typeface="Cambria Math"/>
                              </a:rPr>
                              <m:t>𝑝𝑇</m:t>
                            </m:r>
                          </m:e>
                          <m:sub>
                            <m:r>
                              <a:rPr lang="en-US" sz="2800" b="0" i="1" baseline="0" smtClean="0">
                                <a:latin typeface="Cambria Math"/>
                                <a:ea typeface="Cambria Math"/>
                              </a:rPr>
                              <m:t>𝑝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800" baseline="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baseline="0" smtClean="0">
                            <a:latin typeface="Cambria Math"/>
                          </a:rPr>
                          <m:t>𝑛</m:t>
                        </m:r>
                        <m:r>
                          <m:rPr>
                            <m:nor/>
                          </m:rPr>
                          <a:rPr lang="en-US" sz="2800" dirty="0"/>
                          <m:t> </m:t>
                        </m:r>
                      </m:num>
                      <m:den>
                        <m:r>
                          <a:rPr lang="en-US" sz="2800" b="0" i="1" dirty="0" smtClean="0">
                            <a:latin typeface="Cambria Math"/>
                          </a:rPr>
                          <m:t>𝑛</m:t>
                        </m:r>
                        <m:r>
                          <a:rPr lang="en-US" sz="2800" b="0" i="1" dirty="0" smtClean="0">
                            <a:latin typeface="Cambria Math"/>
                          </a:rPr>
                          <m:t> </m:t>
                        </m:r>
                        <m:r>
                          <a:rPr lang="en-US" sz="2800" b="0" i="1" dirty="0" smtClean="0">
                            <a:latin typeface="Cambria Math"/>
                          </a:rPr>
                          <m:t>𝑙𝑜𝑔</m:t>
                        </m:r>
                        <m:r>
                          <a:rPr lang="en-US" sz="2800" b="0" i="1" dirty="0" smtClean="0">
                            <a:latin typeface="Cambria Math"/>
                          </a:rPr>
                          <m:t> </m:t>
                        </m:r>
                        <m:r>
                          <a:rPr lang="en-US" sz="2800" b="0" i="1" dirty="0" smtClean="0">
                            <a:latin typeface="Cambria Math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28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baseline="0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800" b="0" i="1" dirty="0" smtClean="0">
                            <a:latin typeface="Cambria Math"/>
                          </a:rPr>
                          <m:t>𝑙𝑜𝑔</m:t>
                        </m:r>
                        <m:r>
                          <a:rPr lang="en-US" sz="2800" b="0" i="1" dirty="0" smtClean="0">
                            <a:latin typeface="Cambria Math"/>
                          </a:rPr>
                          <m:t> </m:t>
                        </m:r>
                        <m:r>
                          <a:rPr lang="en-US" sz="2800" b="0" i="1" dirty="0" smtClean="0">
                            <a:latin typeface="Cambria Math"/>
                          </a:rPr>
                          <m:t>𝑛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59" t="-12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12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534" y="1196752"/>
            <a:ext cx="3906118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704" y="4005064"/>
            <a:ext cx="3865947" cy="2323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5805264"/>
            <a:ext cx="3259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Speedup and efficiency decrease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724652" y="2884294"/>
            <a:ext cx="4193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p=n</a:t>
            </a:r>
            <a:endParaRPr lang="en-US" sz="1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724652" y="5373216"/>
            <a:ext cx="4193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p=n</a:t>
            </a:r>
            <a:endParaRPr lang="en-US" sz="1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740352" y="4188713"/>
            <a:ext cx="10198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log-log chart</a:t>
            </a:r>
            <a:endParaRPr lang="en-US" sz="1050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73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96" y="3882549"/>
            <a:ext cx="2917802" cy="2061651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746162"/>
            <a:ext cx="2917802" cy="2065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of Sum (n&gt;&gt;p)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1588774"/>
                <a:ext cx="8229600" cy="4525963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 smtClean="0"/>
                  <a:t>T*(n)=T</a:t>
                </a:r>
                <a:r>
                  <a:rPr lang="en-US" baseline="-25000" dirty="0" smtClean="0"/>
                  <a:t>1</a:t>
                </a:r>
                <a:r>
                  <a:rPr lang="en-US" dirty="0" smtClean="0"/>
                  <a:t>(n)=n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+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</m:e>
                    </m:func>
                  </m:oMath>
                </a14:m>
                <a:endParaRPr lang="en-US" dirty="0" smtClean="0"/>
              </a:p>
              <a:p>
                <a:r>
                  <a:rPr lang="en-US" dirty="0" err="1" smtClean="0"/>
                  <a:t>SU</a:t>
                </a:r>
                <a:r>
                  <a:rPr lang="en-US" baseline="-25000" dirty="0" err="1" smtClean="0"/>
                  <a:t>p</a:t>
                </a:r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baseline="0" smtClean="0">
                            <a:latin typeface="Cambria Math"/>
                          </a:rPr>
                          <m:t>𝑛</m:t>
                        </m:r>
                        <m:r>
                          <m:rPr>
                            <m:nor/>
                          </m:rPr>
                          <a:rPr lang="en-US" dirty="0"/>
                          <m:t> </m:t>
                        </m:r>
                      </m:num>
                      <m:den>
                        <m:f>
                          <m:f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/>
                              </a:rPr>
                              <m:t>𝑛</m:t>
                            </m:r>
                          </m:num>
                          <m:den>
                            <m:r>
                              <a:rPr lang="en-US" b="0" i="1" dirty="0" smtClean="0">
                                <a:latin typeface="Cambria Math"/>
                              </a:rPr>
                              <m:t>𝑝</m:t>
                            </m:r>
                          </m:den>
                        </m:f>
                        <m:r>
                          <a:rPr lang="en-US" b="0" i="1" dirty="0" smtClean="0">
                            <a:latin typeface="Cambria Math"/>
                          </a:rPr>
                          <m:t>+</m:t>
                        </m:r>
                        <m:r>
                          <a:rPr lang="en-US" b="0" i="1" dirty="0" smtClean="0">
                            <a:latin typeface="Cambria Math"/>
                          </a:rPr>
                          <m:t>𝑙𝑜𝑔</m:t>
                        </m:r>
                        <m:r>
                          <a:rPr lang="en-US" b="0" i="1" dirty="0" smtClean="0">
                            <a:latin typeface="Cambria Math"/>
                          </a:rPr>
                          <m:t> </m:t>
                        </m:r>
                        <m:r>
                          <a:rPr lang="en-US" b="0" i="1" dirty="0" smtClean="0">
                            <a:latin typeface="Cambria Math"/>
                          </a:rPr>
                          <m:t>𝑝</m:t>
                        </m:r>
                      </m:den>
                    </m:f>
                  </m:oMath>
                </a14:m>
                <a:r>
                  <a:rPr lang="en-US" dirty="0" smtClean="0"/>
                  <a:t>≈</a:t>
                </a:r>
                <a:r>
                  <a:rPr lang="en-US" i="1" dirty="0">
                    <a:latin typeface="Cambria Math"/>
                  </a:rPr>
                  <a:t>p</a:t>
                </a:r>
              </a:p>
              <a:p>
                <a:r>
                  <a:rPr lang="en-US" dirty="0" smtClean="0"/>
                  <a:t>Cost=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𝑝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𝑝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log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𝑝</m:t>
                            </m:r>
                          </m:e>
                        </m:func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≈</a:t>
                </a:r>
                <a:r>
                  <a:rPr lang="en-US" dirty="0"/>
                  <a:t>n</a:t>
                </a:r>
              </a:p>
              <a:p>
                <a:r>
                  <a:rPr lang="en-US" dirty="0" smtClean="0"/>
                  <a:t>Work = </a:t>
                </a:r>
                <a:r>
                  <a:rPr lang="en-US" dirty="0" err="1" smtClean="0">
                    <a:latin typeface="Cambria Math"/>
                  </a:rPr>
                  <a:t>n+p</a:t>
                </a:r>
                <a:r>
                  <a:rPr lang="en-US" dirty="0"/>
                  <a:t> ≈n</a:t>
                </a:r>
                <a:endParaRPr lang="en-US" dirty="0">
                  <a:latin typeface="Cambria Math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baseline="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baseline="0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baseline="0" smtClean="0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baseline="0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dirty="0"/>
                          <m:t> </m:t>
                        </m:r>
                      </m:num>
                      <m:den>
                        <m:sSub>
                          <m:sSubPr>
                            <m:ctrlPr>
                              <a:rPr lang="en-US" b="0" i="1" baseline="0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baseline="0" smtClean="0">
                                <a:latin typeface="Cambria Math"/>
                                <a:ea typeface="Cambria Math"/>
                              </a:rPr>
                              <m:t>𝑝𝑇</m:t>
                            </m:r>
                          </m:e>
                          <m:sub>
                            <m:r>
                              <a:rPr lang="en-US" b="0" i="1" baseline="0" smtClean="0">
                                <a:latin typeface="Cambria Math"/>
                                <a:ea typeface="Cambria Math"/>
                              </a:rPr>
                              <m:t>𝑝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baseline="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baseline="0" smtClean="0">
                            <a:latin typeface="Cambria Math"/>
                          </a:rPr>
                          <m:t>𝑛</m:t>
                        </m:r>
                        <m:r>
                          <m:rPr>
                            <m:nor/>
                          </m:rPr>
                          <a:rPr lang="en-US" dirty="0"/>
                          <m:t> 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𝑝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𝑝</m:t>
                                </m:r>
                              </m:den>
                            </m:f>
                            <m:r>
                              <a:rPr lang="en-US" i="1">
                                <a:latin typeface="Cambria Math"/>
                              </a:rPr>
                              <m:t>+</m:t>
                            </m:r>
                            <m:func>
                              <m:func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𝑝</m:t>
                                </m:r>
                              </m:e>
                            </m:func>
                          </m:e>
                        </m:d>
                      </m:den>
                    </m:f>
                  </m:oMath>
                </a14:m>
                <a:r>
                  <a:rPr lang="en-US" dirty="0" smtClean="0"/>
                  <a:t>≈1</a:t>
                </a:r>
                <a:endParaRPr lang="en-U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1588774"/>
                <a:ext cx="8229600" cy="4525963"/>
              </a:xfrm>
              <a:blipFill rotWithShape="1">
                <a:blip r:embed="rId4"/>
                <a:stretch>
                  <a:fillRect l="-1481" t="-2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13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263538" y="1417638"/>
            <a:ext cx="1356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n=1,000,000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291035" y="3173360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580112" y="5894685"/>
            <a:ext cx="28156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Speedup &amp; power are linear</a:t>
            </a:r>
          </a:p>
          <a:p>
            <a:r>
              <a:rPr lang="en-US" dirty="0" smtClean="0"/>
              <a:t>Cost is fixed</a:t>
            </a:r>
          </a:p>
          <a:p>
            <a:r>
              <a:rPr lang="en-US" dirty="0" smtClean="0"/>
              <a:t>Efficiency is 1 (max)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375924" y="4293096"/>
            <a:ext cx="10198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log-log chart</a:t>
            </a:r>
            <a:endParaRPr lang="en-US" sz="1050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24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 doing Sum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14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420888"/>
            <a:ext cx="3889400" cy="2574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4283968" y="2492896"/>
            <a:ext cx="432048" cy="28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83968" y="2996952"/>
            <a:ext cx="432048" cy="28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83968" y="3501008"/>
            <a:ext cx="432048" cy="28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83968" y="4005064"/>
            <a:ext cx="432048" cy="28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83968" y="4509120"/>
            <a:ext cx="432048" cy="28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8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067944" y="4995195"/>
            <a:ext cx="720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4283968" y="5157192"/>
            <a:ext cx="432048" cy="28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16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19872" y="5128314"/>
            <a:ext cx="854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Work =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83568" y="2492896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8</a:t>
            </a:r>
            <a:r>
              <a:rPr lang="en-US" dirty="0" smtClean="0"/>
              <a:t> = 5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83568" y="2780928"/>
            <a:ext cx="3214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 = 8</a:t>
            </a:r>
            <a:r>
              <a:rPr lang="en-US" dirty="0" smtClean="0">
                <a:sym typeface="Symbol"/>
              </a:rPr>
              <a:t></a:t>
            </a:r>
            <a:r>
              <a:rPr lang="en-US" dirty="0" smtClean="0"/>
              <a:t>5 = 40  -- could do 40 steps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3568" y="3140968"/>
            <a:ext cx="3285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</a:t>
            </a:r>
            <a:r>
              <a:rPr lang="en-US" dirty="0" smtClean="0"/>
              <a:t> = 2n = 16   -- 16/40, wasted 24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83568" y="3559753"/>
                <a:ext cx="2451697" cy="6613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/>
                        </a:rPr>
                        <m:t>𝐸𝑝</m:t>
                      </m:r>
                      <m:r>
                        <a:rPr lang="en-US" i="1" dirty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latin typeface="Cambria Math"/>
                            </a:rPr>
                            <m:t>2</m:t>
                          </m:r>
                        </m:num>
                        <m:den>
                          <m:func>
                            <m:funcPr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dirty="0" smtClean="0">
                                  <a:latin typeface="Cambria Math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b="0" i="1" dirty="0" smtClean="0">
                                  <a:latin typeface="Cambria Math"/>
                                </a:rPr>
                                <m:t>𝑛</m:t>
                              </m:r>
                            </m:e>
                          </m:func>
                        </m:den>
                      </m:f>
                      <m:r>
                        <a:rPr lang="en-US" b="0" i="1" dirty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b="0" i="1" dirty="0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b="0" i="1" dirty="0" smtClean="0">
                          <a:latin typeface="Cambria Math"/>
                        </a:rPr>
                        <m:t>=0.67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559753"/>
                <a:ext cx="2451697" cy="66133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83568" y="4293096"/>
                <a:ext cx="1629998" cy="612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latin typeface="Cambria Math"/>
                            </a:rPr>
                            <m:t>𝑊</m:t>
                          </m:r>
                        </m:num>
                        <m:den>
                          <m:r>
                            <a:rPr lang="en-US" b="0" i="1" dirty="0" smtClean="0">
                              <a:latin typeface="Cambria Math"/>
                            </a:rPr>
                            <m:t>𝐶</m:t>
                          </m:r>
                        </m:den>
                      </m:f>
                      <m:r>
                        <a:rPr lang="en-US" b="0" i="1" dirty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latin typeface="Cambria Math"/>
                            </a:rPr>
                            <m:t>16</m:t>
                          </m:r>
                        </m:num>
                        <m:den>
                          <m:r>
                            <a:rPr lang="en-US" b="0" i="1" dirty="0" smtClean="0">
                              <a:latin typeface="Cambria Math"/>
                            </a:rPr>
                            <m:t>40</m:t>
                          </m:r>
                        </m:den>
                      </m:f>
                      <m:r>
                        <a:rPr lang="en-US" b="0" i="1" dirty="0" smtClean="0">
                          <a:latin typeface="Cambria Math"/>
                        </a:rPr>
                        <m:t>=0.4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4293096"/>
                <a:ext cx="1629998" cy="6127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00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Which PRAM?</a:t>
            </a:r>
            <a:br>
              <a:rPr lang="en-US" dirty="0" smtClean="0"/>
            </a:br>
            <a:r>
              <a:rPr lang="en-US" sz="2200" dirty="0" smtClean="0"/>
              <a:t>Namely, how does it write?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Exclusive Read Exclusive Write (EREW)</a:t>
            </a:r>
          </a:p>
          <a:p>
            <a:r>
              <a:rPr lang="en-US" dirty="0" smtClean="0"/>
              <a:t>Concurrent Read Exclusive Write (CREW)</a:t>
            </a:r>
          </a:p>
          <a:p>
            <a:r>
              <a:rPr lang="en-US" dirty="0" smtClean="0"/>
              <a:t>Concurrent Read Concurrent Write (CRCW)</a:t>
            </a:r>
          </a:p>
          <a:p>
            <a:pPr lvl="1"/>
            <a:r>
              <a:rPr lang="en-US" dirty="0" smtClean="0"/>
              <a:t>Common: concurrent only if same value</a:t>
            </a:r>
          </a:p>
          <a:p>
            <a:pPr lvl="1"/>
            <a:r>
              <a:rPr lang="en-US" dirty="0" smtClean="0"/>
              <a:t>Arbitrary: one succeeds, others ignored</a:t>
            </a:r>
          </a:p>
          <a:p>
            <a:pPr lvl="1"/>
            <a:r>
              <a:rPr lang="en-US" dirty="0" smtClean="0"/>
              <a:t>Priority: minimum index succeeds</a:t>
            </a:r>
          </a:p>
          <a:p>
            <a:r>
              <a:rPr lang="en-US" dirty="0" smtClean="0"/>
              <a:t>Computational power: EREW &lt; CREW &lt; CRCW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19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Simplifying pseudo-code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Replace</a:t>
            </a:r>
          </a:p>
          <a:p>
            <a:pPr marL="857250" lvl="2" indent="0">
              <a:buNone/>
            </a:pPr>
            <a:r>
              <a:rPr lang="en-US" dirty="0" smtClean="0"/>
              <a:t>global read(</a:t>
            </a:r>
            <a:r>
              <a:rPr lang="en-US" dirty="0" err="1" smtClean="0"/>
              <a:t>x</a:t>
            </a:r>
            <a:r>
              <a:rPr lang="en-US" dirty="0" err="1" smtClean="0">
                <a:sym typeface="Wingdings" pitchFamily="2" charset="2"/>
              </a:rPr>
              <a:t>B</a:t>
            </a:r>
            <a:r>
              <a:rPr lang="en-US" dirty="0" smtClean="0">
                <a:sym typeface="Wingdings" pitchFamily="2" charset="2"/>
              </a:rPr>
              <a:t>)</a:t>
            </a:r>
          </a:p>
          <a:p>
            <a:pPr marL="857250" lvl="2" indent="0">
              <a:buNone/>
            </a:pPr>
            <a:r>
              <a:rPr lang="en-US" dirty="0" smtClean="0">
                <a:sym typeface="Wingdings" pitchFamily="2" charset="2"/>
              </a:rPr>
              <a:t>global read(</a:t>
            </a:r>
            <a:r>
              <a:rPr lang="en-US" dirty="0" err="1" smtClean="0">
                <a:sym typeface="Wingdings" pitchFamily="2" charset="2"/>
              </a:rPr>
              <a:t>yC</a:t>
            </a:r>
            <a:r>
              <a:rPr lang="en-US" dirty="0" smtClean="0">
                <a:sym typeface="Wingdings" pitchFamily="2" charset="2"/>
              </a:rPr>
              <a:t>)</a:t>
            </a:r>
          </a:p>
          <a:p>
            <a:pPr marL="857250" lvl="2" indent="0">
              <a:buNone/>
            </a:pPr>
            <a:r>
              <a:rPr lang="en-US" dirty="0" smtClean="0">
                <a:sym typeface="Wingdings" pitchFamily="2" charset="2"/>
              </a:rPr>
              <a:t>z := x + y</a:t>
            </a:r>
          </a:p>
          <a:p>
            <a:pPr marL="857250" lvl="2" indent="0">
              <a:buNone/>
            </a:pPr>
            <a:r>
              <a:rPr lang="en-US" dirty="0" smtClean="0">
                <a:sym typeface="Wingdings" pitchFamily="2" charset="2"/>
              </a:rPr>
              <a:t>global write(</a:t>
            </a:r>
            <a:r>
              <a:rPr lang="en-US" dirty="0" err="1" smtClean="0">
                <a:sym typeface="Wingdings" pitchFamily="2" charset="2"/>
              </a:rPr>
              <a:t>zA</a:t>
            </a:r>
            <a:r>
              <a:rPr lang="en-US" dirty="0" smtClean="0">
                <a:sym typeface="Wingdings" pitchFamily="2" charset="2"/>
              </a:rPr>
              <a:t>)</a:t>
            </a:r>
          </a:p>
          <a:p>
            <a:pPr marL="857250" lvl="2" indent="0">
              <a:buNone/>
            </a:pPr>
            <a:r>
              <a:rPr lang="en-US" dirty="0" smtClean="0">
                <a:sym typeface="Wingdings" pitchFamily="2" charset="2"/>
              </a:rPr>
              <a:t> </a:t>
            </a:r>
          </a:p>
          <a:p>
            <a:r>
              <a:rPr lang="en-US" dirty="0" smtClean="0"/>
              <a:t>By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A := B + C     ---A,B,C shared variables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62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Example 3: Matrix multiply on PRAM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800" dirty="0" smtClean="0"/>
                  <a:t>C := AB    (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𝑛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),  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2800" b="0" dirty="0" smtClean="0">
                    <a:ea typeface="Cambria Math"/>
                  </a:rPr>
                  <a:t> </a:t>
                </a:r>
                <a:endParaRPr lang="en-US" sz="2800" b="0" i="1" dirty="0" smtClean="0">
                  <a:latin typeface="Cambria Math"/>
                </a:endParaRPr>
              </a:p>
              <a:p>
                <a:r>
                  <a:rPr lang="en-US" sz="2800" dirty="0" smtClean="0"/>
                  <a:t>Recall Mm: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𝑖</m:t>
                        </m:r>
                        <m:r>
                          <a:rPr lang="en-US" sz="2800" i="1">
                            <a:latin typeface="Cambria Math"/>
                          </a:rPr>
                          <m:t>,</m:t>
                        </m:r>
                        <m:r>
                          <a:rPr lang="en-US" sz="2800" b="0" i="1" smtClean="0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800" dirty="0" smtClean="0"/>
                  <a:t>=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i="1">
                            <a:latin typeface="Cambria Math"/>
                          </a:rPr>
                          <m:t>𝑙</m:t>
                        </m:r>
                        <m:r>
                          <a:rPr lang="en-US" sz="2800" i="1">
                            <a:latin typeface="Cambria Math"/>
                          </a:rPr>
                          <m:t>=</m:t>
                        </m:r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sz="2800" i="1">
                            <a:latin typeface="Cambria Math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i="1">
                                <a:latin typeface="Cambria Math"/>
                              </a:rPr>
                              <m:t>𝑖</m:t>
                            </m:r>
                            <m:r>
                              <a:rPr lang="en-US" sz="2800" i="1">
                                <a:latin typeface="Cambria Math"/>
                              </a:rPr>
                              <m:t>,</m:t>
                            </m:r>
                            <m:r>
                              <a:rPr lang="en-US" sz="2800" i="1">
                                <a:latin typeface="Cambria Math"/>
                              </a:rPr>
                              <m:t>𝑙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800" i="1">
                                <a:latin typeface="Cambria Math"/>
                              </a:rPr>
                              <m:t>𝑙</m:t>
                            </m:r>
                            <m:r>
                              <a:rPr lang="en-US" sz="2800" i="1">
                                <a:latin typeface="Cambria Math"/>
                              </a:rPr>
                              <m:t>,</m:t>
                            </m:r>
                            <m:r>
                              <a:rPr lang="en-US" sz="2800" i="1">
                                <a:latin typeface="Cambria Math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endParaRPr lang="en-US" sz="2800" b="0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𝑝</m:t>
                    </m:r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en-US" sz="2800" dirty="0" smtClean="0"/>
              </a:p>
              <a:p>
                <a:r>
                  <a:rPr lang="en-US" sz="2800" dirty="0" smtClean="0"/>
                  <a:t>Steps</a:t>
                </a:r>
              </a:p>
              <a:p>
                <a:pPr lvl="1"/>
                <a:r>
                  <a:rPr lang="en-US" sz="2400" dirty="0" smtClean="0"/>
                  <a:t>Processor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𝑗</m:t>
                        </m:r>
                        <m:r>
                          <a:rPr lang="en-US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en-US" sz="2400" dirty="0" smtClean="0"/>
                  <a:t> computes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𝑙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𝑙</m:t>
                        </m:r>
                        <m:r>
                          <a:rPr lang="en-US" sz="2400" i="1"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400" dirty="0" smtClean="0"/>
                  <a:t> </a:t>
                </a:r>
              </a:p>
              <a:p>
                <a:pPr lvl="1"/>
                <a:r>
                  <a:rPr lang="en-US" sz="2400" dirty="0" smtClean="0"/>
                  <a:t>The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𝑛</m:t>
                    </m:r>
                  </m:oMath>
                </a14:m>
                <a:r>
                  <a:rPr lang="en-US" sz="2400" dirty="0" smtClean="0"/>
                  <a:t> processors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𝑖</m:t>
                        </m:r>
                        <m:r>
                          <a:rPr lang="en-US" sz="2400" i="1">
                            <a:latin typeface="Cambria Math"/>
                          </a:rPr>
                          <m:t>,</m:t>
                        </m:r>
                        <m:r>
                          <a:rPr lang="en-US" sz="2400" i="1">
                            <a:latin typeface="Cambria Math"/>
                          </a:rPr>
                          <m:t>𝑗</m:t>
                        </m:r>
                        <m:r>
                          <a:rPr lang="en-US" sz="2400" i="1">
                            <a:latin typeface="Cambria Math"/>
                          </a:rPr>
                          <m:t>,</m:t>
                        </m:r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  <m:r>
                          <a:rPr lang="en-US" sz="2400" i="1">
                            <a:latin typeface="Cambria Math"/>
                          </a:rPr>
                          <m:t>: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400" dirty="0" smtClean="0"/>
                  <a:t> compute Sum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b="0" i="1" smtClean="0">
                            <a:latin typeface="Cambria Math"/>
                          </a:rPr>
                          <m:t>𝑙</m:t>
                        </m:r>
                        <m:r>
                          <a:rPr lang="en-US" sz="2400" b="0" i="1" smtClean="0">
                            <a:latin typeface="Cambria Math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𝑖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,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𝑙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𝑙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,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59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17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868144" y="1700808"/>
            <a:ext cx="864096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948264" y="1700808"/>
            <a:ext cx="864096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956376" y="1700808"/>
            <a:ext cx="864096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444208" y="1844824"/>
            <a:ext cx="14401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691657" y="191683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=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948264" y="1844824"/>
            <a:ext cx="86409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58893" y="1700808"/>
            <a:ext cx="144016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740352" y="191851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×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54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 Algorithm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en-US" sz="1900" dirty="0" smtClean="0"/>
                  <a:t>(each processor knows its </a:t>
                </a:r>
                <a:r>
                  <a:rPr lang="en-US" sz="1900" i="1" dirty="0" err="1" smtClean="0">
                    <a:latin typeface="Times New Roman" pitchFamily="18" charset="0"/>
                    <a:cs typeface="Times New Roman" pitchFamily="18" charset="0"/>
                  </a:rPr>
                  <a:t>i,j,l</a:t>
                </a:r>
                <a:r>
                  <a:rPr lang="en-US" sz="1900" dirty="0" smtClean="0"/>
                  <a:t> </a:t>
                </a:r>
                <a:r>
                  <a:rPr lang="en-US" sz="1900" dirty="0" smtClean="0"/>
                  <a:t>indices, or computes it from an instance number)</a:t>
                </a:r>
                <a:endParaRPr lang="en-US" sz="1900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Begin</a:t>
                </a:r>
              </a:p>
              <a:p>
                <a:pPr marL="457200" lvl="1" indent="0">
                  <a:buNone/>
                </a:pPr>
                <a:r>
                  <a:rPr lang="en-US" dirty="0" smtClean="0"/>
                  <a:t>1.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</a:rPr>
                          <m:t>𝑗</m:t>
                        </m:r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𝑙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𝑙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𝑙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pPr marL="457200" lvl="1" indent="0">
                  <a:buNone/>
                </a:pPr>
                <a:r>
                  <a:rPr lang="en-US" dirty="0" smtClean="0"/>
                  <a:t>2. </a:t>
                </a:r>
                <a:r>
                  <a:rPr lang="en-US" dirty="0">
                    <a:sym typeface="Wingdings" pitchFamily="2" charset="2"/>
                  </a:rPr>
                  <a:t>For h=1:k </a:t>
                </a:r>
              </a:p>
              <a:p>
                <a:pPr marL="457200" lvl="1" indent="0">
                  <a:buNone/>
                </a:pPr>
                <a:r>
                  <a:rPr lang="en-US" dirty="0">
                    <a:sym typeface="Wingdings" pitchFamily="2" charset="2"/>
                  </a:rPr>
                  <a:t>	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sym typeface="Wingdings" pitchFamily="2" charset="2"/>
                      </a:rPr>
                      <m:t>𝑙</m:t>
                    </m:r>
                    <m:r>
                      <a:rPr lang="en-US" i="1">
                        <a:latin typeface="Cambria Math"/>
                        <a:ea typeface="Cambria Math"/>
                        <a:sym typeface="Wingdings" pitchFamily="2" charset="2"/>
                      </a:rPr>
                      <m:t>≤</m:t>
                    </m:r>
                    <m:r>
                      <a:rPr lang="en-US" i="1">
                        <a:latin typeface="Cambria Math"/>
                        <a:ea typeface="Cambria Math"/>
                        <a:sym typeface="Wingdings" pitchFamily="2" charset="2"/>
                      </a:rPr>
                      <m:t>𝑛</m:t>
                    </m:r>
                    <m:r>
                      <a:rPr lang="en-US" i="1">
                        <a:latin typeface="Cambria Math"/>
                        <a:ea typeface="Cambria Math"/>
                        <a:sym typeface="Wingdings" pitchFamily="2" charset="2"/>
                      </a:rPr>
                      <m:t>/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  <a:sym typeface="Wingdings" pitchFamily="2" charset="2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  <a:sym typeface="Wingdings" pitchFamily="2" charset="2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/>
                            <a:ea typeface="Cambria Math"/>
                            <a:sym typeface="Wingdings" pitchFamily="2" charset="2"/>
                          </a:rPr>
                          <m:t>h</m:t>
                        </m:r>
                      </m:sup>
                    </m:sSup>
                  </m:oMath>
                </a14:m>
                <a:r>
                  <a:rPr lang="en-US" dirty="0">
                    <a:sym typeface="Wingdings" pitchFamily="2" charset="2"/>
                  </a:rPr>
                  <a:t> </a:t>
                </a:r>
                <a:r>
                  <a:rPr lang="en-US" dirty="0" smtClean="0">
                    <a:sym typeface="Wingdings" pitchFamily="2" charset="2"/>
                  </a:rPr>
                  <a:t>  then</a:t>
                </a:r>
              </a:p>
              <a:p>
                <a:pPr marL="457200" lvl="1" indent="0">
                  <a:buNone/>
                </a:pPr>
                <a:r>
                  <a:rPr lang="en-US" dirty="0">
                    <a:sym typeface="Wingdings" pitchFamily="2" charset="2"/>
                  </a:rPr>
                  <a:t>	</a:t>
                </a:r>
                <a:r>
                  <a:rPr lang="en-US" dirty="0" smtClean="0">
                    <a:sym typeface="Wingdings" pitchFamily="2" charset="2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𝑗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𝑙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𝑗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𝑙</m:t>
                        </m:r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𝑗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𝑙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 </m:t>
                    </m:r>
                  </m:oMath>
                </a14:m>
                <a:r>
                  <a:rPr lang="en-US" dirty="0">
                    <a:sym typeface="Wingdings" pitchFamily="2" charset="2"/>
                  </a:rPr>
                  <a:t>	</a:t>
                </a:r>
              </a:p>
              <a:p>
                <a:pPr marL="457200" lvl="1" indent="0">
                  <a:buNone/>
                </a:pPr>
                <a:r>
                  <a:rPr lang="en-US" dirty="0" smtClean="0">
                    <a:sym typeface="Wingdings" pitchFamily="2" charset="2"/>
                  </a:rPr>
                  <a:t>3. </a:t>
                </a:r>
                <a:r>
                  <a:rPr lang="en-US" dirty="0">
                    <a:sym typeface="Wingdings" pitchFamily="2" charset="2"/>
                  </a:rPr>
                  <a:t>If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sym typeface="Wingdings" pitchFamily="2" charset="2"/>
                      </a:rPr>
                      <m:t>𝑙</m:t>
                    </m:r>
                    <m:r>
                      <a:rPr lang="en-US" b="0" i="1" smtClean="0">
                        <a:latin typeface="Cambria Math"/>
                        <a:ea typeface="Cambria Math"/>
                        <a:sym typeface="Wingdings" pitchFamily="2" charset="2"/>
                      </a:rPr>
                      <m:t>=</m:t>
                    </m:r>
                    <m:r>
                      <a:rPr lang="en-US" b="0" i="1" smtClean="0">
                        <a:latin typeface="Cambria Math"/>
                        <a:ea typeface="Cambria Math"/>
                        <a:sym typeface="Wingdings" pitchFamily="2" charset="2"/>
                      </a:rPr>
                      <m:t>1</m:t>
                    </m:r>
                  </m:oMath>
                </a14:m>
                <a:r>
                  <a:rPr lang="en-US" dirty="0">
                    <a:sym typeface="Wingdings" pitchFamily="2" charset="2"/>
                  </a:rPr>
                  <a:t>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𝑖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𝑗</m:t>
                        </m:r>
                        <m:r>
                          <a:rPr lang="en-US" i="1">
                            <a:latin typeface="Cambria Math"/>
                          </a:rPr>
                          <m:t>, </m:t>
                        </m:r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endParaRPr lang="en-US" dirty="0" smtClean="0">
                  <a:sym typeface="Wingdings" pitchFamily="2" charset="2"/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End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0">
                <a:blip r:embed="rId2"/>
                <a:stretch>
                  <a:fillRect l="-2262" t="-14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648200" y="2852936"/>
                <a:ext cx="4038600" cy="3273227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sz="2400" dirty="0" smtClean="0"/>
                  <a:t>Step 1: compute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𝑖</m:t>
                        </m:r>
                        <m:r>
                          <a:rPr lang="en-US" sz="2400" i="1">
                            <a:latin typeface="Cambria Math"/>
                          </a:rPr>
                          <m:t>,</m:t>
                        </m:r>
                        <m:r>
                          <a:rPr lang="en-US" sz="2400" i="1">
                            <a:latin typeface="Cambria Math"/>
                          </a:rPr>
                          <m:t>𝑙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𝑙</m:t>
                        </m:r>
                        <m:r>
                          <a:rPr lang="en-US" sz="2400" i="1">
                            <a:latin typeface="Cambria Math"/>
                          </a:rPr>
                          <m:t>,</m:t>
                        </m:r>
                        <m:r>
                          <a:rPr lang="en-US" sz="2400" i="1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lvl="1"/>
                <a:r>
                  <a:rPr lang="en-US" sz="2000" dirty="0" smtClean="0"/>
                  <a:t>Concurrent read</a:t>
                </a:r>
              </a:p>
              <a:p>
                <a:r>
                  <a:rPr lang="en-US" sz="2400" dirty="0" smtClean="0"/>
                  <a:t>Step 2: Sum</a:t>
                </a:r>
              </a:p>
              <a:p>
                <a:r>
                  <a:rPr lang="en-US" sz="2400" dirty="0" smtClean="0"/>
                  <a:t>Step 3: Store</a:t>
                </a:r>
              </a:p>
              <a:p>
                <a:pPr lvl="1"/>
                <a:r>
                  <a:rPr lang="en-US" sz="2000" dirty="0" smtClean="0"/>
                  <a:t>Exclusive write</a:t>
                </a:r>
              </a:p>
              <a:p>
                <a:endParaRPr lang="en-US" dirty="0"/>
              </a:p>
              <a:p>
                <a:r>
                  <a:rPr lang="en-US" dirty="0" smtClean="0"/>
                  <a:t>Runs on CREW PRAM</a:t>
                </a:r>
              </a:p>
              <a:p>
                <a:r>
                  <a:rPr lang="en-US" sz="2400" dirty="0" smtClean="0"/>
                  <a:t>What is the purpose of</a:t>
                </a:r>
                <a:br>
                  <a:rPr lang="en-US" sz="2400" dirty="0" smtClean="0"/>
                </a:br>
                <a:r>
                  <a:rPr lang="en-US" sz="2400" dirty="0" smtClean="0"/>
                  <a:t>“</a:t>
                </a:r>
                <a:r>
                  <a:rPr lang="en-US" sz="2400" dirty="0">
                    <a:sym typeface="Wingdings" pitchFamily="2" charset="2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sym typeface="Wingdings" pitchFamily="2" charset="2"/>
                      </a:rPr>
                      <m:t>𝑙</m:t>
                    </m:r>
                    <m:r>
                      <a:rPr lang="en-US" sz="2400" i="1">
                        <a:latin typeface="Cambria Math"/>
                        <a:ea typeface="Cambria Math"/>
                        <a:sym typeface="Wingdings" pitchFamily="2" charset="2"/>
                      </a:rPr>
                      <m:t>=</m:t>
                    </m:r>
                    <m:r>
                      <a:rPr lang="en-US" sz="2400" i="1">
                        <a:latin typeface="Cambria Math"/>
                        <a:ea typeface="Cambria Math"/>
                        <a:sym typeface="Wingdings" pitchFamily="2" charset="2"/>
                      </a:rPr>
                      <m:t>1</m:t>
                    </m:r>
                  </m:oMath>
                </a14:m>
                <a:r>
                  <a:rPr lang="en-US" sz="2400" dirty="0" smtClean="0">
                    <a:sym typeface="Wingdings" pitchFamily="2" charset="2"/>
                  </a:rPr>
                  <a:t>”</a:t>
                </a:r>
                <a:r>
                  <a:rPr lang="en-US" sz="2400" dirty="0">
                    <a:sym typeface="Wingdings" pitchFamily="2" charset="2"/>
                  </a:rPr>
                  <a:t> </a:t>
                </a:r>
                <a:r>
                  <a:rPr lang="en-US" sz="2400" dirty="0" smtClean="0">
                    <a:sym typeface="Wingdings" pitchFamily="2" charset="2"/>
                  </a:rPr>
                  <a:t>in step 3? </a:t>
                </a:r>
                <a:br>
                  <a:rPr lang="en-US" sz="2400" dirty="0" smtClean="0">
                    <a:sym typeface="Wingdings" pitchFamily="2" charset="2"/>
                  </a:rPr>
                </a:br>
                <a:r>
                  <a:rPr lang="en-US" sz="2400" dirty="0" smtClean="0">
                    <a:sym typeface="Wingdings" pitchFamily="2" charset="2"/>
                  </a:rPr>
                  <a:t>What happens if eliminated?</a:t>
                </a:r>
                <a:endParaRPr lang="en-US" sz="2400" dirty="0" smtClean="0"/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endParaRPr lang="en-US" sz="2400" dirty="0" smtClean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648200" y="2852936"/>
                <a:ext cx="4038600" cy="3273227"/>
              </a:xfrm>
              <a:blipFill rotWithShape="1">
                <a:blip r:embed="rId3"/>
                <a:stretch>
                  <a:fillRect l="-2115" t="-2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6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of Mm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601216" y="1556792"/>
                <a:ext cx="8229600" cy="45259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 smtClean="0"/>
                  <a:t> </a:t>
                </a:r>
                <a:endParaRPr lang="en-US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  <m:r>
                          <a:rPr lang="en-US" b="0" i="1" smtClean="0">
                            <a:latin typeface="Cambria Math"/>
                          </a:rPr>
                          <m:t>=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</m:func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𝑆𝑈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num>
                      <m:den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log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</m:func>
                      </m:den>
                    </m:f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𝐶𝑜𝑠𝑡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b="0" i="0" smtClean="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log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 </m:t>
                    </m:r>
                  </m:oMath>
                </a14:m>
                <a:endParaRPr lang="en-US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baseline="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baseline="0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baseline="0" smtClean="0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baseline="0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dirty="0"/>
                          <m:t> </m:t>
                        </m:r>
                      </m:num>
                      <m:den>
                        <m:sSub>
                          <m:sSubPr>
                            <m:ctrlPr>
                              <a:rPr lang="en-US" b="0" i="1" baseline="0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baseline="0" smtClean="0">
                                <a:latin typeface="Cambria Math"/>
                                <a:ea typeface="Cambria Math"/>
                              </a:rPr>
                              <m:t>𝑝𝑇</m:t>
                            </m:r>
                          </m:e>
                          <m:sub>
                            <m:r>
                              <a:rPr lang="en-US" b="0" i="1" baseline="0" smtClean="0">
                                <a:latin typeface="Cambria Math"/>
                                <a:ea typeface="Cambria Math"/>
                              </a:rPr>
                              <m:t>𝑝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dirty="0"/>
                          <m:t> </m:t>
                        </m:r>
                      </m:den>
                    </m:f>
                  </m:oMath>
                </a14:m>
                <a:r>
                  <a:rPr lang="en-US" baseline="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baseline="0" smtClean="0">
                            <a:latin typeface="Cambria Math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dirty="0"/>
                          <m:t> </m:t>
                        </m:r>
                      </m:num>
                      <m:den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log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</m:func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1216" y="1556792"/>
                <a:ext cx="8229600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19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391932"/>
            <a:ext cx="3816424" cy="2294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9" y="3737455"/>
            <a:ext cx="3816332" cy="22938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52120" y="4149080"/>
            <a:ext cx="10198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log-log chart</a:t>
            </a:r>
            <a:endParaRPr lang="en-US" sz="1050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95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Shared Memory </a:t>
            </a:r>
            <a:r>
              <a:rPr lang="en-US" dirty="0">
                <a:solidFill>
                  <a:srgbClr val="FF0000"/>
                </a:solidFill>
              </a:rPr>
              <a:t>model</a:t>
            </a:r>
            <a:r>
              <a:rPr lang="en-US" dirty="0"/>
              <a:t> and </a:t>
            </a:r>
            <a:r>
              <a:rPr lang="en-US" dirty="0" smtClean="0"/>
              <a:t>PRAM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i="1" dirty="0" smtClean="0"/>
              <a:t>p</a:t>
            </a:r>
            <a:r>
              <a:rPr lang="en-US" dirty="0" smtClean="0"/>
              <a:t> processors, each may have local memory</a:t>
            </a:r>
          </a:p>
          <a:p>
            <a:pPr lvl="1"/>
            <a:r>
              <a:rPr lang="en-US" dirty="0" smtClean="0"/>
              <a:t>Each processor has index, available to local code</a:t>
            </a:r>
          </a:p>
          <a:p>
            <a:r>
              <a:rPr lang="en-US" dirty="0" smtClean="0"/>
              <a:t>Shared memory</a:t>
            </a:r>
          </a:p>
          <a:p>
            <a:r>
              <a:rPr lang="en-US" dirty="0" smtClean="0"/>
              <a:t>During each time unit, each processor either </a:t>
            </a:r>
          </a:p>
          <a:p>
            <a:pPr lvl="1"/>
            <a:r>
              <a:rPr lang="en-US" dirty="0" smtClean="0"/>
              <a:t>Performs one compute operation, or </a:t>
            </a:r>
          </a:p>
          <a:p>
            <a:pPr lvl="1"/>
            <a:r>
              <a:rPr lang="en-US" dirty="0"/>
              <a:t>Performs one </a:t>
            </a:r>
            <a:r>
              <a:rPr lang="en-US" dirty="0" smtClean="0"/>
              <a:t>memory access</a:t>
            </a:r>
          </a:p>
          <a:p>
            <a:pPr lvl="2"/>
            <a:r>
              <a:rPr lang="en-US" dirty="0" smtClean="0"/>
              <a:t>Challenging. Means very good shared memory (maybe small)</a:t>
            </a:r>
          </a:p>
          <a:p>
            <a:r>
              <a:rPr lang="en-US" dirty="0" smtClean="0"/>
              <a:t>Two modes:</a:t>
            </a:r>
          </a:p>
          <a:p>
            <a:pPr lvl="1"/>
            <a:r>
              <a:rPr lang="en-US" dirty="0" smtClean="0"/>
              <a:t>Synchronous: all processors use same clock (PRAM)</a:t>
            </a:r>
          </a:p>
          <a:p>
            <a:pPr lvl="1"/>
            <a:r>
              <a:rPr lang="en-US" dirty="0" smtClean="0"/>
              <a:t>Asynchronous: synchronization is code responsibility</a:t>
            </a:r>
          </a:p>
          <a:p>
            <a:pPr lvl="2"/>
            <a:r>
              <a:rPr lang="en-US" dirty="0" smtClean="0"/>
              <a:t>Asynchronous is more realistic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89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Prefix Sum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Take advantage of idle processors in Sum</a:t>
                </a:r>
              </a:p>
              <a:p>
                <a:r>
                  <a:rPr lang="en-US" dirty="0" smtClean="0"/>
                  <a:t>Compute all prefix sums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endParaRPr lang="en-US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   </m:t>
                        </m:r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,   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,   …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63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Prefix Sum on CREW PARM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63225"/>
            <a:ext cx="2133600" cy="365125"/>
          </a:xfrm>
        </p:spPr>
        <p:txBody>
          <a:bodyPr/>
          <a:lstStyle/>
          <a:p>
            <a:fld id="{2D183065-BE02-4F3A-B976-4757A0F9A307}" type="slidenum">
              <a:rPr lang="en-US" smtClean="0"/>
              <a:t>21</a:t>
            </a:fld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511281" y="2132856"/>
            <a:ext cx="0" cy="32403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48515" y="5242086"/>
            <a:ext cx="5212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</a:t>
            </a:r>
            <a:r>
              <a:rPr lang="en-US" sz="3200" baseline="-25000" dirty="0" smtClean="0"/>
              <a:t>1</a:t>
            </a:r>
            <a:endParaRPr lang="en-US" sz="3200" dirty="0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2397222" y="2132856"/>
            <a:ext cx="0" cy="32403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134456" y="5242086"/>
            <a:ext cx="5212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</a:t>
            </a:r>
            <a:r>
              <a:rPr lang="en-US" sz="3200" baseline="-25000" dirty="0" smtClean="0"/>
              <a:t>2</a:t>
            </a:r>
            <a:endParaRPr lang="en-US" sz="3200" dirty="0"/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3283163" y="2132856"/>
            <a:ext cx="0" cy="32403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020397" y="5242086"/>
            <a:ext cx="5212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</a:t>
            </a:r>
            <a:r>
              <a:rPr lang="en-US" sz="3200" baseline="-25000" dirty="0" smtClean="0"/>
              <a:t>3</a:t>
            </a:r>
            <a:endParaRPr lang="en-US" sz="3200" dirty="0"/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4169104" y="2132856"/>
            <a:ext cx="0" cy="32403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906338" y="5242086"/>
            <a:ext cx="5212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</a:t>
            </a:r>
            <a:r>
              <a:rPr lang="en-US" sz="3200" baseline="-25000" dirty="0" smtClean="0"/>
              <a:t>4</a:t>
            </a:r>
            <a:endParaRPr lang="en-US" sz="3200" dirty="0"/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5055045" y="2132856"/>
            <a:ext cx="0" cy="32403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792279" y="5242086"/>
            <a:ext cx="5212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</a:t>
            </a:r>
            <a:r>
              <a:rPr lang="en-US" sz="3200" baseline="-25000" dirty="0" smtClean="0"/>
              <a:t>5</a:t>
            </a:r>
            <a:endParaRPr lang="en-US" sz="3200" dirty="0"/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5940986" y="2132856"/>
            <a:ext cx="0" cy="32403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678220" y="5242086"/>
            <a:ext cx="5212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</a:t>
            </a:r>
            <a:r>
              <a:rPr lang="en-US" sz="3200" baseline="-25000" dirty="0" smtClean="0"/>
              <a:t>6</a:t>
            </a:r>
            <a:endParaRPr lang="en-US" sz="3200" dirty="0"/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6826927" y="2132856"/>
            <a:ext cx="0" cy="32403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564161" y="5242086"/>
            <a:ext cx="5212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</a:t>
            </a:r>
            <a:r>
              <a:rPr lang="en-US" sz="3200" baseline="-25000" dirty="0" smtClean="0"/>
              <a:t>7</a:t>
            </a:r>
            <a:endParaRPr lang="en-US" sz="3200" dirty="0"/>
          </a:p>
        </p:txBody>
      </p:sp>
      <p:cxnSp>
        <p:nvCxnSpPr>
          <p:cNvPr id="36" name="Straight Arrow Connector 35"/>
          <p:cNvCxnSpPr/>
          <p:nvPr/>
        </p:nvCxnSpPr>
        <p:spPr>
          <a:xfrm flipV="1">
            <a:off x="7712868" y="2132856"/>
            <a:ext cx="0" cy="32403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450102" y="5242086"/>
            <a:ext cx="5212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</a:t>
            </a:r>
            <a:r>
              <a:rPr lang="en-US" sz="3200" baseline="-25000" dirty="0" smtClean="0"/>
              <a:t>8</a:t>
            </a:r>
            <a:endParaRPr lang="en-US" sz="3200" dirty="0"/>
          </a:p>
        </p:txBody>
      </p:sp>
      <p:sp>
        <p:nvSpPr>
          <p:cNvPr id="38" name="TextBox 37"/>
          <p:cNvSpPr txBox="1"/>
          <p:nvPr/>
        </p:nvSpPr>
        <p:spPr>
          <a:xfrm>
            <a:off x="1248515" y="1496659"/>
            <a:ext cx="4844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</a:t>
            </a:r>
            <a:r>
              <a:rPr lang="en-US" sz="3200" baseline="-25000" dirty="0" smtClean="0"/>
              <a:t>1</a:t>
            </a:r>
            <a:endParaRPr lang="en-US" sz="3200" dirty="0"/>
          </a:p>
        </p:txBody>
      </p:sp>
      <p:sp>
        <p:nvSpPr>
          <p:cNvPr id="39" name="TextBox 38"/>
          <p:cNvSpPr txBox="1"/>
          <p:nvPr/>
        </p:nvSpPr>
        <p:spPr>
          <a:xfrm>
            <a:off x="2134456" y="1496659"/>
            <a:ext cx="4844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</a:t>
            </a:r>
            <a:r>
              <a:rPr lang="en-US" sz="3200" baseline="-25000" dirty="0" smtClean="0"/>
              <a:t>2</a:t>
            </a:r>
            <a:endParaRPr lang="en-US" sz="3200" dirty="0"/>
          </a:p>
        </p:txBody>
      </p:sp>
      <p:sp>
        <p:nvSpPr>
          <p:cNvPr id="40" name="TextBox 39"/>
          <p:cNvSpPr txBox="1"/>
          <p:nvPr/>
        </p:nvSpPr>
        <p:spPr>
          <a:xfrm>
            <a:off x="3020397" y="1496659"/>
            <a:ext cx="4844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</a:t>
            </a:r>
            <a:r>
              <a:rPr lang="en-US" sz="3200" baseline="-25000" dirty="0" smtClean="0"/>
              <a:t>3</a:t>
            </a:r>
            <a:endParaRPr lang="en-US" sz="3200" dirty="0"/>
          </a:p>
        </p:txBody>
      </p:sp>
      <p:sp>
        <p:nvSpPr>
          <p:cNvPr id="41" name="TextBox 40"/>
          <p:cNvSpPr txBox="1"/>
          <p:nvPr/>
        </p:nvSpPr>
        <p:spPr>
          <a:xfrm>
            <a:off x="3906338" y="1496659"/>
            <a:ext cx="4844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</a:t>
            </a:r>
            <a:r>
              <a:rPr lang="en-US" sz="3200" baseline="-25000" dirty="0" smtClean="0"/>
              <a:t>4</a:t>
            </a:r>
            <a:endParaRPr lang="en-US" sz="3200" dirty="0"/>
          </a:p>
        </p:txBody>
      </p:sp>
      <p:sp>
        <p:nvSpPr>
          <p:cNvPr id="42" name="TextBox 41"/>
          <p:cNvSpPr txBox="1"/>
          <p:nvPr/>
        </p:nvSpPr>
        <p:spPr>
          <a:xfrm>
            <a:off x="4792279" y="1496659"/>
            <a:ext cx="4844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</a:t>
            </a:r>
            <a:r>
              <a:rPr lang="en-US" sz="3200" baseline="-25000" dirty="0" smtClean="0"/>
              <a:t>5</a:t>
            </a:r>
            <a:endParaRPr lang="en-US" sz="3200" dirty="0"/>
          </a:p>
        </p:txBody>
      </p:sp>
      <p:sp>
        <p:nvSpPr>
          <p:cNvPr id="43" name="TextBox 42"/>
          <p:cNvSpPr txBox="1"/>
          <p:nvPr/>
        </p:nvSpPr>
        <p:spPr>
          <a:xfrm>
            <a:off x="5678220" y="1496659"/>
            <a:ext cx="4844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</a:t>
            </a:r>
            <a:r>
              <a:rPr lang="en-US" sz="3200" baseline="-25000" dirty="0" smtClean="0"/>
              <a:t>6</a:t>
            </a:r>
            <a:endParaRPr lang="en-US" sz="3200" dirty="0"/>
          </a:p>
        </p:txBody>
      </p:sp>
      <p:sp>
        <p:nvSpPr>
          <p:cNvPr id="44" name="TextBox 43"/>
          <p:cNvSpPr txBox="1"/>
          <p:nvPr/>
        </p:nvSpPr>
        <p:spPr>
          <a:xfrm>
            <a:off x="6564161" y="1496659"/>
            <a:ext cx="4844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</a:t>
            </a:r>
            <a:r>
              <a:rPr lang="en-US" sz="3200" baseline="-25000" dirty="0" smtClean="0"/>
              <a:t>7</a:t>
            </a:r>
            <a:endParaRPr lang="en-US" sz="3200" dirty="0"/>
          </a:p>
        </p:txBody>
      </p:sp>
      <p:sp>
        <p:nvSpPr>
          <p:cNvPr id="45" name="TextBox 44"/>
          <p:cNvSpPr txBox="1"/>
          <p:nvPr/>
        </p:nvSpPr>
        <p:spPr>
          <a:xfrm>
            <a:off x="7450102" y="1496659"/>
            <a:ext cx="4844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</a:t>
            </a:r>
            <a:r>
              <a:rPr lang="en-US" sz="3200" baseline="-25000" dirty="0" smtClean="0"/>
              <a:t>8</a:t>
            </a:r>
            <a:endParaRPr lang="en-US" sz="3200" dirty="0"/>
          </a:p>
        </p:txBody>
      </p:sp>
      <p:cxnSp>
        <p:nvCxnSpPr>
          <p:cNvPr id="47" name="Straight Arrow Connector 46"/>
          <p:cNvCxnSpPr/>
          <p:nvPr/>
        </p:nvCxnSpPr>
        <p:spPr>
          <a:xfrm flipV="1">
            <a:off x="1490729" y="4941168"/>
            <a:ext cx="906493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V="1">
            <a:off x="3274876" y="4941168"/>
            <a:ext cx="906493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5059023" y="4941168"/>
            <a:ext cx="906493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6843170" y="4941168"/>
            <a:ext cx="906493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V="1">
            <a:off x="2405746" y="4005064"/>
            <a:ext cx="906493" cy="43204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V="1">
            <a:off x="2402706" y="4005064"/>
            <a:ext cx="1766398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V="1">
            <a:off x="5928958" y="4005064"/>
            <a:ext cx="906493" cy="43204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V="1">
            <a:off x="5925918" y="4005064"/>
            <a:ext cx="1766398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V="1">
            <a:off x="4148552" y="2996952"/>
            <a:ext cx="3564316" cy="5760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flipV="1">
            <a:off x="4128000" y="2996952"/>
            <a:ext cx="2698927" cy="57606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V="1">
            <a:off x="4181369" y="2996952"/>
            <a:ext cx="1757499" cy="57606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V="1">
            <a:off x="4181369" y="2996952"/>
            <a:ext cx="877654" cy="57606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/>
          <p:cNvSpPr/>
          <p:nvPr/>
        </p:nvSpPr>
        <p:spPr>
          <a:xfrm>
            <a:off x="2167149" y="4185084"/>
            <a:ext cx="504056" cy="504056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3875972" y="3284984"/>
            <a:ext cx="504056" cy="504056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5658592" y="4185084"/>
            <a:ext cx="504056" cy="504056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/>
          <p:cNvSpPr txBox="1"/>
          <p:nvPr/>
        </p:nvSpPr>
        <p:spPr>
          <a:xfrm>
            <a:off x="1661693" y="4185084"/>
            <a:ext cx="5212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CR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394205" y="3284984"/>
            <a:ext cx="5212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CR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5195564" y="4185083"/>
            <a:ext cx="5212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CR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776389" y="6128177"/>
            <a:ext cx="5392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HW3: Write this as a </a:t>
            </a:r>
            <a:r>
              <a:rPr lang="en-US" smtClean="0"/>
              <a:t>PRAM algorithm (due May 6 2012)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32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Is PRAM implementable?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 smtClean="0"/>
              <a:t>Can be an ideal model for theoretical algorithms</a:t>
            </a:r>
          </a:p>
          <a:p>
            <a:pPr lvl="1">
              <a:defRPr/>
            </a:pPr>
            <a:r>
              <a:rPr lang="en-US" dirty="0" smtClean="0"/>
              <a:t>Algorithms may be converted to real machine models (XMT, Plural, </a:t>
            </a:r>
            <a:r>
              <a:rPr lang="en-US" dirty="0" err="1" smtClean="0"/>
              <a:t>Tilera</a:t>
            </a:r>
            <a:r>
              <a:rPr lang="en-US" dirty="0" smtClean="0"/>
              <a:t>, …)</a:t>
            </a:r>
          </a:p>
          <a:p>
            <a:pPr>
              <a:defRPr/>
            </a:pPr>
            <a:r>
              <a:rPr lang="en-US" dirty="0" smtClean="0"/>
              <a:t>Or can be implemented ‘directly’</a:t>
            </a:r>
          </a:p>
          <a:p>
            <a:pPr lvl="1">
              <a:defRPr/>
            </a:pPr>
            <a:r>
              <a:rPr lang="en-US" dirty="0" smtClean="0"/>
              <a:t>Concurrent read by detect-and-multicast</a:t>
            </a:r>
          </a:p>
          <a:p>
            <a:pPr lvl="2">
              <a:defRPr/>
            </a:pPr>
            <a:r>
              <a:rPr lang="en-US" dirty="0" smtClean="0"/>
              <a:t>Like the Plural P2M net</a:t>
            </a:r>
          </a:p>
          <a:p>
            <a:pPr lvl="2">
              <a:defRPr/>
            </a:pPr>
            <a:r>
              <a:rPr lang="en-US" dirty="0" smtClean="0"/>
              <a:t>Like the XMT read-only buffers</a:t>
            </a:r>
          </a:p>
          <a:p>
            <a:pPr lvl="1">
              <a:defRPr/>
            </a:pPr>
            <a:r>
              <a:rPr lang="en-US" dirty="0" smtClean="0"/>
              <a:t>Concurrent write how?</a:t>
            </a:r>
          </a:p>
          <a:p>
            <a:pPr lvl="2">
              <a:defRPr/>
            </a:pPr>
            <a:r>
              <a:rPr lang="en-US" dirty="0" smtClean="0"/>
              <a:t>Fetch &amp; Op: serializing write</a:t>
            </a:r>
          </a:p>
          <a:p>
            <a:pPr lvl="2">
              <a:defRPr/>
            </a:pPr>
            <a:r>
              <a:rPr lang="en-US" dirty="0" smtClean="0"/>
              <a:t>Prefix-sum (</a:t>
            </a:r>
            <a:r>
              <a:rPr lang="en-US" dirty="0" err="1" smtClean="0"/>
              <a:t>f&amp;a</a:t>
            </a:r>
            <a:r>
              <a:rPr lang="en-US" dirty="0" smtClean="0"/>
              <a:t>) on XMT: serializing write</a:t>
            </a:r>
          </a:p>
          <a:p>
            <a:pPr lvl="2">
              <a:defRPr/>
            </a:pPr>
            <a:r>
              <a:rPr lang="en-US" u="sng" dirty="0" smtClean="0"/>
              <a:t>Common</a:t>
            </a:r>
            <a:r>
              <a:rPr lang="en-US" dirty="0" smtClean="0"/>
              <a:t> CRCW: detect-and-merge</a:t>
            </a:r>
          </a:p>
          <a:p>
            <a:pPr lvl="2">
              <a:defRPr/>
            </a:pPr>
            <a:r>
              <a:rPr lang="en-US" u="sng" dirty="0" smtClean="0"/>
              <a:t>Priority</a:t>
            </a:r>
            <a:r>
              <a:rPr lang="en-US" dirty="0" smtClean="0"/>
              <a:t> CRCW: detect-and-prioritize</a:t>
            </a:r>
          </a:p>
          <a:p>
            <a:pPr lvl="2">
              <a:defRPr/>
            </a:pPr>
            <a:r>
              <a:rPr lang="en-US" u="sng" dirty="0" smtClean="0"/>
              <a:t>Arbitrary</a:t>
            </a:r>
            <a:r>
              <a:rPr lang="en-US" dirty="0" smtClean="0"/>
              <a:t> CRCW: arbitrarily…</a:t>
            </a:r>
            <a:endParaRPr lang="en-US" dirty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865B08C-7FF3-440D-A65B-80C15D2B1067}" type="slidenum">
              <a:rPr lang="he-IL" smtClean="0">
                <a:solidFill>
                  <a:srgbClr val="000000"/>
                </a:solidFill>
              </a:rPr>
              <a:pPr eaLnBrk="1" hangingPunct="1"/>
              <a:t>22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07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CRCW example 1: DNF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Boolean DNF (sum of products)</a:t>
            </a:r>
          </a:p>
          <a:p>
            <a:pPr lvl="1">
              <a:defRPr/>
            </a:pPr>
            <a:r>
              <a:rPr lang="en-US" dirty="0" smtClean="0"/>
              <a:t>X = a</a:t>
            </a:r>
            <a:r>
              <a:rPr lang="en-US" baseline="-25000" dirty="0" smtClean="0"/>
              <a:t>1</a:t>
            </a:r>
            <a:r>
              <a:rPr lang="en-US" dirty="0" smtClean="0"/>
              <a:t>b</a:t>
            </a:r>
            <a:r>
              <a:rPr lang="en-US" baseline="-25000" dirty="0" smtClean="0"/>
              <a:t>1</a:t>
            </a:r>
            <a:r>
              <a:rPr lang="en-US" dirty="0" smtClean="0"/>
              <a:t> + a</a:t>
            </a:r>
            <a:r>
              <a:rPr lang="en-US" baseline="-25000" dirty="0" smtClean="0"/>
              <a:t>2</a:t>
            </a:r>
            <a:r>
              <a:rPr lang="en-US" dirty="0" smtClean="0"/>
              <a:t>b</a:t>
            </a:r>
            <a:r>
              <a:rPr lang="en-US" baseline="-25000" dirty="0" smtClean="0"/>
              <a:t>2</a:t>
            </a:r>
            <a:r>
              <a:rPr lang="en-US" dirty="0" smtClean="0"/>
              <a:t> + a</a:t>
            </a:r>
            <a:r>
              <a:rPr lang="en-US" baseline="-25000" dirty="0" smtClean="0"/>
              <a:t>3</a:t>
            </a:r>
            <a:r>
              <a:rPr lang="en-US" dirty="0" smtClean="0"/>
              <a:t>b</a:t>
            </a:r>
            <a:r>
              <a:rPr lang="en-US" baseline="-25000" dirty="0" smtClean="0"/>
              <a:t>3</a:t>
            </a:r>
            <a:r>
              <a:rPr lang="en-US" dirty="0" smtClean="0"/>
              <a:t> + … (AND, OR operations)</a:t>
            </a:r>
          </a:p>
          <a:p>
            <a:pPr lvl="1">
              <a:defRPr/>
            </a:pPr>
            <a:r>
              <a:rPr lang="en-US" dirty="0" smtClean="0"/>
              <a:t>PRAM code (X initialized to 0, task index=$) :</a:t>
            </a:r>
          </a:p>
          <a:p>
            <a:pPr marL="457200" lvl="1" indent="0">
              <a:buFontTx/>
              <a:buNone/>
              <a:defRPr/>
            </a:pP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		if (</a:t>
            </a:r>
            <a:r>
              <a:rPr lang="en-US" b="1" dirty="0" err="1" smtClean="0">
                <a:latin typeface="Courier New" pitchFamily="49" charset="0"/>
                <a:cs typeface="Courier New" pitchFamily="49" charset="0"/>
              </a:rPr>
              <a:t>a</a:t>
            </a:r>
            <a:r>
              <a:rPr lang="en-US" b="1" baseline="-25000" dirty="0" err="1" smtClean="0">
                <a:latin typeface="Courier New" pitchFamily="49" charset="0"/>
                <a:cs typeface="Courier New" pitchFamily="49" charset="0"/>
              </a:rPr>
              <a:t>$</a:t>
            </a:r>
            <a:r>
              <a:rPr lang="en-US" b="1" dirty="0" err="1" smtClean="0">
                <a:latin typeface="Courier New" pitchFamily="49" charset="0"/>
                <a:cs typeface="Courier New" pitchFamily="49" charset="0"/>
              </a:rPr>
              <a:t>b</a:t>
            </a:r>
            <a:r>
              <a:rPr lang="en-US" b="1" baseline="-25000" dirty="0" smtClean="0">
                <a:latin typeface="Courier New" pitchFamily="49" charset="0"/>
                <a:cs typeface="Courier New" pitchFamily="49" charset="0"/>
              </a:rPr>
              <a:t>$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) X=1;</a:t>
            </a:r>
          </a:p>
          <a:p>
            <a:pPr lvl="1">
              <a:defRPr/>
            </a:pPr>
            <a:r>
              <a:rPr lang="en-US" dirty="0" smtClean="0"/>
              <a:t>Common output: </a:t>
            </a:r>
          </a:p>
          <a:p>
            <a:pPr lvl="2">
              <a:defRPr/>
            </a:pPr>
            <a:r>
              <a:rPr lang="en-US" dirty="0" smtClean="0"/>
              <a:t>Not all processors write X. </a:t>
            </a:r>
          </a:p>
          <a:p>
            <a:pPr lvl="2">
              <a:defRPr/>
            </a:pPr>
            <a:r>
              <a:rPr lang="en-US" dirty="0" smtClean="0"/>
              <a:t>Those that do, write 1.</a:t>
            </a:r>
          </a:p>
          <a:p>
            <a:pPr lvl="1">
              <a:defRPr/>
            </a:pPr>
            <a:r>
              <a:rPr lang="en-US" dirty="0" smtClean="0"/>
              <a:t>Time O(1)</a:t>
            </a:r>
          </a:p>
          <a:p>
            <a:pPr lvl="1">
              <a:defRPr/>
            </a:pPr>
            <a:r>
              <a:rPr lang="en-US" dirty="0" smtClean="0"/>
              <a:t>Great for other associative operators </a:t>
            </a:r>
          </a:p>
          <a:p>
            <a:pPr lvl="2">
              <a:defRPr/>
            </a:pPr>
            <a:r>
              <a:rPr lang="en-US" dirty="0" smtClean="0"/>
              <a:t>e.g. (a</a:t>
            </a:r>
            <a:r>
              <a:rPr lang="en-US" baseline="-25000" dirty="0" smtClean="0"/>
              <a:t>1</a:t>
            </a:r>
            <a:r>
              <a:rPr lang="en-US" dirty="0" smtClean="0"/>
              <a:t>+b</a:t>
            </a:r>
            <a:r>
              <a:rPr lang="en-US" baseline="-25000" dirty="0" smtClean="0"/>
              <a:t>1</a:t>
            </a:r>
            <a:r>
              <a:rPr lang="en-US" dirty="0" smtClean="0"/>
              <a:t>)(a</a:t>
            </a:r>
            <a:r>
              <a:rPr lang="en-US" baseline="-25000" dirty="0" smtClean="0"/>
              <a:t>2</a:t>
            </a:r>
            <a:r>
              <a:rPr lang="en-US" dirty="0" smtClean="0"/>
              <a:t>+b</a:t>
            </a:r>
            <a:r>
              <a:rPr lang="en-US" baseline="-25000" dirty="0" smtClean="0"/>
              <a:t>2</a:t>
            </a:r>
            <a:r>
              <a:rPr lang="en-US" dirty="0" smtClean="0"/>
              <a:t>)..  OR/AND (CNF): </a:t>
            </a:r>
            <a:br>
              <a:rPr lang="en-US" dirty="0" smtClean="0"/>
            </a:br>
            <a:r>
              <a:rPr lang="en-US" dirty="0" smtClean="0"/>
              <a:t>                 </a:t>
            </a:r>
            <a:r>
              <a:rPr lang="en-US" dirty="0" err="1" smtClean="0"/>
              <a:t>init</a:t>
            </a:r>
            <a:r>
              <a:rPr lang="en-US" dirty="0" smtClean="0"/>
              <a:t> X=1,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if NOT(a</a:t>
            </a:r>
            <a:r>
              <a:rPr lang="en-US" b="1" baseline="-25000" dirty="0" smtClean="0">
                <a:latin typeface="Courier New" pitchFamily="49" charset="0"/>
                <a:cs typeface="Courier New" pitchFamily="49" charset="0"/>
              </a:rPr>
              <a:t>$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+b</a:t>
            </a:r>
            <a:r>
              <a:rPr lang="en-US" b="1" baseline="-25000" dirty="0" smtClean="0">
                <a:latin typeface="Courier New" pitchFamily="49" charset="0"/>
                <a:cs typeface="Courier New" pitchFamily="49" charset="0"/>
              </a:rPr>
              <a:t>$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) X=0;</a:t>
            </a:r>
          </a:p>
          <a:p>
            <a:pPr lvl="1">
              <a:defRPr/>
            </a:pPr>
            <a:r>
              <a:rPr lang="en-US" dirty="0" smtClean="0"/>
              <a:t>Works </a:t>
            </a:r>
            <a:r>
              <a:rPr lang="en-US" dirty="0"/>
              <a:t>on </a:t>
            </a:r>
            <a:r>
              <a:rPr lang="en-US" dirty="0" smtClean="0"/>
              <a:t>common / priority / arbitrary CRCW</a:t>
            </a:r>
            <a:endParaRPr lang="en-US" dirty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3D4F297-9099-4730-B6DA-EB0FD0C519D9}" type="slidenum">
              <a:rPr lang="he-IL" smtClean="0">
                <a:solidFill>
                  <a:srgbClr val="000000"/>
                </a:solidFill>
              </a:rPr>
              <a:pPr eaLnBrk="1" hangingPunct="1"/>
              <a:t>23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97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142875" y="274638"/>
            <a:ext cx="8858250" cy="639762"/>
          </a:xfrm>
        </p:spPr>
        <p:txBody>
          <a:bodyPr/>
          <a:lstStyle/>
          <a:p>
            <a:r>
              <a:rPr lang="en-US" dirty="0" smtClean="0"/>
              <a:t>Common CRCW example 2: Transitive Closure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The transitive closure G</a:t>
            </a:r>
            <a:r>
              <a:rPr lang="en-US" sz="2400" baseline="30000" dirty="0" smtClean="0"/>
              <a:t>*</a:t>
            </a:r>
            <a:r>
              <a:rPr lang="en-US" sz="2400" dirty="0" smtClean="0"/>
              <a:t> of a directed graph G may be computed by matrix multiply</a:t>
            </a:r>
          </a:p>
          <a:p>
            <a:pPr lvl="1"/>
            <a:r>
              <a:rPr lang="en-US" sz="2000" dirty="0" smtClean="0"/>
              <a:t>B adjacency matrix</a:t>
            </a:r>
          </a:p>
          <a:p>
            <a:pPr lvl="1"/>
            <a:r>
              <a:rPr lang="en-US" sz="2000" dirty="0" err="1" smtClean="0"/>
              <a:t>B</a:t>
            </a:r>
            <a:r>
              <a:rPr lang="en-US" sz="2000" baseline="30000" dirty="0" err="1" smtClean="0"/>
              <a:t>k</a:t>
            </a:r>
            <a:r>
              <a:rPr lang="en-US" sz="2000" dirty="0" smtClean="0"/>
              <a:t> shows paths of exactly </a:t>
            </a:r>
            <a:r>
              <a:rPr lang="en-US" sz="2000" i="1" dirty="0" smtClean="0"/>
              <a:t>k</a:t>
            </a:r>
            <a:r>
              <a:rPr lang="en-US" sz="2000" dirty="0" smtClean="0"/>
              <a:t> steps</a:t>
            </a:r>
          </a:p>
          <a:p>
            <a:pPr lvl="1"/>
            <a:r>
              <a:rPr lang="en-US" sz="2000" dirty="0" smtClean="0"/>
              <a:t>(B+I)</a:t>
            </a:r>
            <a:r>
              <a:rPr lang="en-US" sz="2000" baseline="30000" dirty="0" smtClean="0"/>
              <a:t>k</a:t>
            </a:r>
            <a:r>
              <a:rPr lang="en-US" sz="2000" dirty="0" smtClean="0"/>
              <a:t> shows paths of 1,2,…,</a:t>
            </a:r>
            <a:r>
              <a:rPr lang="en-US" sz="2000" i="1" dirty="0" smtClean="0"/>
              <a:t>k</a:t>
            </a:r>
            <a:r>
              <a:rPr lang="en-US" sz="2000" dirty="0" smtClean="0"/>
              <a:t> steps</a:t>
            </a:r>
          </a:p>
          <a:p>
            <a:pPr lvl="1"/>
            <a:r>
              <a:rPr lang="en-US" sz="2000" dirty="0" smtClean="0"/>
              <a:t>Compute (B+I)</a:t>
            </a:r>
            <a:r>
              <a:rPr lang="en-US" sz="2000" baseline="30000" dirty="0" smtClean="0"/>
              <a:t>|V|-1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in log(|V|) steps </a:t>
            </a:r>
          </a:p>
          <a:p>
            <a:pPr lvl="2"/>
            <a:r>
              <a:rPr lang="en-US" sz="1600" dirty="0" smtClean="0"/>
              <a:t>how?</a:t>
            </a:r>
          </a:p>
          <a:p>
            <a:pPr lvl="1"/>
            <a:r>
              <a:rPr lang="en-US" sz="2000" dirty="0" smtClean="0"/>
              <a:t>Boolean matrix multiply (and, or) shows only existence of paths</a:t>
            </a:r>
          </a:p>
          <a:p>
            <a:pPr lvl="2"/>
            <a:r>
              <a:rPr lang="en-US" sz="1800" dirty="0" smtClean="0"/>
              <a:t>Normal multiply counts number of paths</a:t>
            </a:r>
          </a:p>
          <a:p>
            <a:pPr lvl="1"/>
            <a:r>
              <a:rPr lang="en-US" sz="2000" dirty="0" smtClean="0"/>
              <a:t>|V|=n, |B|=</a:t>
            </a:r>
            <a:r>
              <a:rPr lang="en-US" sz="2000" dirty="0" err="1" smtClean="0"/>
              <a:t>n×n</a:t>
            </a:r>
            <a:endParaRPr lang="en-US" sz="2000" dirty="0" smtClean="0"/>
          </a:p>
          <a:p>
            <a:pPr lvl="1"/>
            <a:endParaRPr lang="en-US" sz="2000" dirty="0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FC9E7AF-2D6A-4B6A-BAFB-27D1EC8663D4}" type="slidenum">
              <a:rPr lang="he-IL" smtClean="0">
                <a:solidFill>
                  <a:srgbClr val="000000"/>
                </a:solidFill>
              </a:rPr>
              <a:pPr eaLnBrk="1" hangingPunct="1"/>
              <a:t>24</a:t>
            </a:fld>
            <a:endParaRPr lang="en-US" smtClean="0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016125" y="4616450"/>
          <a:ext cx="4895850" cy="1112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1938"/>
                <a:gridCol w="935971"/>
                <a:gridCol w="1007969"/>
                <a:gridCol w="899972"/>
              </a:tblGrid>
              <a:tr h="370946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7" marR="91427" marT="45733" marB="45733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</a:t>
                      </a:r>
                      <a:endParaRPr lang="en-US" sz="1800" dirty="0"/>
                    </a:p>
                  </a:txBody>
                  <a:tcPr marL="91427" marR="91427" marT="45733" marB="45733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W</a:t>
                      </a:r>
                      <a:endParaRPr lang="en-US" sz="1800" dirty="0"/>
                    </a:p>
                  </a:txBody>
                  <a:tcPr marL="91427" marR="91427" marT="45733" marB="45733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T</a:t>
                      </a:r>
                      <a:endParaRPr lang="en-US" sz="1800" dirty="0"/>
                    </a:p>
                  </a:txBody>
                  <a:tcPr marL="91427" marR="91427" marT="45733" marB="45733">
                    <a:solidFill>
                      <a:schemeClr val="accent2"/>
                    </a:solidFill>
                  </a:tcPr>
                </a:tc>
              </a:tr>
              <a:tr h="37094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Matrix Multiply</a:t>
                      </a:r>
                      <a:endParaRPr lang="en-US" sz="1800" dirty="0"/>
                    </a:p>
                  </a:txBody>
                  <a:tcPr marL="91427" marR="91427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</a:t>
                      </a:r>
                      <a:r>
                        <a:rPr lang="en-US" sz="1800" baseline="30000" dirty="0" smtClean="0"/>
                        <a:t>3</a:t>
                      </a:r>
                      <a:endParaRPr lang="en-US" sz="1800" dirty="0"/>
                    </a:p>
                  </a:txBody>
                  <a:tcPr marL="91427" marR="91427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</a:t>
                      </a:r>
                      <a:r>
                        <a:rPr lang="en-US" sz="1800" baseline="30000" dirty="0" smtClean="0"/>
                        <a:t>3</a:t>
                      </a:r>
                      <a:endParaRPr lang="en-US" sz="1800" dirty="0"/>
                    </a:p>
                  </a:txBody>
                  <a:tcPr marL="91427" marR="91427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 marL="91427" marR="91427" marT="45733" marB="45733"/>
                </a:tc>
              </a:tr>
              <a:tr h="37094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Transitive Closure</a:t>
                      </a:r>
                      <a:endParaRPr lang="en-US" sz="1800" dirty="0"/>
                    </a:p>
                  </a:txBody>
                  <a:tcPr marL="91427" marR="91427" marT="45733" marB="4573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n</a:t>
                      </a:r>
                      <a:r>
                        <a:rPr lang="en-US" sz="1800" baseline="30000" dirty="0" smtClean="0"/>
                        <a:t>3</a:t>
                      </a:r>
                      <a:endParaRPr lang="en-US" sz="1800" dirty="0" smtClean="0"/>
                    </a:p>
                  </a:txBody>
                  <a:tcPr marL="91427" marR="91427" marT="45733" marB="4573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n</a:t>
                      </a:r>
                      <a:r>
                        <a:rPr lang="en-US" sz="1800" baseline="30000" dirty="0" smtClean="0"/>
                        <a:t>3 </a:t>
                      </a:r>
                      <a:r>
                        <a:rPr lang="en-US" sz="1800" baseline="0" dirty="0" smtClean="0"/>
                        <a:t>log n</a:t>
                      </a:r>
                      <a:endParaRPr lang="en-US" sz="1800" dirty="0" smtClean="0"/>
                    </a:p>
                  </a:txBody>
                  <a:tcPr marL="91427" marR="91427" marT="45733" marB="4573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log n</a:t>
                      </a:r>
                      <a:endParaRPr lang="en-US" sz="1800" dirty="0"/>
                    </a:p>
                  </a:txBody>
                  <a:tcPr marL="91427" marR="91427" marT="45733" marB="45733"/>
                </a:tc>
              </a:tr>
            </a:tbl>
          </a:graphicData>
        </a:graphic>
      </p:graphicFrame>
      <p:sp>
        <p:nvSpPr>
          <p:cNvPr id="6171" name="TextBox 5"/>
          <p:cNvSpPr txBox="1">
            <a:spLocks noChangeArrowheads="1"/>
          </p:cNvSpPr>
          <p:nvPr/>
        </p:nvSpPr>
        <p:spPr bwMode="auto">
          <a:xfrm>
            <a:off x="2268538" y="6345238"/>
            <a:ext cx="44608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00"/>
                </a:solidFill>
              </a:rPr>
              <a:t>Joseph F. JaJa, Introduction to Parallel Algorithms, 1992, Ch. 5</a:t>
            </a:r>
          </a:p>
        </p:txBody>
      </p:sp>
    </p:spTree>
    <p:extLst>
      <p:ext uri="{BB962C8B-B14F-4D97-AF65-F5344CB8AC3E}">
        <p14:creationId xmlns:p14="http://schemas.microsoft.com/office/powerpoint/2010/main" val="22495120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Arbitrary CRCW example: Connectivity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 smtClean="0"/>
              <a:t>Serial algorithm for connected components:</a:t>
            </a:r>
          </a:p>
          <a:p>
            <a:pPr marL="457200" lvl="1" indent="0">
              <a:buFontTx/>
              <a:buNone/>
              <a:defRPr/>
            </a:pPr>
            <a:r>
              <a:rPr lang="en-US" sz="18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for each vertex </a:t>
            </a:r>
            <a:r>
              <a:rPr lang="en-US" sz="1800" b="1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v</a:t>
            </a:r>
            <a:r>
              <a:rPr lang="en-US" sz="1800" b="1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  <a:sym typeface="Symbol"/>
              </a:rPr>
              <a:t>V</a:t>
            </a:r>
            <a:r>
              <a:rPr lang="en-US" sz="18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  <a:sym typeface="Symbol"/>
              </a:rPr>
              <a:t> </a:t>
            </a:r>
            <a:r>
              <a:rPr lang="en-US" sz="1800" b="1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MakeSet</a:t>
            </a:r>
            <a:r>
              <a:rPr lang="en-US" sz="18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(v)</a:t>
            </a:r>
          </a:p>
          <a:p>
            <a:pPr marL="457200" lvl="1" indent="0">
              <a:buFontTx/>
              <a:buNone/>
              <a:defRPr/>
            </a:pPr>
            <a:r>
              <a:rPr lang="en-US" sz="18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for each edge (</a:t>
            </a:r>
            <a:r>
              <a:rPr lang="en-US" sz="1800" b="1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u,v</a:t>
            </a:r>
            <a:r>
              <a:rPr lang="en-US" sz="18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)</a:t>
            </a:r>
            <a:r>
              <a:rPr lang="en-US" sz="18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  <a:sym typeface="Symbol"/>
              </a:rPr>
              <a:t>E			// arbitrary order</a:t>
            </a:r>
          </a:p>
          <a:p>
            <a:pPr marL="914400" lvl="2" indent="0">
              <a:buFontTx/>
              <a:buNone/>
              <a:defRPr/>
            </a:pPr>
            <a:r>
              <a:rPr lang="en-US" sz="18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  <a:sym typeface="Symbol"/>
              </a:rPr>
              <a:t>If (Set(u)  Set(v))</a:t>
            </a:r>
          </a:p>
          <a:p>
            <a:pPr marL="914400" lvl="2" indent="0">
              <a:buFontTx/>
              <a:buNone/>
              <a:defRPr/>
            </a:pPr>
            <a:r>
              <a:rPr lang="en-US" sz="18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  <a:sym typeface="Symbol"/>
              </a:rPr>
              <a:t>	Union(Set(u),Set(v))		// arbitrary union</a:t>
            </a:r>
            <a:endParaRPr lang="en-US" sz="2400" b="1" dirty="0" smtClean="0">
              <a:solidFill>
                <a:srgbClr val="C00000"/>
              </a:solidFill>
              <a:latin typeface="Courier New" pitchFamily="49" charset="0"/>
              <a:cs typeface="Courier New" pitchFamily="49" charset="0"/>
              <a:sym typeface="Symbol"/>
            </a:endParaRPr>
          </a:p>
          <a:p>
            <a:pPr>
              <a:defRPr/>
            </a:pPr>
            <a:r>
              <a:rPr lang="en-US" dirty="0" smtClean="0">
                <a:sym typeface="Symbol"/>
              </a:rPr>
              <a:t>Parallel: </a:t>
            </a:r>
          </a:p>
          <a:p>
            <a:pPr lvl="1">
              <a:defRPr/>
            </a:pPr>
            <a:r>
              <a:rPr lang="en-US" dirty="0" smtClean="0">
                <a:sym typeface="Symbol"/>
              </a:rPr>
              <a:t>Processor per edge</a:t>
            </a:r>
          </a:p>
          <a:p>
            <a:pPr lvl="1">
              <a:defRPr/>
            </a:pPr>
            <a:r>
              <a:rPr lang="en-US" dirty="0" smtClean="0">
                <a:sym typeface="Symbol"/>
              </a:rPr>
              <a:t>set(v) is shared variable</a:t>
            </a:r>
          </a:p>
          <a:p>
            <a:pPr lvl="1">
              <a:defRPr/>
            </a:pPr>
            <a:r>
              <a:rPr lang="en-US" dirty="0" smtClean="0">
                <a:sym typeface="Symbol"/>
              </a:rPr>
              <a:t>Each set is named after one of the nodes it includes</a:t>
            </a:r>
          </a:p>
          <a:p>
            <a:pPr lvl="1">
              <a:defRPr/>
            </a:pPr>
            <a:r>
              <a:rPr lang="en-US" dirty="0" smtClean="0">
                <a:sym typeface="Symbol"/>
              </a:rPr>
              <a:t>Union selects the lower available index</a:t>
            </a:r>
          </a:p>
          <a:p>
            <a:pPr lvl="2">
              <a:defRPr/>
            </a:pPr>
            <a:r>
              <a:rPr lang="en-US" dirty="0" smtClean="0">
                <a:sym typeface="Symbol"/>
              </a:rPr>
              <a:t>P(b):  set(8)=2</a:t>
            </a:r>
          </a:p>
          <a:p>
            <a:pPr lvl="2">
              <a:defRPr/>
            </a:pPr>
            <a:r>
              <a:rPr lang="en-US" dirty="0" smtClean="0">
                <a:sym typeface="Symbol"/>
              </a:rPr>
              <a:t>P(c):  set(8)=3</a:t>
            </a:r>
          </a:p>
          <a:p>
            <a:pPr lvl="1">
              <a:defRPr/>
            </a:pPr>
            <a:r>
              <a:rPr lang="en-US" dirty="0" smtClean="0">
                <a:sym typeface="Symbol"/>
              </a:rPr>
              <a:t>No problem!  Arbitrary CRCW selects arbitrarily</a:t>
            </a:r>
          </a:p>
          <a:p>
            <a:pPr lvl="1">
              <a:defRPr/>
            </a:pPr>
            <a:endParaRPr lang="en-US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E0C8A32-A6B5-4F38-93EC-3F0941069F68}" type="slidenum">
              <a:rPr lang="he-IL" smtClean="0">
                <a:solidFill>
                  <a:srgbClr val="000000"/>
                </a:solidFill>
              </a:rPr>
              <a:pPr eaLnBrk="1" hangingPunct="1"/>
              <a:t>25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173" name="Oval 4"/>
          <p:cNvSpPr>
            <a:spLocks noChangeArrowheads="1"/>
          </p:cNvSpPr>
          <p:nvPr/>
        </p:nvSpPr>
        <p:spPr bwMode="auto">
          <a:xfrm>
            <a:off x="5508625" y="3163888"/>
            <a:ext cx="539750" cy="5397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7174" name="Oval 5"/>
          <p:cNvSpPr>
            <a:spLocks noChangeArrowheads="1"/>
          </p:cNvSpPr>
          <p:nvPr/>
        </p:nvSpPr>
        <p:spPr bwMode="auto">
          <a:xfrm>
            <a:off x="6372225" y="3163888"/>
            <a:ext cx="539750" cy="5397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7175" name="Oval 6"/>
          <p:cNvSpPr>
            <a:spLocks noChangeArrowheads="1"/>
          </p:cNvSpPr>
          <p:nvPr/>
        </p:nvSpPr>
        <p:spPr bwMode="auto">
          <a:xfrm>
            <a:off x="7200900" y="3163888"/>
            <a:ext cx="539750" cy="5397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7176" name="Oval 7"/>
          <p:cNvSpPr>
            <a:spLocks noChangeArrowheads="1"/>
          </p:cNvSpPr>
          <p:nvPr/>
        </p:nvSpPr>
        <p:spPr bwMode="auto">
          <a:xfrm>
            <a:off x="8027988" y="3163888"/>
            <a:ext cx="539750" cy="5397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3</a:t>
            </a:r>
          </a:p>
        </p:txBody>
      </p:sp>
      <p:cxnSp>
        <p:nvCxnSpPr>
          <p:cNvPr id="7177" name="Straight Connector 9"/>
          <p:cNvCxnSpPr>
            <a:cxnSpLocks noChangeShapeType="1"/>
            <a:stCxn id="7173" idx="6"/>
            <a:endCxn id="7174" idx="2"/>
          </p:cNvCxnSpPr>
          <p:nvPr/>
        </p:nvCxnSpPr>
        <p:spPr bwMode="auto">
          <a:xfrm>
            <a:off x="6048375" y="3433763"/>
            <a:ext cx="32385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78" name="Straight Connector 11"/>
          <p:cNvCxnSpPr>
            <a:cxnSpLocks noChangeShapeType="1"/>
            <a:stCxn id="7174" idx="6"/>
            <a:endCxn id="7175" idx="2"/>
          </p:cNvCxnSpPr>
          <p:nvPr/>
        </p:nvCxnSpPr>
        <p:spPr bwMode="auto">
          <a:xfrm>
            <a:off x="6911975" y="3433763"/>
            <a:ext cx="2889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79" name="Straight Connector 13"/>
          <p:cNvCxnSpPr>
            <a:cxnSpLocks noChangeShapeType="1"/>
            <a:stCxn id="7175" idx="6"/>
            <a:endCxn id="7176" idx="2"/>
          </p:cNvCxnSpPr>
          <p:nvPr/>
        </p:nvCxnSpPr>
        <p:spPr bwMode="auto">
          <a:xfrm>
            <a:off x="7740650" y="3433763"/>
            <a:ext cx="287338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180" name="TextBox 14"/>
          <p:cNvSpPr txBox="1">
            <a:spLocks noChangeArrowheads="1"/>
          </p:cNvSpPr>
          <p:nvPr/>
        </p:nvSpPr>
        <p:spPr bwMode="auto">
          <a:xfrm>
            <a:off x="6059488" y="3105150"/>
            <a:ext cx="312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7181" name="TextBox 15"/>
          <p:cNvSpPr txBox="1">
            <a:spLocks noChangeArrowheads="1"/>
          </p:cNvSpPr>
          <p:nvPr/>
        </p:nvSpPr>
        <p:spPr bwMode="auto">
          <a:xfrm>
            <a:off x="6910388" y="3116263"/>
            <a:ext cx="314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7182" name="TextBox 16"/>
          <p:cNvSpPr txBox="1">
            <a:spLocks noChangeArrowheads="1"/>
          </p:cNvSpPr>
          <p:nvPr/>
        </p:nvSpPr>
        <p:spPr bwMode="auto">
          <a:xfrm>
            <a:off x="7745413" y="3116263"/>
            <a:ext cx="3000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6677518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Arbitrary CRCW example: Connectivity</a:t>
            </a:r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81ABE5E-95FC-4E9A-9EAE-1F60D055EF88}" type="slidenum">
              <a:rPr lang="he-IL" smtClean="0">
                <a:solidFill>
                  <a:srgbClr val="000000"/>
                </a:solidFill>
              </a:rPr>
              <a:pPr eaLnBrk="1" hangingPunct="1"/>
              <a:t>26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8196" name="Oval 4"/>
          <p:cNvSpPr>
            <a:spLocks noChangeArrowheads="1"/>
          </p:cNvSpPr>
          <p:nvPr/>
        </p:nvSpPr>
        <p:spPr bwMode="auto">
          <a:xfrm>
            <a:off x="3425825" y="1304925"/>
            <a:ext cx="539750" cy="5397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8197" name="Oval 5"/>
          <p:cNvSpPr>
            <a:spLocks noChangeArrowheads="1"/>
          </p:cNvSpPr>
          <p:nvPr/>
        </p:nvSpPr>
        <p:spPr bwMode="auto">
          <a:xfrm>
            <a:off x="4289425" y="1304925"/>
            <a:ext cx="539750" cy="5397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8198" name="Oval 6"/>
          <p:cNvSpPr>
            <a:spLocks noChangeArrowheads="1"/>
          </p:cNvSpPr>
          <p:nvPr/>
        </p:nvSpPr>
        <p:spPr bwMode="auto">
          <a:xfrm>
            <a:off x="5118100" y="1304925"/>
            <a:ext cx="539750" cy="5397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8199" name="Oval 7"/>
          <p:cNvSpPr>
            <a:spLocks noChangeArrowheads="1"/>
          </p:cNvSpPr>
          <p:nvPr/>
        </p:nvSpPr>
        <p:spPr bwMode="auto">
          <a:xfrm>
            <a:off x="5945188" y="1304925"/>
            <a:ext cx="541337" cy="5397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3</a:t>
            </a:r>
          </a:p>
        </p:txBody>
      </p:sp>
      <p:cxnSp>
        <p:nvCxnSpPr>
          <p:cNvPr id="8200" name="Straight Connector 8"/>
          <p:cNvCxnSpPr>
            <a:cxnSpLocks noChangeShapeType="1"/>
            <a:stCxn id="8196" idx="6"/>
            <a:endCxn id="8197" idx="2"/>
          </p:cNvCxnSpPr>
          <p:nvPr/>
        </p:nvCxnSpPr>
        <p:spPr bwMode="auto">
          <a:xfrm>
            <a:off x="3965575" y="1574800"/>
            <a:ext cx="32385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01" name="Straight Connector 9"/>
          <p:cNvCxnSpPr>
            <a:cxnSpLocks noChangeShapeType="1"/>
            <a:stCxn id="8197" idx="6"/>
            <a:endCxn id="8198" idx="2"/>
          </p:cNvCxnSpPr>
          <p:nvPr/>
        </p:nvCxnSpPr>
        <p:spPr bwMode="auto">
          <a:xfrm>
            <a:off x="4829175" y="1574800"/>
            <a:ext cx="2889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02" name="Straight Connector 10"/>
          <p:cNvCxnSpPr>
            <a:cxnSpLocks noChangeShapeType="1"/>
            <a:stCxn id="8198" idx="6"/>
            <a:endCxn id="8199" idx="2"/>
          </p:cNvCxnSpPr>
          <p:nvPr/>
        </p:nvCxnSpPr>
        <p:spPr bwMode="auto">
          <a:xfrm>
            <a:off x="5657850" y="1574800"/>
            <a:ext cx="287338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203" name="TextBox 11"/>
          <p:cNvSpPr txBox="1">
            <a:spLocks noChangeArrowheads="1"/>
          </p:cNvSpPr>
          <p:nvPr/>
        </p:nvSpPr>
        <p:spPr bwMode="auto">
          <a:xfrm>
            <a:off x="3976688" y="1244600"/>
            <a:ext cx="312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8204" name="TextBox 12"/>
          <p:cNvSpPr txBox="1">
            <a:spLocks noChangeArrowheads="1"/>
          </p:cNvSpPr>
          <p:nvPr/>
        </p:nvSpPr>
        <p:spPr bwMode="auto">
          <a:xfrm>
            <a:off x="4829175" y="1257300"/>
            <a:ext cx="31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8205" name="TextBox 13"/>
          <p:cNvSpPr txBox="1">
            <a:spLocks noChangeArrowheads="1"/>
          </p:cNvSpPr>
          <p:nvPr/>
        </p:nvSpPr>
        <p:spPr bwMode="auto">
          <a:xfrm>
            <a:off x="5662613" y="1257300"/>
            <a:ext cx="3000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c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755650" y="2168525"/>
          <a:ext cx="7812088" cy="296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6511"/>
                <a:gridCol w="976511"/>
                <a:gridCol w="976511"/>
                <a:gridCol w="976511"/>
                <a:gridCol w="976511"/>
                <a:gridCol w="976511"/>
                <a:gridCol w="976511"/>
                <a:gridCol w="976511"/>
              </a:tblGrid>
              <a:tr h="37088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T</a:t>
                      </a:r>
                      <a:endParaRPr lang="en-US" sz="1800" dirty="0"/>
                    </a:p>
                  </a:txBody>
                  <a:tcPr marL="91431" marR="91431" marT="45725" marB="4572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P(a)</a:t>
                      </a:r>
                      <a:endParaRPr lang="en-US" sz="1800" dirty="0"/>
                    </a:p>
                  </a:txBody>
                  <a:tcPr marL="91431" marR="91431" marT="45725" marB="4572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P(b)</a:t>
                      </a:r>
                      <a:endParaRPr lang="en-US" sz="1800" dirty="0"/>
                    </a:p>
                  </a:txBody>
                  <a:tcPr marL="91431" marR="91431" marT="45725" marB="4572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P(c)</a:t>
                      </a:r>
                      <a:endParaRPr lang="en-US" sz="1800" dirty="0"/>
                    </a:p>
                  </a:txBody>
                  <a:tcPr marL="91431" marR="91431" marT="45725" marB="4572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set(1)</a:t>
                      </a:r>
                      <a:endParaRPr lang="en-US" sz="1800" dirty="0"/>
                    </a:p>
                  </a:txBody>
                  <a:tcPr marL="91431" marR="91431" marT="45725" marB="4572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set(2)</a:t>
                      </a:r>
                      <a:endParaRPr lang="en-US" sz="1800" dirty="0"/>
                    </a:p>
                  </a:txBody>
                  <a:tcPr marL="91431" marR="91431" marT="45725" marB="4572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set(8)</a:t>
                      </a:r>
                      <a:endParaRPr lang="en-US" sz="1800" dirty="0"/>
                    </a:p>
                  </a:txBody>
                  <a:tcPr marL="91431" marR="91431" marT="45725" marB="4572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set(3)</a:t>
                      </a:r>
                      <a:endParaRPr lang="en-US" sz="1800" dirty="0"/>
                    </a:p>
                  </a:txBody>
                  <a:tcPr marL="91431" marR="91431" marT="45725" marB="45725">
                    <a:solidFill>
                      <a:schemeClr val="accent2"/>
                    </a:solidFill>
                  </a:tcPr>
                </a:tc>
              </a:tr>
              <a:tr h="3708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</a:t>
                      </a:r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</a:t>
                      </a:r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 marL="91431" marR="91431" marT="45725" marB="45725"/>
                </a:tc>
              </a:tr>
              <a:tr h="3708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set(2)=1</a:t>
                      </a:r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set(8)=2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set(8)=3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31" marR="91431" marT="45725" marB="45725"/>
                </a:tc>
              </a:tr>
              <a:tr h="370880"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 marL="91431" marR="91431" marT="45725" marB="45725"/>
                </a:tc>
              </a:tr>
              <a:tr h="3708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set(8)=1</a:t>
                      </a:r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set(3)=2</a:t>
                      </a:r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1" marR="91431" marT="45725" marB="45725"/>
                </a:tc>
              </a:tr>
              <a:tr h="370880"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 marL="91431" marR="91431" marT="45725" marB="45725"/>
                </a:tc>
              </a:tr>
              <a:tr h="3708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set(3)=1</a:t>
                      </a:r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1" marR="91431" marT="45725" marB="45725"/>
                </a:tc>
              </a:tr>
              <a:tr h="370880"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 marL="91431" marR="91431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 marL="91431" marR="91431" marT="45725" marB="45725"/>
                </a:tc>
              </a:tr>
            </a:tbl>
          </a:graphicData>
        </a:graphic>
      </p:graphicFrame>
      <p:sp>
        <p:nvSpPr>
          <p:cNvPr id="8289" name="TextBox 16"/>
          <p:cNvSpPr txBox="1">
            <a:spLocks noChangeArrowheads="1"/>
          </p:cNvSpPr>
          <p:nvPr/>
        </p:nvSpPr>
        <p:spPr bwMode="auto">
          <a:xfrm>
            <a:off x="1223963" y="5805488"/>
            <a:ext cx="409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Try also with a different arbitrary result</a:t>
            </a:r>
          </a:p>
        </p:txBody>
      </p:sp>
    </p:spTree>
    <p:extLst>
      <p:ext uri="{BB962C8B-B14F-4D97-AF65-F5344CB8AC3E}">
        <p14:creationId xmlns:p14="http://schemas.microsoft.com/office/powerpoint/2010/main" val="9117218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PRAM?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>
                <a:sym typeface="Wingdings" pitchFamily="2" charset="2"/>
              </a:rPr>
              <a:t>Large body of algorithms</a:t>
            </a:r>
          </a:p>
          <a:p>
            <a:r>
              <a:rPr lang="en-US" dirty="0" smtClean="0">
                <a:sym typeface="Wingdings" pitchFamily="2" charset="2"/>
              </a:rPr>
              <a:t>Easy to think about</a:t>
            </a:r>
          </a:p>
          <a:p>
            <a:r>
              <a:rPr lang="en-US" dirty="0" smtClean="0"/>
              <a:t>Sync version of shared memory </a:t>
            </a:r>
            <a:r>
              <a:rPr lang="en-US" dirty="0" smtClean="0">
                <a:sym typeface="Wingdings" pitchFamily="2" charset="2"/>
              </a:rPr>
              <a:t> eliminates sync and </a:t>
            </a:r>
            <a:r>
              <a:rPr lang="en-US" dirty="0" err="1" smtClean="0">
                <a:sym typeface="Wingdings" pitchFamily="2" charset="2"/>
              </a:rPr>
              <a:t>comm</a:t>
            </a:r>
            <a:r>
              <a:rPr lang="en-US" dirty="0" smtClean="0">
                <a:sym typeface="Wingdings" pitchFamily="2" charset="2"/>
              </a:rPr>
              <a:t> issues, allows focus on algorithms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But allows adding these issues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Allows conversion to </a:t>
            </a:r>
            <a:r>
              <a:rPr lang="en-US" dirty="0" err="1" smtClean="0">
                <a:sym typeface="Wingdings" pitchFamily="2" charset="2"/>
              </a:rPr>
              <a:t>async</a:t>
            </a:r>
            <a:r>
              <a:rPr lang="en-US" dirty="0" smtClean="0">
                <a:sym typeface="Wingdings" pitchFamily="2" charset="2"/>
              </a:rPr>
              <a:t> versions</a:t>
            </a:r>
          </a:p>
          <a:p>
            <a:r>
              <a:rPr lang="en-US" dirty="0" smtClean="0">
                <a:sym typeface="Wingdings" pitchFamily="2" charset="2"/>
              </a:rPr>
              <a:t>Exist architectures for both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sync </a:t>
            </a:r>
            <a:r>
              <a:rPr lang="en-US" smtClean="0">
                <a:sym typeface="Wingdings" pitchFamily="2" charset="2"/>
              </a:rPr>
              <a:t>(PRAM</a:t>
            </a:r>
            <a:r>
              <a:rPr lang="en-US" dirty="0" smtClean="0">
                <a:sym typeface="Wingdings" pitchFamily="2" charset="2"/>
              </a:rPr>
              <a:t>) model</a:t>
            </a:r>
          </a:p>
          <a:p>
            <a:pPr lvl="1"/>
            <a:r>
              <a:rPr lang="en-US" dirty="0" err="1" smtClean="0">
                <a:sym typeface="Wingdings" pitchFamily="2" charset="2"/>
              </a:rPr>
              <a:t>async</a:t>
            </a:r>
            <a:r>
              <a:rPr lang="en-US" dirty="0" smtClean="0">
                <a:sym typeface="Wingdings" pitchFamily="2" charset="2"/>
              </a:rPr>
              <a:t> (SM) model</a:t>
            </a:r>
          </a:p>
          <a:p>
            <a:r>
              <a:rPr lang="en-US" dirty="0" smtClean="0">
                <a:sym typeface="Wingdings" pitchFamily="2" charset="2"/>
              </a:rPr>
              <a:t>PRAM algorithms can be mapped to other models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88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other model: Network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501" y="1562462"/>
            <a:ext cx="8229600" cy="4525963"/>
          </a:xfrm>
        </p:spPr>
        <p:txBody>
          <a:bodyPr/>
          <a:lstStyle/>
          <a:p>
            <a:r>
              <a:rPr lang="en-US" dirty="0" smtClean="0"/>
              <a:t>Linear, ring, mesh, hypercube</a:t>
            </a:r>
          </a:p>
          <a:p>
            <a:r>
              <a:rPr lang="en-US" dirty="0" smtClean="0"/>
              <a:t>Recall the two key interconnects: FT and Torus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45329" y="6381328"/>
            <a:ext cx="2133600" cy="365125"/>
          </a:xfrm>
        </p:spPr>
        <p:txBody>
          <a:bodyPr/>
          <a:lstStyle/>
          <a:p>
            <a:fld id="{2D183065-BE02-4F3A-B976-4757A0F9A307}" type="slidenum">
              <a:rPr lang="en-US" smtClean="0"/>
              <a:t>3</a:t>
            </a:fld>
            <a:endParaRPr lang="en-US"/>
          </a:p>
        </p:txBody>
      </p:sp>
      <p:grpSp>
        <p:nvGrpSpPr>
          <p:cNvPr id="86" name="Group 85"/>
          <p:cNvGrpSpPr/>
          <p:nvPr/>
        </p:nvGrpSpPr>
        <p:grpSpPr>
          <a:xfrm>
            <a:off x="755576" y="3068960"/>
            <a:ext cx="6984776" cy="461259"/>
            <a:chOff x="755576" y="3068960"/>
            <a:chExt cx="7632848" cy="504056"/>
          </a:xfrm>
        </p:grpSpPr>
        <p:sp>
          <p:nvSpPr>
            <p:cNvPr id="5" name="Rectangle 4"/>
            <p:cNvSpPr/>
            <p:nvPr/>
          </p:nvSpPr>
          <p:spPr>
            <a:xfrm>
              <a:off x="755576" y="3068960"/>
              <a:ext cx="504056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>
              <a:stCxn id="5" idx="3"/>
            </p:cNvCxnSpPr>
            <p:nvPr/>
          </p:nvCxnSpPr>
          <p:spPr>
            <a:xfrm>
              <a:off x="1259632" y="3320988"/>
              <a:ext cx="28803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1547664" y="3068960"/>
              <a:ext cx="504056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>
              <a:stCxn id="8" idx="3"/>
            </p:cNvCxnSpPr>
            <p:nvPr/>
          </p:nvCxnSpPr>
          <p:spPr>
            <a:xfrm>
              <a:off x="2051720" y="3320988"/>
              <a:ext cx="28803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/>
            <p:cNvSpPr/>
            <p:nvPr/>
          </p:nvSpPr>
          <p:spPr>
            <a:xfrm>
              <a:off x="2339752" y="3068960"/>
              <a:ext cx="504056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/>
            <p:cNvCxnSpPr>
              <a:stCxn id="25" idx="3"/>
            </p:cNvCxnSpPr>
            <p:nvPr/>
          </p:nvCxnSpPr>
          <p:spPr>
            <a:xfrm>
              <a:off x="2843808" y="3320988"/>
              <a:ext cx="28803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3131840" y="3068960"/>
              <a:ext cx="504056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" name="Straight Connector 27"/>
            <p:cNvCxnSpPr>
              <a:stCxn id="27" idx="3"/>
            </p:cNvCxnSpPr>
            <p:nvPr/>
          </p:nvCxnSpPr>
          <p:spPr>
            <a:xfrm>
              <a:off x="3635896" y="3320988"/>
              <a:ext cx="28803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/>
            <p:cNvSpPr/>
            <p:nvPr/>
          </p:nvSpPr>
          <p:spPr>
            <a:xfrm>
              <a:off x="3923928" y="3068960"/>
              <a:ext cx="504056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Connector 29"/>
            <p:cNvCxnSpPr>
              <a:stCxn id="29" idx="3"/>
            </p:cNvCxnSpPr>
            <p:nvPr/>
          </p:nvCxnSpPr>
          <p:spPr>
            <a:xfrm>
              <a:off x="4427984" y="3320988"/>
              <a:ext cx="28803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/>
            <p:cNvSpPr/>
            <p:nvPr/>
          </p:nvSpPr>
          <p:spPr>
            <a:xfrm>
              <a:off x="4716016" y="3068960"/>
              <a:ext cx="504056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Connector 31"/>
            <p:cNvCxnSpPr>
              <a:stCxn id="31" idx="3"/>
            </p:cNvCxnSpPr>
            <p:nvPr/>
          </p:nvCxnSpPr>
          <p:spPr>
            <a:xfrm>
              <a:off x="5220072" y="3320988"/>
              <a:ext cx="28803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/>
            <p:cNvSpPr/>
            <p:nvPr/>
          </p:nvSpPr>
          <p:spPr>
            <a:xfrm>
              <a:off x="5508104" y="3068960"/>
              <a:ext cx="504056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>
              <a:stCxn id="33" idx="3"/>
            </p:cNvCxnSpPr>
            <p:nvPr/>
          </p:nvCxnSpPr>
          <p:spPr>
            <a:xfrm>
              <a:off x="6012160" y="3320988"/>
              <a:ext cx="28803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34"/>
            <p:cNvSpPr/>
            <p:nvPr/>
          </p:nvSpPr>
          <p:spPr>
            <a:xfrm>
              <a:off x="6300192" y="3068960"/>
              <a:ext cx="504056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/>
            <p:cNvCxnSpPr>
              <a:stCxn id="35" idx="3"/>
            </p:cNvCxnSpPr>
            <p:nvPr/>
          </p:nvCxnSpPr>
          <p:spPr>
            <a:xfrm>
              <a:off x="6804248" y="3320988"/>
              <a:ext cx="28803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36"/>
            <p:cNvSpPr/>
            <p:nvPr/>
          </p:nvSpPr>
          <p:spPr>
            <a:xfrm>
              <a:off x="7092280" y="3068960"/>
              <a:ext cx="504056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" name="Straight Connector 37"/>
            <p:cNvCxnSpPr>
              <a:stCxn id="37" idx="3"/>
            </p:cNvCxnSpPr>
            <p:nvPr/>
          </p:nvCxnSpPr>
          <p:spPr>
            <a:xfrm>
              <a:off x="7596336" y="3320988"/>
              <a:ext cx="28803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38"/>
            <p:cNvSpPr/>
            <p:nvPr/>
          </p:nvSpPr>
          <p:spPr>
            <a:xfrm>
              <a:off x="7884368" y="3068960"/>
              <a:ext cx="504056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755576" y="3933056"/>
            <a:ext cx="2092109" cy="2124521"/>
            <a:chOff x="755576" y="3933056"/>
            <a:chExt cx="2092109" cy="2124521"/>
          </a:xfrm>
          <a:solidFill>
            <a:srgbClr val="FFCCFF"/>
          </a:solidFill>
        </p:grpSpPr>
        <p:sp>
          <p:nvSpPr>
            <p:cNvPr id="41" name="Rectangle 40"/>
            <p:cNvSpPr/>
            <p:nvPr/>
          </p:nvSpPr>
          <p:spPr>
            <a:xfrm>
              <a:off x="755576" y="3933056"/>
              <a:ext cx="366119" cy="36611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" name="Straight Connector 41"/>
            <p:cNvCxnSpPr>
              <a:stCxn id="41" idx="3"/>
            </p:cNvCxnSpPr>
            <p:nvPr/>
          </p:nvCxnSpPr>
          <p:spPr>
            <a:xfrm>
              <a:off x="1121695" y="4116115"/>
              <a:ext cx="209211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42"/>
            <p:cNvSpPr/>
            <p:nvPr/>
          </p:nvSpPr>
          <p:spPr>
            <a:xfrm>
              <a:off x="1330906" y="3933056"/>
              <a:ext cx="366119" cy="36611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" name="Straight Connector 43"/>
            <p:cNvCxnSpPr>
              <a:stCxn id="43" idx="3"/>
            </p:cNvCxnSpPr>
            <p:nvPr/>
          </p:nvCxnSpPr>
          <p:spPr>
            <a:xfrm>
              <a:off x="1697025" y="4116115"/>
              <a:ext cx="209211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44"/>
            <p:cNvSpPr/>
            <p:nvPr/>
          </p:nvSpPr>
          <p:spPr>
            <a:xfrm>
              <a:off x="1906236" y="3933056"/>
              <a:ext cx="366119" cy="36611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6" name="Straight Connector 45"/>
            <p:cNvCxnSpPr>
              <a:stCxn id="45" idx="3"/>
            </p:cNvCxnSpPr>
            <p:nvPr/>
          </p:nvCxnSpPr>
          <p:spPr>
            <a:xfrm>
              <a:off x="2272355" y="4116115"/>
              <a:ext cx="209211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46"/>
            <p:cNvSpPr/>
            <p:nvPr/>
          </p:nvSpPr>
          <p:spPr>
            <a:xfrm>
              <a:off x="2481566" y="3933056"/>
              <a:ext cx="366119" cy="36611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Connector 47"/>
            <p:cNvCxnSpPr/>
            <p:nvPr/>
          </p:nvCxnSpPr>
          <p:spPr>
            <a:xfrm rot="5400000">
              <a:off x="831717" y="4403780"/>
              <a:ext cx="209211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5400000">
              <a:off x="1416535" y="4403780"/>
              <a:ext cx="209211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5400000">
              <a:off x="1958539" y="4403780"/>
              <a:ext cx="209211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5400000">
              <a:off x="2543357" y="4403780"/>
              <a:ext cx="209211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Rectangle 51"/>
            <p:cNvSpPr/>
            <p:nvPr/>
          </p:nvSpPr>
          <p:spPr>
            <a:xfrm>
              <a:off x="755576" y="4521484"/>
              <a:ext cx="366119" cy="36611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3" name="Straight Connector 52"/>
            <p:cNvCxnSpPr>
              <a:stCxn id="52" idx="3"/>
            </p:cNvCxnSpPr>
            <p:nvPr/>
          </p:nvCxnSpPr>
          <p:spPr>
            <a:xfrm>
              <a:off x="1121695" y="4704544"/>
              <a:ext cx="209211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53"/>
            <p:cNvSpPr/>
            <p:nvPr/>
          </p:nvSpPr>
          <p:spPr>
            <a:xfrm>
              <a:off x="1330906" y="4521484"/>
              <a:ext cx="366119" cy="36611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5" name="Straight Connector 54"/>
            <p:cNvCxnSpPr>
              <a:stCxn id="54" idx="3"/>
            </p:cNvCxnSpPr>
            <p:nvPr/>
          </p:nvCxnSpPr>
          <p:spPr>
            <a:xfrm>
              <a:off x="1697025" y="4704544"/>
              <a:ext cx="209211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ectangle 55"/>
            <p:cNvSpPr/>
            <p:nvPr/>
          </p:nvSpPr>
          <p:spPr>
            <a:xfrm>
              <a:off x="1906236" y="4521484"/>
              <a:ext cx="366119" cy="36611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7" name="Straight Connector 56"/>
            <p:cNvCxnSpPr>
              <a:stCxn id="56" idx="3"/>
            </p:cNvCxnSpPr>
            <p:nvPr/>
          </p:nvCxnSpPr>
          <p:spPr>
            <a:xfrm>
              <a:off x="2272355" y="4704544"/>
              <a:ext cx="209211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Rectangle 57"/>
            <p:cNvSpPr/>
            <p:nvPr/>
          </p:nvSpPr>
          <p:spPr>
            <a:xfrm>
              <a:off x="2481566" y="4521484"/>
              <a:ext cx="366119" cy="36611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9" name="Straight Connector 58"/>
            <p:cNvCxnSpPr/>
            <p:nvPr/>
          </p:nvCxnSpPr>
          <p:spPr>
            <a:xfrm rot="5400000">
              <a:off x="831717" y="4992208"/>
              <a:ext cx="209211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5400000">
              <a:off x="1416535" y="4992208"/>
              <a:ext cx="209211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5400000">
              <a:off x="1958539" y="4992208"/>
              <a:ext cx="209211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5400000">
              <a:off x="2543357" y="4992208"/>
              <a:ext cx="209211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Rectangle 62"/>
            <p:cNvSpPr/>
            <p:nvPr/>
          </p:nvSpPr>
          <p:spPr>
            <a:xfrm>
              <a:off x="755576" y="5110074"/>
              <a:ext cx="366119" cy="36611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4" name="Straight Connector 63"/>
            <p:cNvCxnSpPr>
              <a:stCxn id="63" idx="3"/>
            </p:cNvCxnSpPr>
            <p:nvPr/>
          </p:nvCxnSpPr>
          <p:spPr>
            <a:xfrm>
              <a:off x="1121695" y="5293134"/>
              <a:ext cx="209211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64"/>
            <p:cNvSpPr/>
            <p:nvPr/>
          </p:nvSpPr>
          <p:spPr>
            <a:xfrm>
              <a:off x="1330906" y="5110074"/>
              <a:ext cx="366119" cy="36611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6" name="Straight Connector 65"/>
            <p:cNvCxnSpPr>
              <a:stCxn id="65" idx="3"/>
            </p:cNvCxnSpPr>
            <p:nvPr/>
          </p:nvCxnSpPr>
          <p:spPr>
            <a:xfrm>
              <a:off x="1697025" y="5293134"/>
              <a:ext cx="209211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ctangle 66"/>
            <p:cNvSpPr/>
            <p:nvPr/>
          </p:nvSpPr>
          <p:spPr>
            <a:xfrm>
              <a:off x="1906236" y="5110074"/>
              <a:ext cx="366119" cy="36611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8" name="Straight Connector 67"/>
            <p:cNvCxnSpPr>
              <a:stCxn id="67" idx="3"/>
            </p:cNvCxnSpPr>
            <p:nvPr/>
          </p:nvCxnSpPr>
          <p:spPr>
            <a:xfrm>
              <a:off x="2272355" y="5293134"/>
              <a:ext cx="209211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ectangle 68"/>
            <p:cNvSpPr/>
            <p:nvPr/>
          </p:nvSpPr>
          <p:spPr>
            <a:xfrm>
              <a:off x="2481566" y="5110074"/>
              <a:ext cx="366119" cy="36611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0" name="Straight Connector 69"/>
            <p:cNvCxnSpPr/>
            <p:nvPr/>
          </p:nvCxnSpPr>
          <p:spPr>
            <a:xfrm rot="5400000">
              <a:off x="831717" y="5580798"/>
              <a:ext cx="209211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5400000">
              <a:off x="1416535" y="5580798"/>
              <a:ext cx="209211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5400000">
              <a:off x="1958539" y="5580798"/>
              <a:ext cx="209211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5400000">
              <a:off x="2543357" y="5580798"/>
              <a:ext cx="209211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Rectangle 73"/>
            <p:cNvSpPr/>
            <p:nvPr/>
          </p:nvSpPr>
          <p:spPr>
            <a:xfrm>
              <a:off x="755576" y="5691458"/>
              <a:ext cx="366119" cy="36611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5" name="Straight Connector 74"/>
            <p:cNvCxnSpPr>
              <a:stCxn id="74" idx="3"/>
            </p:cNvCxnSpPr>
            <p:nvPr/>
          </p:nvCxnSpPr>
          <p:spPr>
            <a:xfrm>
              <a:off x="1121695" y="5874518"/>
              <a:ext cx="209211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75"/>
            <p:cNvSpPr/>
            <p:nvPr/>
          </p:nvSpPr>
          <p:spPr>
            <a:xfrm>
              <a:off x="1330906" y="5691458"/>
              <a:ext cx="366119" cy="36611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7" name="Straight Connector 76"/>
            <p:cNvCxnSpPr>
              <a:stCxn id="76" idx="3"/>
            </p:cNvCxnSpPr>
            <p:nvPr/>
          </p:nvCxnSpPr>
          <p:spPr>
            <a:xfrm>
              <a:off x="1697025" y="5874518"/>
              <a:ext cx="209211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Rectangle 77"/>
            <p:cNvSpPr/>
            <p:nvPr/>
          </p:nvSpPr>
          <p:spPr>
            <a:xfrm>
              <a:off x="1906236" y="5691458"/>
              <a:ext cx="366119" cy="36611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9" name="Straight Connector 78"/>
            <p:cNvCxnSpPr>
              <a:stCxn id="78" idx="3"/>
            </p:cNvCxnSpPr>
            <p:nvPr/>
          </p:nvCxnSpPr>
          <p:spPr>
            <a:xfrm>
              <a:off x="2272355" y="5874518"/>
              <a:ext cx="209211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Rectangle 79"/>
            <p:cNvSpPr/>
            <p:nvPr/>
          </p:nvSpPr>
          <p:spPr>
            <a:xfrm>
              <a:off x="2481566" y="5691458"/>
              <a:ext cx="366119" cy="36611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8" name="Rectangle 117"/>
          <p:cNvSpPr/>
          <p:nvPr/>
        </p:nvSpPr>
        <p:spPr>
          <a:xfrm>
            <a:off x="3661962" y="5087534"/>
            <a:ext cx="1028181" cy="9337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/>
          <p:cNvSpPr/>
          <p:nvPr/>
        </p:nvSpPr>
        <p:spPr>
          <a:xfrm>
            <a:off x="4079570" y="4494856"/>
            <a:ext cx="1028181" cy="9337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1" name="Straight Connector 120"/>
          <p:cNvCxnSpPr/>
          <p:nvPr/>
        </p:nvCxnSpPr>
        <p:spPr>
          <a:xfrm flipH="1">
            <a:off x="3661962" y="4494856"/>
            <a:ext cx="417609" cy="592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H="1">
            <a:off x="4690143" y="4494856"/>
            <a:ext cx="417609" cy="592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H="1">
            <a:off x="4690143" y="5428611"/>
            <a:ext cx="417609" cy="592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 flipH="1">
            <a:off x="3648626" y="5428611"/>
            <a:ext cx="417609" cy="592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ectangle 126"/>
          <p:cNvSpPr/>
          <p:nvPr/>
        </p:nvSpPr>
        <p:spPr>
          <a:xfrm>
            <a:off x="6063932" y="5087534"/>
            <a:ext cx="1028181" cy="9337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/>
          <p:cNvSpPr/>
          <p:nvPr/>
        </p:nvSpPr>
        <p:spPr>
          <a:xfrm>
            <a:off x="6481541" y="4494856"/>
            <a:ext cx="1028181" cy="9337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9" name="Straight Connector 128"/>
          <p:cNvCxnSpPr/>
          <p:nvPr/>
        </p:nvCxnSpPr>
        <p:spPr>
          <a:xfrm flipH="1">
            <a:off x="6063932" y="4494856"/>
            <a:ext cx="417609" cy="592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 flipH="1">
            <a:off x="7092113" y="4494856"/>
            <a:ext cx="417609" cy="592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 flipH="1">
            <a:off x="7092113" y="5428611"/>
            <a:ext cx="417609" cy="592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 flipH="1">
            <a:off x="6050596" y="5428611"/>
            <a:ext cx="417609" cy="5926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8" name="Group 137"/>
          <p:cNvGrpSpPr/>
          <p:nvPr/>
        </p:nvGrpSpPr>
        <p:grpSpPr>
          <a:xfrm>
            <a:off x="4071784" y="4036927"/>
            <a:ext cx="3437938" cy="453847"/>
            <a:chOff x="3848247" y="5009781"/>
            <a:chExt cx="1621815" cy="289501"/>
          </a:xfrm>
        </p:grpSpPr>
        <p:sp>
          <p:nvSpPr>
            <p:cNvPr id="133" name="Freeform 132"/>
            <p:cNvSpPr/>
            <p:nvPr/>
          </p:nvSpPr>
          <p:spPr>
            <a:xfrm>
              <a:off x="3848247" y="5009781"/>
              <a:ext cx="1143883" cy="289501"/>
            </a:xfrm>
            <a:custGeom>
              <a:avLst/>
              <a:gdLst>
                <a:gd name="connsiteX0" fmla="*/ 0 w 1143883"/>
                <a:gd name="connsiteY0" fmla="*/ 285972 h 289502"/>
                <a:gd name="connsiteX1" fmla="*/ 677856 w 1143883"/>
                <a:gd name="connsiteY1" fmla="*/ 1 h 289502"/>
                <a:gd name="connsiteX2" fmla="*/ 1143883 w 1143883"/>
                <a:gd name="connsiteY2" fmla="*/ 289502 h 289502"/>
                <a:gd name="connsiteX3" fmla="*/ 1143883 w 1143883"/>
                <a:gd name="connsiteY3" fmla="*/ 289502 h 289502"/>
                <a:gd name="connsiteX0" fmla="*/ 0 w 1143883"/>
                <a:gd name="connsiteY0" fmla="*/ 282442 h 285972"/>
                <a:gd name="connsiteX1" fmla="*/ 568410 w 1143883"/>
                <a:gd name="connsiteY1" fmla="*/ 2 h 285972"/>
                <a:gd name="connsiteX2" fmla="*/ 1143883 w 1143883"/>
                <a:gd name="connsiteY2" fmla="*/ 285972 h 285972"/>
                <a:gd name="connsiteX3" fmla="*/ 1143883 w 1143883"/>
                <a:gd name="connsiteY3" fmla="*/ 285972 h 285972"/>
                <a:gd name="connsiteX0" fmla="*/ 0 w 1143883"/>
                <a:gd name="connsiteY0" fmla="*/ 285971 h 289501"/>
                <a:gd name="connsiteX1" fmla="*/ 635489 w 1143883"/>
                <a:gd name="connsiteY1" fmla="*/ 1 h 289501"/>
                <a:gd name="connsiteX2" fmla="*/ 1143883 w 1143883"/>
                <a:gd name="connsiteY2" fmla="*/ 289501 h 289501"/>
                <a:gd name="connsiteX3" fmla="*/ 1143883 w 1143883"/>
                <a:gd name="connsiteY3" fmla="*/ 289501 h 28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883" h="289501">
                  <a:moveTo>
                    <a:pt x="0" y="285971"/>
                  </a:moveTo>
                  <a:cubicBezTo>
                    <a:pt x="243604" y="142691"/>
                    <a:pt x="444842" y="-587"/>
                    <a:pt x="635489" y="1"/>
                  </a:cubicBezTo>
                  <a:cubicBezTo>
                    <a:pt x="826136" y="589"/>
                    <a:pt x="1059151" y="241251"/>
                    <a:pt x="1143883" y="289501"/>
                  </a:cubicBezTo>
                  <a:lnTo>
                    <a:pt x="1143883" y="289501"/>
                  </a:lnTo>
                </a:path>
              </a:pathLst>
            </a:cu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Freeform 133"/>
            <p:cNvSpPr/>
            <p:nvPr/>
          </p:nvSpPr>
          <p:spPr>
            <a:xfrm>
              <a:off x="4326179" y="5009781"/>
              <a:ext cx="1143883" cy="289501"/>
            </a:xfrm>
            <a:custGeom>
              <a:avLst/>
              <a:gdLst>
                <a:gd name="connsiteX0" fmla="*/ 0 w 1143883"/>
                <a:gd name="connsiteY0" fmla="*/ 285972 h 289502"/>
                <a:gd name="connsiteX1" fmla="*/ 677856 w 1143883"/>
                <a:gd name="connsiteY1" fmla="*/ 1 h 289502"/>
                <a:gd name="connsiteX2" fmla="*/ 1143883 w 1143883"/>
                <a:gd name="connsiteY2" fmla="*/ 289502 h 289502"/>
                <a:gd name="connsiteX3" fmla="*/ 1143883 w 1143883"/>
                <a:gd name="connsiteY3" fmla="*/ 289502 h 289502"/>
                <a:gd name="connsiteX0" fmla="*/ 0 w 1143883"/>
                <a:gd name="connsiteY0" fmla="*/ 282442 h 285972"/>
                <a:gd name="connsiteX1" fmla="*/ 568410 w 1143883"/>
                <a:gd name="connsiteY1" fmla="*/ 2 h 285972"/>
                <a:gd name="connsiteX2" fmla="*/ 1143883 w 1143883"/>
                <a:gd name="connsiteY2" fmla="*/ 285972 h 285972"/>
                <a:gd name="connsiteX3" fmla="*/ 1143883 w 1143883"/>
                <a:gd name="connsiteY3" fmla="*/ 285972 h 285972"/>
                <a:gd name="connsiteX0" fmla="*/ 0 w 1143883"/>
                <a:gd name="connsiteY0" fmla="*/ 285971 h 289501"/>
                <a:gd name="connsiteX1" fmla="*/ 635489 w 1143883"/>
                <a:gd name="connsiteY1" fmla="*/ 1 h 289501"/>
                <a:gd name="connsiteX2" fmla="*/ 1143883 w 1143883"/>
                <a:gd name="connsiteY2" fmla="*/ 289501 h 289501"/>
                <a:gd name="connsiteX3" fmla="*/ 1143883 w 1143883"/>
                <a:gd name="connsiteY3" fmla="*/ 289501 h 28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883" h="289501">
                  <a:moveTo>
                    <a:pt x="0" y="285971"/>
                  </a:moveTo>
                  <a:cubicBezTo>
                    <a:pt x="243604" y="142691"/>
                    <a:pt x="444842" y="-587"/>
                    <a:pt x="635489" y="1"/>
                  </a:cubicBezTo>
                  <a:cubicBezTo>
                    <a:pt x="826136" y="589"/>
                    <a:pt x="1059151" y="241251"/>
                    <a:pt x="1143883" y="289501"/>
                  </a:cubicBezTo>
                  <a:lnTo>
                    <a:pt x="1143883" y="289501"/>
                  </a:lnTo>
                </a:path>
              </a:pathLst>
            </a:cu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7" name="Group 136"/>
          <p:cNvGrpSpPr/>
          <p:nvPr/>
        </p:nvGrpSpPr>
        <p:grpSpPr>
          <a:xfrm>
            <a:off x="3654176" y="4647500"/>
            <a:ext cx="3437938" cy="456961"/>
            <a:chOff x="3651244" y="5299282"/>
            <a:chExt cx="1621815" cy="289501"/>
          </a:xfrm>
        </p:grpSpPr>
        <p:sp>
          <p:nvSpPr>
            <p:cNvPr id="135" name="Freeform 134"/>
            <p:cNvSpPr/>
            <p:nvPr/>
          </p:nvSpPr>
          <p:spPr>
            <a:xfrm>
              <a:off x="3651244" y="5299282"/>
              <a:ext cx="1143883" cy="289501"/>
            </a:xfrm>
            <a:custGeom>
              <a:avLst/>
              <a:gdLst>
                <a:gd name="connsiteX0" fmla="*/ 0 w 1143883"/>
                <a:gd name="connsiteY0" fmla="*/ 285972 h 289502"/>
                <a:gd name="connsiteX1" fmla="*/ 677856 w 1143883"/>
                <a:gd name="connsiteY1" fmla="*/ 1 h 289502"/>
                <a:gd name="connsiteX2" fmla="*/ 1143883 w 1143883"/>
                <a:gd name="connsiteY2" fmla="*/ 289502 h 289502"/>
                <a:gd name="connsiteX3" fmla="*/ 1143883 w 1143883"/>
                <a:gd name="connsiteY3" fmla="*/ 289502 h 289502"/>
                <a:gd name="connsiteX0" fmla="*/ 0 w 1143883"/>
                <a:gd name="connsiteY0" fmla="*/ 282442 h 285972"/>
                <a:gd name="connsiteX1" fmla="*/ 568410 w 1143883"/>
                <a:gd name="connsiteY1" fmla="*/ 2 h 285972"/>
                <a:gd name="connsiteX2" fmla="*/ 1143883 w 1143883"/>
                <a:gd name="connsiteY2" fmla="*/ 285972 h 285972"/>
                <a:gd name="connsiteX3" fmla="*/ 1143883 w 1143883"/>
                <a:gd name="connsiteY3" fmla="*/ 285972 h 285972"/>
                <a:gd name="connsiteX0" fmla="*/ 0 w 1143883"/>
                <a:gd name="connsiteY0" fmla="*/ 285971 h 289501"/>
                <a:gd name="connsiteX1" fmla="*/ 635489 w 1143883"/>
                <a:gd name="connsiteY1" fmla="*/ 1 h 289501"/>
                <a:gd name="connsiteX2" fmla="*/ 1143883 w 1143883"/>
                <a:gd name="connsiteY2" fmla="*/ 289501 h 289501"/>
                <a:gd name="connsiteX3" fmla="*/ 1143883 w 1143883"/>
                <a:gd name="connsiteY3" fmla="*/ 289501 h 28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883" h="289501">
                  <a:moveTo>
                    <a:pt x="0" y="285971"/>
                  </a:moveTo>
                  <a:cubicBezTo>
                    <a:pt x="243604" y="142691"/>
                    <a:pt x="444842" y="-587"/>
                    <a:pt x="635489" y="1"/>
                  </a:cubicBezTo>
                  <a:cubicBezTo>
                    <a:pt x="826136" y="589"/>
                    <a:pt x="1059151" y="241251"/>
                    <a:pt x="1143883" y="289501"/>
                  </a:cubicBezTo>
                  <a:lnTo>
                    <a:pt x="1143883" y="289501"/>
                  </a:lnTo>
                </a:path>
              </a:pathLst>
            </a:cu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Freeform 135"/>
            <p:cNvSpPr/>
            <p:nvPr/>
          </p:nvSpPr>
          <p:spPr>
            <a:xfrm>
              <a:off x="4129176" y="5299282"/>
              <a:ext cx="1143883" cy="289501"/>
            </a:xfrm>
            <a:custGeom>
              <a:avLst/>
              <a:gdLst>
                <a:gd name="connsiteX0" fmla="*/ 0 w 1143883"/>
                <a:gd name="connsiteY0" fmla="*/ 285972 h 289502"/>
                <a:gd name="connsiteX1" fmla="*/ 677856 w 1143883"/>
                <a:gd name="connsiteY1" fmla="*/ 1 h 289502"/>
                <a:gd name="connsiteX2" fmla="*/ 1143883 w 1143883"/>
                <a:gd name="connsiteY2" fmla="*/ 289502 h 289502"/>
                <a:gd name="connsiteX3" fmla="*/ 1143883 w 1143883"/>
                <a:gd name="connsiteY3" fmla="*/ 289502 h 289502"/>
                <a:gd name="connsiteX0" fmla="*/ 0 w 1143883"/>
                <a:gd name="connsiteY0" fmla="*/ 282442 h 285972"/>
                <a:gd name="connsiteX1" fmla="*/ 568410 w 1143883"/>
                <a:gd name="connsiteY1" fmla="*/ 2 h 285972"/>
                <a:gd name="connsiteX2" fmla="*/ 1143883 w 1143883"/>
                <a:gd name="connsiteY2" fmla="*/ 285972 h 285972"/>
                <a:gd name="connsiteX3" fmla="*/ 1143883 w 1143883"/>
                <a:gd name="connsiteY3" fmla="*/ 285972 h 285972"/>
                <a:gd name="connsiteX0" fmla="*/ 0 w 1143883"/>
                <a:gd name="connsiteY0" fmla="*/ 285971 h 289501"/>
                <a:gd name="connsiteX1" fmla="*/ 635489 w 1143883"/>
                <a:gd name="connsiteY1" fmla="*/ 1 h 289501"/>
                <a:gd name="connsiteX2" fmla="*/ 1143883 w 1143883"/>
                <a:gd name="connsiteY2" fmla="*/ 289501 h 289501"/>
                <a:gd name="connsiteX3" fmla="*/ 1143883 w 1143883"/>
                <a:gd name="connsiteY3" fmla="*/ 289501 h 28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883" h="289501">
                  <a:moveTo>
                    <a:pt x="0" y="285971"/>
                  </a:moveTo>
                  <a:cubicBezTo>
                    <a:pt x="243604" y="142691"/>
                    <a:pt x="444842" y="-587"/>
                    <a:pt x="635489" y="1"/>
                  </a:cubicBezTo>
                  <a:cubicBezTo>
                    <a:pt x="826136" y="589"/>
                    <a:pt x="1059151" y="241251"/>
                    <a:pt x="1143883" y="289501"/>
                  </a:cubicBezTo>
                  <a:lnTo>
                    <a:pt x="1143883" y="289501"/>
                  </a:lnTo>
                </a:path>
              </a:pathLst>
            </a:cu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0" name="Group 139"/>
          <p:cNvGrpSpPr/>
          <p:nvPr/>
        </p:nvGrpSpPr>
        <p:grpSpPr>
          <a:xfrm flipV="1">
            <a:off x="3666052" y="6015350"/>
            <a:ext cx="3437938" cy="456961"/>
            <a:chOff x="3651244" y="5299282"/>
            <a:chExt cx="1621815" cy="289501"/>
          </a:xfrm>
        </p:grpSpPr>
        <p:sp>
          <p:nvSpPr>
            <p:cNvPr id="141" name="Freeform 140"/>
            <p:cNvSpPr/>
            <p:nvPr/>
          </p:nvSpPr>
          <p:spPr>
            <a:xfrm>
              <a:off x="3651244" y="5299282"/>
              <a:ext cx="1143883" cy="289501"/>
            </a:xfrm>
            <a:custGeom>
              <a:avLst/>
              <a:gdLst>
                <a:gd name="connsiteX0" fmla="*/ 0 w 1143883"/>
                <a:gd name="connsiteY0" fmla="*/ 285972 h 289502"/>
                <a:gd name="connsiteX1" fmla="*/ 677856 w 1143883"/>
                <a:gd name="connsiteY1" fmla="*/ 1 h 289502"/>
                <a:gd name="connsiteX2" fmla="*/ 1143883 w 1143883"/>
                <a:gd name="connsiteY2" fmla="*/ 289502 h 289502"/>
                <a:gd name="connsiteX3" fmla="*/ 1143883 w 1143883"/>
                <a:gd name="connsiteY3" fmla="*/ 289502 h 289502"/>
                <a:gd name="connsiteX0" fmla="*/ 0 w 1143883"/>
                <a:gd name="connsiteY0" fmla="*/ 282442 h 285972"/>
                <a:gd name="connsiteX1" fmla="*/ 568410 w 1143883"/>
                <a:gd name="connsiteY1" fmla="*/ 2 h 285972"/>
                <a:gd name="connsiteX2" fmla="*/ 1143883 w 1143883"/>
                <a:gd name="connsiteY2" fmla="*/ 285972 h 285972"/>
                <a:gd name="connsiteX3" fmla="*/ 1143883 w 1143883"/>
                <a:gd name="connsiteY3" fmla="*/ 285972 h 285972"/>
                <a:gd name="connsiteX0" fmla="*/ 0 w 1143883"/>
                <a:gd name="connsiteY0" fmla="*/ 285971 h 289501"/>
                <a:gd name="connsiteX1" fmla="*/ 635489 w 1143883"/>
                <a:gd name="connsiteY1" fmla="*/ 1 h 289501"/>
                <a:gd name="connsiteX2" fmla="*/ 1143883 w 1143883"/>
                <a:gd name="connsiteY2" fmla="*/ 289501 h 289501"/>
                <a:gd name="connsiteX3" fmla="*/ 1143883 w 1143883"/>
                <a:gd name="connsiteY3" fmla="*/ 289501 h 28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883" h="289501">
                  <a:moveTo>
                    <a:pt x="0" y="285971"/>
                  </a:moveTo>
                  <a:cubicBezTo>
                    <a:pt x="243604" y="142691"/>
                    <a:pt x="444842" y="-587"/>
                    <a:pt x="635489" y="1"/>
                  </a:cubicBezTo>
                  <a:cubicBezTo>
                    <a:pt x="826136" y="589"/>
                    <a:pt x="1059151" y="241251"/>
                    <a:pt x="1143883" y="289501"/>
                  </a:cubicBezTo>
                  <a:lnTo>
                    <a:pt x="1143883" y="289501"/>
                  </a:lnTo>
                </a:path>
              </a:pathLst>
            </a:cu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Freeform 141"/>
            <p:cNvSpPr/>
            <p:nvPr/>
          </p:nvSpPr>
          <p:spPr>
            <a:xfrm>
              <a:off x="4129176" y="5299282"/>
              <a:ext cx="1143883" cy="289501"/>
            </a:xfrm>
            <a:custGeom>
              <a:avLst/>
              <a:gdLst>
                <a:gd name="connsiteX0" fmla="*/ 0 w 1143883"/>
                <a:gd name="connsiteY0" fmla="*/ 285972 h 289502"/>
                <a:gd name="connsiteX1" fmla="*/ 677856 w 1143883"/>
                <a:gd name="connsiteY1" fmla="*/ 1 h 289502"/>
                <a:gd name="connsiteX2" fmla="*/ 1143883 w 1143883"/>
                <a:gd name="connsiteY2" fmla="*/ 289502 h 289502"/>
                <a:gd name="connsiteX3" fmla="*/ 1143883 w 1143883"/>
                <a:gd name="connsiteY3" fmla="*/ 289502 h 289502"/>
                <a:gd name="connsiteX0" fmla="*/ 0 w 1143883"/>
                <a:gd name="connsiteY0" fmla="*/ 282442 h 285972"/>
                <a:gd name="connsiteX1" fmla="*/ 568410 w 1143883"/>
                <a:gd name="connsiteY1" fmla="*/ 2 h 285972"/>
                <a:gd name="connsiteX2" fmla="*/ 1143883 w 1143883"/>
                <a:gd name="connsiteY2" fmla="*/ 285972 h 285972"/>
                <a:gd name="connsiteX3" fmla="*/ 1143883 w 1143883"/>
                <a:gd name="connsiteY3" fmla="*/ 285972 h 285972"/>
                <a:gd name="connsiteX0" fmla="*/ 0 w 1143883"/>
                <a:gd name="connsiteY0" fmla="*/ 285971 h 289501"/>
                <a:gd name="connsiteX1" fmla="*/ 635489 w 1143883"/>
                <a:gd name="connsiteY1" fmla="*/ 1 h 289501"/>
                <a:gd name="connsiteX2" fmla="*/ 1143883 w 1143883"/>
                <a:gd name="connsiteY2" fmla="*/ 289501 h 289501"/>
                <a:gd name="connsiteX3" fmla="*/ 1143883 w 1143883"/>
                <a:gd name="connsiteY3" fmla="*/ 289501 h 28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883" h="289501">
                  <a:moveTo>
                    <a:pt x="0" y="285971"/>
                  </a:moveTo>
                  <a:cubicBezTo>
                    <a:pt x="243604" y="142691"/>
                    <a:pt x="444842" y="-587"/>
                    <a:pt x="635489" y="1"/>
                  </a:cubicBezTo>
                  <a:cubicBezTo>
                    <a:pt x="826136" y="589"/>
                    <a:pt x="1059151" y="241251"/>
                    <a:pt x="1143883" y="289501"/>
                  </a:cubicBezTo>
                  <a:lnTo>
                    <a:pt x="1143883" y="289501"/>
                  </a:lnTo>
                </a:path>
              </a:pathLst>
            </a:cu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3" name="Group 142"/>
          <p:cNvGrpSpPr/>
          <p:nvPr/>
        </p:nvGrpSpPr>
        <p:grpSpPr>
          <a:xfrm flipV="1">
            <a:off x="4079570" y="5428611"/>
            <a:ext cx="3437938" cy="456961"/>
            <a:chOff x="3651244" y="5299282"/>
            <a:chExt cx="1621815" cy="289501"/>
          </a:xfrm>
        </p:grpSpPr>
        <p:sp>
          <p:nvSpPr>
            <p:cNvPr id="144" name="Freeform 143"/>
            <p:cNvSpPr/>
            <p:nvPr/>
          </p:nvSpPr>
          <p:spPr>
            <a:xfrm>
              <a:off x="3651244" y="5299282"/>
              <a:ext cx="1143883" cy="289501"/>
            </a:xfrm>
            <a:custGeom>
              <a:avLst/>
              <a:gdLst>
                <a:gd name="connsiteX0" fmla="*/ 0 w 1143883"/>
                <a:gd name="connsiteY0" fmla="*/ 285972 h 289502"/>
                <a:gd name="connsiteX1" fmla="*/ 677856 w 1143883"/>
                <a:gd name="connsiteY1" fmla="*/ 1 h 289502"/>
                <a:gd name="connsiteX2" fmla="*/ 1143883 w 1143883"/>
                <a:gd name="connsiteY2" fmla="*/ 289502 h 289502"/>
                <a:gd name="connsiteX3" fmla="*/ 1143883 w 1143883"/>
                <a:gd name="connsiteY3" fmla="*/ 289502 h 289502"/>
                <a:gd name="connsiteX0" fmla="*/ 0 w 1143883"/>
                <a:gd name="connsiteY0" fmla="*/ 282442 h 285972"/>
                <a:gd name="connsiteX1" fmla="*/ 568410 w 1143883"/>
                <a:gd name="connsiteY1" fmla="*/ 2 h 285972"/>
                <a:gd name="connsiteX2" fmla="*/ 1143883 w 1143883"/>
                <a:gd name="connsiteY2" fmla="*/ 285972 h 285972"/>
                <a:gd name="connsiteX3" fmla="*/ 1143883 w 1143883"/>
                <a:gd name="connsiteY3" fmla="*/ 285972 h 285972"/>
                <a:gd name="connsiteX0" fmla="*/ 0 w 1143883"/>
                <a:gd name="connsiteY0" fmla="*/ 285971 h 289501"/>
                <a:gd name="connsiteX1" fmla="*/ 635489 w 1143883"/>
                <a:gd name="connsiteY1" fmla="*/ 1 h 289501"/>
                <a:gd name="connsiteX2" fmla="*/ 1143883 w 1143883"/>
                <a:gd name="connsiteY2" fmla="*/ 289501 h 289501"/>
                <a:gd name="connsiteX3" fmla="*/ 1143883 w 1143883"/>
                <a:gd name="connsiteY3" fmla="*/ 289501 h 28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883" h="289501">
                  <a:moveTo>
                    <a:pt x="0" y="285971"/>
                  </a:moveTo>
                  <a:cubicBezTo>
                    <a:pt x="243604" y="142691"/>
                    <a:pt x="444842" y="-587"/>
                    <a:pt x="635489" y="1"/>
                  </a:cubicBezTo>
                  <a:cubicBezTo>
                    <a:pt x="826136" y="589"/>
                    <a:pt x="1059151" y="241251"/>
                    <a:pt x="1143883" y="289501"/>
                  </a:cubicBezTo>
                  <a:lnTo>
                    <a:pt x="1143883" y="289501"/>
                  </a:lnTo>
                </a:path>
              </a:pathLst>
            </a:cu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Freeform 144"/>
            <p:cNvSpPr/>
            <p:nvPr/>
          </p:nvSpPr>
          <p:spPr>
            <a:xfrm>
              <a:off x="4129176" y="5299282"/>
              <a:ext cx="1143883" cy="289501"/>
            </a:xfrm>
            <a:custGeom>
              <a:avLst/>
              <a:gdLst>
                <a:gd name="connsiteX0" fmla="*/ 0 w 1143883"/>
                <a:gd name="connsiteY0" fmla="*/ 285972 h 289502"/>
                <a:gd name="connsiteX1" fmla="*/ 677856 w 1143883"/>
                <a:gd name="connsiteY1" fmla="*/ 1 h 289502"/>
                <a:gd name="connsiteX2" fmla="*/ 1143883 w 1143883"/>
                <a:gd name="connsiteY2" fmla="*/ 289502 h 289502"/>
                <a:gd name="connsiteX3" fmla="*/ 1143883 w 1143883"/>
                <a:gd name="connsiteY3" fmla="*/ 289502 h 289502"/>
                <a:gd name="connsiteX0" fmla="*/ 0 w 1143883"/>
                <a:gd name="connsiteY0" fmla="*/ 282442 h 285972"/>
                <a:gd name="connsiteX1" fmla="*/ 568410 w 1143883"/>
                <a:gd name="connsiteY1" fmla="*/ 2 h 285972"/>
                <a:gd name="connsiteX2" fmla="*/ 1143883 w 1143883"/>
                <a:gd name="connsiteY2" fmla="*/ 285972 h 285972"/>
                <a:gd name="connsiteX3" fmla="*/ 1143883 w 1143883"/>
                <a:gd name="connsiteY3" fmla="*/ 285972 h 285972"/>
                <a:gd name="connsiteX0" fmla="*/ 0 w 1143883"/>
                <a:gd name="connsiteY0" fmla="*/ 285971 h 289501"/>
                <a:gd name="connsiteX1" fmla="*/ 635489 w 1143883"/>
                <a:gd name="connsiteY1" fmla="*/ 1 h 289501"/>
                <a:gd name="connsiteX2" fmla="*/ 1143883 w 1143883"/>
                <a:gd name="connsiteY2" fmla="*/ 289501 h 289501"/>
                <a:gd name="connsiteX3" fmla="*/ 1143883 w 1143883"/>
                <a:gd name="connsiteY3" fmla="*/ 289501 h 28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883" h="289501">
                  <a:moveTo>
                    <a:pt x="0" y="285971"/>
                  </a:moveTo>
                  <a:cubicBezTo>
                    <a:pt x="243604" y="142691"/>
                    <a:pt x="444842" y="-587"/>
                    <a:pt x="635489" y="1"/>
                  </a:cubicBezTo>
                  <a:cubicBezTo>
                    <a:pt x="826136" y="589"/>
                    <a:pt x="1059151" y="241251"/>
                    <a:pt x="1143883" y="289501"/>
                  </a:cubicBezTo>
                  <a:lnTo>
                    <a:pt x="1143883" y="289501"/>
                  </a:lnTo>
                </a:path>
              </a:pathLst>
            </a:cu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9713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first glimpse, based 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554960" cy="4525963"/>
          </a:xfrm>
        </p:spPr>
        <p:txBody>
          <a:bodyPr/>
          <a:lstStyle/>
          <a:p>
            <a:r>
              <a:rPr lang="en-US" sz="2000" dirty="0"/>
              <a:t>Joseph F. </a:t>
            </a:r>
            <a:r>
              <a:rPr lang="en-US" sz="2000" dirty="0" err="1" smtClean="0"/>
              <a:t>JaJa</a:t>
            </a:r>
            <a:r>
              <a:rPr lang="en-US" sz="2000" dirty="0" smtClean="0"/>
              <a:t>, Introduction to Parallel Algorithms, 1992</a:t>
            </a:r>
          </a:p>
          <a:p>
            <a:pPr lvl="1"/>
            <a:r>
              <a:rPr lang="en-US" sz="1800" dirty="0" smtClean="0">
                <a:hlinkClick r:id="rId2"/>
              </a:rPr>
              <a:t>www.umiacs.umd.edu/~joseph/</a:t>
            </a:r>
            <a:endParaRPr lang="en-US" sz="1800" dirty="0"/>
          </a:p>
          <a:p>
            <a:r>
              <a:rPr lang="en-US" sz="2200" dirty="0" smtClean="0"/>
              <a:t>Uzi </a:t>
            </a:r>
            <a:r>
              <a:rPr lang="en-US" sz="2200" dirty="0" err="1" smtClean="0"/>
              <a:t>Vishkin</a:t>
            </a:r>
            <a:r>
              <a:rPr lang="en-US" sz="2200" dirty="0" smtClean="0"/>
              <a:t>, PRAM concepts (1981-today) </a:t>
            </a:r>
          </a:p>
          <a:p>
            <a:pPr lvl="1"/>
            <a:r>
              <a:rPr lang="en-US" sz="1800" dirty="0" smtClean="0">
                <a:hlinkClick r:id="rId3"/>
              </a:rPr>
              <a:t>www.umiacs.umd.edu/~vishkin</a:t>
            </a:r>
            <a:endParaRPr lang="en-US" sz="1800" dirty="0" smtClean="0"/>
          </a:p>
          <a:p>
            <a:pPr lvl="1"/>
            <a:endParaRPr lang="en-US" sz="18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484783"/>
            <a:ext cx="2725663" cy="4028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18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Content Placeholder 6"/>
              <p:cNvGraphicFramePr>
                <a:graphicFrameLocks noGrp="1"/>
              </p:cNvGraphicFramePr>
              <p:nvPr>
                <p:ph sz="half" idx="1"/>
                <p:extLst>
                  <p:ext uri="{D42A27DB-BD31-4B8C-83A1-F6EECF244321}">
                    <p14:modId xmlns:p14="http://schemas.microsoft.com/office/powerpoint/2010/main" val="1457114571"/>
                  </p:ext>
                </p:extLst>
              </p:nvPr>
            </p:nvGraphicFramePr>
            <p:xfrm>
              <a:off x="323528" y="1340767"/>
              <a:ext cx="4542656" cy="4841638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1712536"/>
                    <a:gridCol w="2830120"/>
                  </a:tblGrid>
                  <a:tr h="1129392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baseline="0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baseline="0" smtClean="0">
                                        <a:latin typeface="Cambria Math"/>
                                        <a:ea typeface="Cambria Math"/>
                                      </a:rPr>
                                      <m:t>𝑇</m:t>
                                    </m:r>
                                  </m:e>
                                  <m:sup>
                                    <m:r>
                                      <a:rPr lang="en-US" b="0" i="1" baseline="0" smtClean="0">
                                        <a:latin typeface="Cambria Math"/>
                                        <a:ea typeface="Cambria Math"/>
                                      </a:rPr>
                                      <m:t>∗</m:t>
                                    </m:r>
                                  </m:sup>
                                </m:sSup>
                                <m:r>
                                  <a:rPr lang="en-US" b="0" i="1" baseline="0" smtClean="0">
                                    <a:latin typeface="Cambria Math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en-US" b="0" i="1" baseline="0" smtClean="0">
                                    <a:latin typeface="Cambria Math"/>
                                    <a:ea typeface="Cambria Math"/>
                                  </a:rPr>
                                  <m:t>𝑛</m:t>
                                </m:r>
                                <m:r>
                                  <a:rPr lang="en-US" b="0" i="1" baseline="0" smtClean="0">
                                    <a:latin typeface="Cambria Math"/>
                                    <a:ea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Time to solve problem of input</a:t>
                          </a:r>
                          <a:r>
                            <a:rPr lang="en-US" baseline="0" dirty="0" smtClean="0"/>
                            <a:t> size </a:t>
                          </a:r>
                          <a:r>
                            <a:rPr lang="en-US" i="1" baseline="0" dirty="0" smtClean="0"/>
                            <a:t>n</a:t>
                          </a:r>
                          <a:r>
                            <a:rPr lang="en-US" baseline="0" dirty="0" smtClean="0"/>
                            <a:t> </a:t>
                          </a:r>
                          <a:r>
                            <a:rPr lang="en-US" dirty="0" smtClean="0"/>
                            <a:t>on</a:t>
                          </a:r>
                          <a:r>
                            <a:rPr lang="en-US" baseline="0" dirty="0" smtClean="0"/>
                            <a:t> </a:t>
                          </a:r>
                          <a:r>
                            <a:rPr lang="en-US" u="sng" baseline="0" dirty="0" smtClean="0"/>
                            <a:t>one</a:t>
                          </a:r>
                          <a:r>
                            <a:rPr lang="en-US" baseline="0" dirty="0" smtClean="0"/>
                            <a:t> processor, using best </a:t>
                          </a:r>
                          <a:r>
                            <a:rPr lang="en-US" u="sng" baseline="0" dirty="0" smtClean="0"/>
                            <a:t>sequential</a:t>
                          </a:r>
                          <a:r>
                            <a:rPr lang="en-US" baseline="0" dirty="0" smtClean="0"/>
                            <a:t> algorithm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628285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baseline="0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baseline="0" smtClean="0">
                                        <a:latin typeface="Cambria Math"/>
                                        <a:ea typeface="Cambria Math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b="0" i="1" baseline="0" smtClean="0">
                                        <a:latin typeface="Cambria Math"/>
                                        <a:ea typeface="Cambria Math"/>
                                      </a:rPr>
                                      <m:t>𝑝</m:t>
                                    </m:r>
                                  </m:sub>
                                </m:sSub>
                                <m:r>
                                  <a:rPr lang="en-US" b="0" i="1" baseline="0" smtClean="0">
                                    <a:latin typeface="Cambria Math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en-US" b="0" i="1" baseline="0" smtClean="0">
                                    <a:latin typeface="Cambria Math"/>
                                    <a:ea typeface="Cambria Math"/>
                                  </a:rPr>
                                  <m:t>𝑛</m:t>
                                </m:r>
                                <m:r>
                                  <a:rPr lang="en-US" b="0" i="1" baseline="0" smtClean="0">
                                    <a:latin typeface="Cambria Math"/>
                                    <a:ea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Time to solve on </a:t>
                          </a:r>
                          <a:r>
                            <a:rPr lang="en-US" i="1" dirty="0" smtClean="0"/>
                            <a:t>p</a:t>
                          </a:r>
                          <a:r>
                            <a:rPr lang="en-US" i="0" dirty="0" smtClean="0"/>
                            <a:t> processors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533626"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SU</a:t>
                          </a:r>
                          <a:r>
                            <a:rPr lang="en-US" baseline="-25000" dirty="0" err="1" smtClean="0"/>
                            <a:t>p</a:t>
                          </a:r>
                          <a:r>
                            <a:rPr lang="en-US" baseline="0" dirty="0" smtClean="0"/>
                            <a:t>(n)=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i="1" baseline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b="0" i="1" baseline="0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baseline="0" smtClean="0">
                                          <a:latin typeface="Cambria Math"/>
                                          <a:ea typeface="Cambria Math"/>
                                        </a:rPr>
                                        <m:t>𝑇</m:t>
                                      </m:r>
                                    </m:e>
                                    <m:sup>
                                      <m:r>
                                        <a:rPr lang="en-US" b="0" i="1" baseline="0" smtClean="0">
                                          <a:latin typeface="Cambria Math"/>
                                          <a:ea typeface="Cambria Math"/>
                                        </a:rPr>
                                        <m:t>∗</m:t>
                                      </m:r>
                                    </m:sup>
                                  </m:sSup>
                                  <m:r>
                                    <a:rPr lang="en-US" b="0" i="1" baseline="0" smtClean="0">
                                      <a:latin typeface="Cambria Math"/>
                                      <a:ea typeface="Cambria Math"/>
                                    </a:rPr>
                                    <m:t>(</m:t>
                                  </m:r>
                                  <m:r>
                                    <a:rPr lang="en-US" b="0" i="1" baseline="0" smtClean="0">
                                      <a:latin typeface="Cambria Math"/>
                                      <a:ea typeface="Cambria Math"/>
                                    </a:rPr>
                                    <m:t>𝑛</m:t>
                                  </m:r>
                                  <m:r>
                                    <a:rPr lang="en-US" b="0" i="1" baseline="0" smtClean="0">
                                      <a:latin typeface="Cambria Math"/>
                                      <a:ea typeface="Cambria Math"/>
                                    </a:rPr>
                                    <m:t>)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dirty="0"/>
                                    <m:t> 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0" i="1" baseline="0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baseline="0" smtClean="0">
                                          <a:latin typeface="Cambria Math"/>
                                          <a:ea typeface="Cambria Math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b="0" i="1" baseline="0" smtClean="0">
                                          <a:latin typeface="Cambria Math"/>
                                          <a:ea typeface="Cambria Math"/>
                                        </a:rPr>
                                        <m:t>𝑝</m:t>
                                      </m:r>
                                    </m:sub>
                                  </m:sSub>
                                  <m:r>
                                    <a:rPr lang="en-US" b="0" i="1" baseline="0" smtClean="0">
                                      <a:latin typeface="Cambria Math"/>
                                      <a:ea typeface="Cambria Math"/>
                                    </a:rPr>
                                    <m:t>(</m:t>
                                  </m:r>
                                  <m:r>
                                    <a:rPr lang="en-US" b="0" i="1" baseline="0" smtClean="0">
                                      <a:latin typeface="Cambria Math"/>
                                      <a:ea typeface="Cambria Math"/>
                                    </a:rPr>
                                    <m:t>𝑛</m:t>
                                  </m:r>
                                  <m:r>
                                    <a:rPr lang="en-US" b="0" i="1" baseline="0" smtClean="0">
                                      <a:latin typeface="Cambria Math"/>
                                      <a:ea typeface="Cambria Math"/>
                                    </a:rPr>
                                    <m:t>)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dirty="0"/>
                                    <m:t> </m:t>
                                  </m:r>
                                </m:den>
                              </m:f>
                            </m:oMath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Speedup on </a:t>
                          </a:r>
                          <a:r>
                            <a:rPr lang="en-US" i="1" dirty="0" smtClean="0"/>
                            <a:t>p</a:t>
                          </a:r>
                          <a:r>
                            <a:rPr lang="en-US" i="0" dirty="0" smtClean="0"/>
                            <a:t> processors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608134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𝑝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</m:d>
                            </m:oMath>
                          </a14:m>
                          <a:r>
                            <a:rPr lang="en-US" baseline="0" dirty="0" smtClean="0"/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i="1" baseline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baseline="0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baseline="0" smtClean="0">
                                          <a:latin typeface="Cambria Math"/>
                                          <a:ea typeface="Cambria Math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b="0" i="1" baseline="0" smtClean="0">
                                          <a:latin typeface="Cambria Math"/>
                                          <a:ea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b="0" i="1" baseline="0" smtClean="0">
                                      <a:latin typeface="Cambria Math"/>
                                      <a:ea typeface="Cambria Math"/>
                                    </a:rPr>
                                    <m:t>(</m:t>
                                  </m:r>
                                  <m:r>
                                    <a:rPr lang="en-US" b="0" i="1" baseline="0" smtClean="0">
                                      <a:latin typeface="Cambria Math"/>
                                      <a:ea typeface="Cambria Math"/>
                                    </a:rPr>
                                    <m:t>𝑛</m:t>
                                  </m:r>
                                  <m:r>
                                    <a:rPr lang="en-US" b="0" i="1" baseline="0" smtClean="0">
                                      <a:latin typeface="Cambria Math"/>
                                      <a:ea typeface="Cambria Math"/>
                                    </a:rPr>
                                    <m:t>)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dirty="0"/>
                                    <m:t> 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0" i="1" baseline="0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baseline="0" smtClean="0">
                                          <a:latin typeface="Cambria Math"/>
                                          <a:ea typeface="Cambria Math"/>
                                        </a:rPr>
                                        <m:t>𝑝𝑇</m:t>
                                      </m:r>
                                    </m:e>
                                    <m:sub>
                                      <m:r>
                                        <a:rPr lang="en-US" b="0" i="1" baseline="0" smtClean="0">
                                          <a:latin typeface="Cambria Math"/>
                                          <a:ea typeface="Cambria Math"/>
                                        </a:rPr>
                                        <m:t>𝑝</m:t>
                                      </m:r>
                                    </m:sub>
                                  </m:sSub>
                                  <m:r>
                                    <a:rPr lang="en-US" b="0" i="1" baseline="0" smtClean="0">
                                      <a:latin typeface="Cambria Math"/>
                                      <a:ea typeface="Cambria Math"/>
                                    </a:rPr>
                                    <m:t>(</m:t>
                                  </m:r>
                                  <m:r>
                                    <a:rPr lang="en-US" b="0" i="1" baseline="0" smtClean="0">
                                      <a:latin typeface="Cambria Math"/>
                                      <a:ea typeface="Cambria Math"/>
                                    </a:rPr>
                                    <m:t>𝑛</m:t>
                                  </m:r>
                                  <m:r>
                                    <a:rPr lang="en-US" b="0" i="1" baseline="0" smtClean="0">
                                      <a:latin typeface="Cambria Math"/>
                                      <a:ea typeface="Cambria Math"/>
                                    </a:rPr>
                                    <m:t>)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dirty="0"/>
                                    <m:t> </m:t>
                                  </m:r>
                                </m:den>
                              </m:f>
                            </m:oMath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Efficiency (work on 1 / work that could be done on</a:t>
                          </a:r>
                          <a:r>
                            <a:rPr lang="en-US" baseline="0" dirty="0" smtClean="0"/>
                            <a:t> </a:t>
                          </a:r>
                          <a:r>
                            <a:rPr lang="en-US" i="1" baseline="0" dirty="0" smtClean="0"/>
                            <a:t>p</a:t>
                          </a:r>
                          <a:r>
                            <a:rPr lang="en-US" i="0" baseline="0" dirty="0" smtClean="0"/>
                            <a:t>)</a:t>
                          </a:r>
                          <a:endParaRPr lang="en-US" i="0" dirty="0"/>
                        </a:p>
                      </a:txBody>
                      <a:tcPr/>
                    </a:tc>
                  </a:tr>
                  <a:tr h="608134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0" i="1" baseline="0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baseline="0" smtClean="0">
                                        <a:latin typeface="Cambria Math"/>
                                        <a:ea typeface="Cambria Math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b="0" i="1" baseline="0" smtClean="0">
                                        <a:latin typeface="Cambria Math"/>
                                        <a:ea typeface="Cambria Math"/>
                                      </a:rPr>
                                      <m:t>∞</m:t>
                                    </m:r>
                                  </m:sub>
                                </m:sSub>
                                <m:r>
                                  <a:rPr lang="en-US" b="0" i="1" baseline="0" smtClean="0">
                                    <a:latin typeface="Cambria Math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en-US" b="0" i="1" baseline="0" smtClean="0">
                                    <a:latin typeface="Cambria Math"/>
                                    <a:ea typeface="Cambria Math"/>
                                  </a:rPr>
                                  <m:t>𝑛</m:t>
                                </m:r>
                                <m:r>
                                  <a:rPr lang="en-US" b="0" i="1" baseline="0" smtClean="0">
                                    <a:latin typeface="Cambria Math"/>
                                    <a:ea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Shortest</a:t>
                          </a:r>
                          <a:r>
                            <a:rPr lang="en-US" baseline="0" dirty="0" smtClean="0"/>
                            <a:t> run time on any </a:t>
                          </a:r>
                          <a:r>
                            <a:rPr lang="en-US" i="1" baseline="0" dirty="0" smtClean="0"/>
                            <a:t>p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509731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dirty="0" smtClean="0"/>
                                  <m:t>C</m:t>
                                </m:r>
                                <m:r>
                                  <m:rPr>
                                    <m:nor/>
                                  </m:rPr>
                                  <a:rPr lang="en-US" dirty="0" smtClean="0"/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dirty="0" smtClean="0"/>
                                  <m:t>n</m:t>
                                </m:r>
                                <m:r>
                                  <m:rPr>
                                    <m:nor/>
                                  </m:rPr>
                                  <a:rPr lang="en-US" dirty="0" smtClean="0"/>
                                  <m:t>)=</m:t>
                                </m:r>
                                <m:r>
                                  <m:rPr>
                                    <m:nor/>
                                  </m:rPr>
                                  <a:rPr lang="en-US" dirty="0" smtClean="0"/>
                                  <m:t>P</m:t>
                                </m:r>
                                <m:r>
                                  <m:rPr>
                                    <m:nor/>
                                  </m:rPr>
                                  <a:rPr lang="en-US" dirty="0" smtClean="0"/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dirty="0" smtClean="0"/>
                                  <m:t>n</m:t>
                                </m:r>
                                <m:r>
                                  <m:rPr>
                                    <m:nor/>
                                  </m:rPr>
                                  <a:rPr lang="en-US" dirty="0" smtClean="0"/>
                                  <m:t>)</m:t>
                                </m:r>
                                <m:r>
                                  <a:rPr lang="en-US" i="1" dirty="0" smtClean="0">
                                    <a:latin typeface="Cambria Math"/>
                                    <a:ea typeface="Cambria Math"/>
                                  </a:rPr>
                                  <m:t>∙</m:t>
                                </m:r>
                                <m:r>
                                  <m:rPr>
                                    <m:nor/>
                                  </m:rPr>
                                  <a:rPr lang="en-US" dirty="0" smtClean="0"/>
                                  <m:t>T</m:t>
                                </m:r>
                                <m:r>
                                  <m:rPr>
                                    <m:nor/>
                                  </m:rPr>
                                  <a:rPr lang="en-US" dirty="0" smtClean="0"/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dirty="0" smtClean="0"/>
                                  <m:t>n</m:t>
                                </m:r>
                                <m:r>
                                  <m:rPr>
                                    <m:nor/>
                                  </m:rPr>
                                  <a:rPr lang="en-US" dirty="0" smtClean="0"/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Cost (processors and time)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509731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W(n)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Work = total</a:t>
                          </a:r>
                          <a:r>
                            <a:rPr lang="en-US" baseline="0" dirty="0" smtClean="0"/>
                            <a:t> number of operations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Content Placeholder 6"/>
              <p:cNvGraphicFramePr>
                <a:graphicFrameLocks noGrp="1"/>
              </p:cNvGraphicFramePr>
              <p:nvPr>
                <p:ph sz="half" idx="1"/>
                <p:extLst>
                  <p:ext uri="{D42A27DB-BD31-4B8C-83A1-F6EECF244321}">
                    <p14:modId xmlns:p14="http://schemas.microsoft.com/office/powerpoint/2010/main" val="1457114571"/>
                  </p:ext>
                </p:extLst>
              </p:nvPr>
            </p:nvGraphicFramePr>
            <p:xfrm>
              <a:off x="323528" y="1340767"/>
              <a:ext cx="4542656" cy="4841638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1712536"/>
                    <a:gridCol w="2830120"/>
                  </a:tblGrid>
                  <a:tr h="1188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t="-2564" r="-165480" b="-31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Time to solve problem of input</a:t>
                          </a:r>
                          <a:r>
                            <a:rPr lang="en-US" baseline="0" dirty="0" smtClean="0"/>
                            <a:t> size </a:t>
                          </a:r>
                          <a:r>
                            <a:rPr lang="en-US" i="1" baseline="0" dirty="0" smtClean="0"/>
                            <a:t>n</a:t>
                          </a:r>
                          <a:r>
                            <a:rPr lang="en-US" baseline="0" dirty="0" smtClean="0"/>
                            <a:t> </a:t>
                          </a:r>
                          <a:r>
                            <a:rPr lang="en-US" dirty="0" smtClean="0"/>
                            <a:t>on</a:t>
                          </a:r>
                          <a:r>
                            <a:rPr lang="en-US" baseline="0" dirty="0" smtClean="0"/>
                            <a:t> </a:t>
                          </a:r>
                          <a:r>
                            <a:rPr lang="en-US" u="sng" baseline="0" dirty="0" smtClean="0"/>
                            <a:t>one</a:t>
                          </a:r>
                          <a:r>
                            <a:rPr lang="en-US" baseline="0" dirty="0" smtClean="0"/>
                            <a:t> processor, using best </a:t>
                          </a:r>
                          <a:r>
                            <a:rPr lang="en-US" u="sng" baseline="0" dirty="0" smtClean="0"/>
                            <a:t>sequential</a:t>
                          </a:r>
                          <a:r>
                            <a:rPr lang="en-US" baseline="0" dirty="0" smtClean="0"/>
                            <a:t> algorithm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66128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t="-185185" r="-165480" b="-469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Time to solve on </a:t>
                          </a:r>
                          <a:r>
                            <a:rPr lang="en-US" i="1" dirty="0" smtClean="0"/>
                            <a:t>p</a:t>
                          </a:r>
                          <a:r>
                            <a:rPr lang="en-US" i="0" dirty="0" smtClean="0"/>
                            <a:t> processors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56165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t="-334783" r="-165480" b="-451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Speedup on </a:t>
                          </a:r>
                          <a:r>
                            <a:rPr lang="en-US" i="1" dirty="0" smtClean="0"/>
                            <a:t>p</a:t>
                          </a:r>
                          <a:r>
                            <a:rPr lang="en-US" i="0" dirty="0" smtClean="0"/>
                            <a:t> processors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t="-380952" r="-165480" b="-29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Efficiency (work on </a:t>
                          </a:r>
                          <a:r>
                            <a:rPr lang="en-US" dirty="0" smtClean="0"/>
                            <a:t>1 / </a:t>
                          </a:r>
                          <a:r>
                            <a:rPr lang="en-US" dirty="0" smtClean="0"/>
                            <a:t>work that could be done on</a:t>
                          </a:r>
                          <a:r>
                            <a:rPr lang="en-US" baseline="0" dirty="0" smtClean="0"/>
                            <a:t> </a:t>
                          </a:r>
                          <a:r>
                            <a:rPr lang="en-US" i="1" baseline="0" dirty="0" smtClean="0"/>
                            <a:t>p</a:t>
                          </a:r>
                          <a:r>
                            <a:rPr lang="en-US" i="0" baseline="0" dirty="0" smtClean="0"/>
                            <a:t>)</a:t>
                          </a:r>
                          <a:endParaRPr lang="en-US" i="0" dirty="0"/>
                        </a:p>
                      </a:txBody>
                      <a:tcPr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t="-480952" r="-165480" b="-19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Shortest</a:t>
                          </a:r>
                          <a:r>
                            <a:rPr lang="en-US" baseline="0" dirty="0" smtClean="0"/>
                            <a:t> run time on any </a:t>
                          </a:r>
                          <a:r>
                            <a:rPr lang="en-US" i="1" baseline="0" dirty="0" smtClean="0"/>
                            <a:t>p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50973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t="-726190" r="-165480" b="-1440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Cost (processors and time)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W(n)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Work = total</a:t>
                          </a:r>
                          <a:r>
                            <a:rPr lang="en-US" baseline="0" dirty="0" smtClean="0"/>
                            <a:t> number of operations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5"/>
              <p:cNvSpPr>
                <a:spLocks noGrp="1"/>
              </p:cNvSpPr>
              <p:nvPr>
                <p:ph sz="half" idx="2"/>
              </p:nvPr>
            </p:nvSpPr>
            <p:spPr>
              <a:xfrm>
                <a:off x="5076056" y="1340768"/>
                <a:ext cx="3960440" cy="5328592"/>
              </a:xfrm>
            </p:spPr>
            <p:txBody>
              <a:bodyPr>
                <a:normAutofit fontScale="62500" lnSpcReduction="20000"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baseline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baseline="0" smtClean="0"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  <m:sup>
                        <m:r>
                          <a:rPr lang="en-US" b="0" i="1" baseline="0" smtClean="0">
                            <a:latin typeface="Cambria Math"/>
                            <a:ea typeface="Cambria Math"/>
                          </a:rPr>
                          <m:t>∗</m:t>
                        </m:r>
                      </m:sup>
                    </m:sSup>
                    <m:r>
                      <a:rPr lang="en-US" i="1" baseline="0" smtClean="0">
                        <a:latin typeface="Cambria Math"/>
                        <a:ea typeface="Cambria Math"/>
                      </a:rPr>
                      <m:t>≠</m:t>
                    </m:r>
                    <m:sSub>
                      <m:sSubPr>
                        <m:ctrlPr>
                          <a:rPr lang="en-US" b="0" i="1" baseline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baseline="0" smtClean="0"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  <m:sub>
                        <m:r>
                          <a:rPr lang="en-US" b="0" i="1" baseline="0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  <a:ea typeface="Cambria Math"/>
                      </a:rPr>
                      <m:t>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  <m:sup>
                        <m:r>
                          <a:rPr lang="en-US" i="1">
                            <a:latin typeface="Cambria Math"/>
                            <a:ea typeface="Cambria Math"/>
                          </a:rPr>
                          <m:t>∗</m:t>
                        </m:r>
                      </m:sup>
                    </m:sSup>
                    <m:r>
                      <a:rPr lang="en-US" i="1">
                        <a:latin typeface="Cambria Math"/>
                        <a:ea typeface="Cambria Math"/>
                      </a:rPr>
                      <m:t>≈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𝑆𝑈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≈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dirty="0"/>
                          <m:t> 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𝑝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dirty="0"/>
                          <m:t> 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sz="2900" dirty="0" smtClean="0"/>
                  <a:t>If </a:t>
                </a:r>
                <a14:m>
                  <m:oMath xmlns:m="http://schemas.openxmlformats.org/officeDocument/2006/math">
                    <m:r>
                      <a:rPr lang="en-US" sz="2900" b="0" i="0" baseline="0" smtClean="0">
                        <a:latin typeface="Cambria Math"/>
                        <a:ea typeface="Cambria Math"/>
                      </a:rPr>
                      <m:t> </m:t>
                    </m:r>
                    <m:sSup>
                      <m:sSupPr>
                        <m:ctrlPr>
                          <a:rPr lang="en-US" sz="2900" i="1" baseline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900" b="0" i="1" baseline="0" smtClean="0"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  <m:sup>
                        <m:r>
                          <a:rPr lang="en-US" sz="2900" b="0" i="1" baseline="0" smtClean="0">
                            <a:latin typeface="Cambria Math"/>
                            <a:ea typeface="Cambria Math"/>
                          </a:rPr>
                          <m:t>∗</m:t>
                        </m:r>
                      </m:sup>
                    </m:sSup>
                    <m:r>
                      <a:rPr lang="en-US" sz="2900" b="0" i="1" baseline="0" smtClean="0">
                        <a:latin typeface="Cambria Math"/>
                        <a:ea typeface="Cambria Math"/>
                      </a:rPr>
                      <m:t>≈</m:t>
                    </m:r>
                    <m:sSub>
                      <m:sSubPr>
                        <m:ctrlPr>
                          <a:rPr lang="en-US" sz="2900" b="0" i="1" baseline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2900" b="0" i="1" baseline="0" smtClean="0"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  <m:sub>
                        <m:r>
                          <a:rPr lang="en-US" sz="2900" b="0" i="1" baseline="0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9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9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900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2900" b="0" i="1" smtClean="0"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en-US" sz="2900" b="0" i="1" baseline="0" smtClean="0">
                        <a:latin typeface="Cambria Math"/>
                        <a:ea typeface="Cambria Math"/>
                      </a:rPr>
                      <m:t>≈</m:t>
                    </m:r>
                    <m:f>
                      <m:fPr>
                        <m:ctrlPr>
                          <a:rPr lang="en-US" sz="29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9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900" b="0" i="1" dirty="0" smtClean="0">
                                <a:latin typeface="Cambria Math"/>
                              </a:rPr>
                              <m:t>𝑆𝑈</m:t>
                            </m:r>
                          </m:e>
                          <m:sub>
                            <m:r>
                              <a:rPr lang="en-US" sz="2900" b="0" i="1" dirty="0" smtClean="0">
                                <a:latin typeface="Cambria Math"/>
                              </a:rPr>
                              <m:t>𝑝</m:t>
                            </m:r>
                          </m:sub>
                        </m:sSub>
                      </m:num>
                      <m:den>
                        <m:r>
                          <a:rPr lang="en-US" sz="2900" b="0" i="1" dirty="0" smtClean="0">
                            <a:latin typeface="Cambria Math"/>
                          </a:rPr>
                          <m:t>𝑝</m:t>
                        </m:r>
                      </m:den>
                    </m:f>
                  </m:oMath>
                </a14:m>
                <a:endParaRPr lang="en-US" sz="2900" dirty="0" smtClean="0"/>
              </a:p>
              <a:p>
                <a:r>
                  <a:rPr lang="en-US" i="0" dirty="0" smtClean="0"/>
                  <a:t>SU</a:t>
                </a:r>
                <a:r>
                  <a:rPr lang="en-US" i="0" baseline="-25000" dirty="0" err="1" smtClean="0"/>
                  <a:t>p</a:t>
                </a:r>
                <a:r>
                  <a:rPr lang="en-US" i="0" baseline="-25000" dirty="0" smtClean="0"/>
                  <a:t> </a:t>
                </a:r>
                <a14:m>
                  <m:oMath xmlns:m="http://schemas.openxmlformats.org/officeDocument/2006/math">
                    <m:r>
                      <a:rPr lang="en-US" i="1" baseline="0" dirty="0" smtClean="0">
                        <a:latin typeface="Cambria Math"/>
                        <a:ea typeface="Cambria Math"/>
                        <a:sym typeface="Wingdings" pitchFamily="2" charset="2"/>
                      </a:rPr>
                      <m:t>≤</m:t>
                    </m:r>
                    <m:r>
                      <a:rPr lang="en-US" b="0" i="1" baseline="0" dirty="0" smtClean="0">
                        <a:latin typeface="Cambria Math"/>
                        <a:ea typeface="Cambria Math"/>
                        <a:sym typeface="Wingdings" pitchFamily="2" charset="2"/>
                      </a:rPr>
                      <m:t> </m:t>
                    </m:r>
                  </m:oMath>
                </a14:m>
                <a:r>
                  <a:rPr lang="en-US" i="1" baseline="0" dirty="0" smtClean="0">
                    <a:sym typeface="Wingdings" pitchFamily="2" charset="2"/>
                  </a:rPr>
                  <a:t>p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en-US" dirty="0" smtClean="0">
                        <a:latin typeface="Cambria Math"/>
                        <a:ea typeface="Cambria Math"/>
                        <a:sym typeface="Wingdings" pitchFamily="2" charset="2"/>
                      </a:rPr>
                      <m:t>≤</m:t>
                    </m:r>
                    <m:r>
                      <a:rPr lang="en-US" i="1" smtClean="0">
                        <a:latin typeface="Cambria Math"/>
                        <a:sym typeface="Wingdings" pitchFamily="2" charset="2"/>
                      </a:rPr>
                      <m:t>1</m:t>
                    </m:r>
                  </m:oMath>
                </a14:m>
                <a:r>
                  <a:rPr lang="en-US" dirty="0" smtClean="0"/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baseline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2400" b="0" i="1" baseline="0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baseline="0" smtClean="0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baseline="0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 dirty="0" smtClean="0">
                            <a:latin typeface="Cambria Math"/>
                            <a:ea typeface="Cambria Math"/>
                          </a:rPr>
                          <m:t>≥</m:t>
                        </m:r>
                        <m:r>
                          <a:rPr lang="en-US" sz="2400" b="0" i="1" baseline="0" smtClean="0"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  <m:sup>
                        <m:r>
                          <a:rPr lang="en-US" sz="2400" b="0" i="1" baseline="0" smtClean="0">
                            <a:latin typeface="Cambria Math"/>
                            <a:ea typeface="Cambria Math"/>
                          </a:rPr>
                          <m:t>∗</m:t>
                        </m:r>
                      </m:sup>
                    </m:sSup>
                    <m:r>
                      <a:rPr lang="en-US" sz="2400" b="0" i="1" baseline="0" smtClean="0">
                        <a:latin typeface="Cambria Math"/>
                        <a:ea typeface="Cambria Math"/>
                      </a:rPr>
                      <m:t>≥</m:t>
                    </m:r>
                    <m:sSub>
                      <m:sSubPr>
                        <m:ctrlPr>
                          <a:rPr lang="en-US" sz="2400" b="0" i="1" baseline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0" i="1" baseline="0" smtClean="0"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  <m:sub>
                        <m:r>
                          <a:rPr lang="en-US" sz="2400" b="0" i="1" baseline="0" smtClean="0">
                            <a:latin typeface="Cambria Math"/>
                            <a:ea typeface="Cambria Math"/>
                          </a:rPr>
                          <m:t>𝑝</m:t>
                        </m:r>
                      </m:sub>
                    </m:sSub>
                    <m:r>
                      <a:rPr lang="en-US" sz="2400" i="1" dirty="0" smtClean="0">
                        <a:latin typeface="Cambria Math"/>
                        <a:ea typeface="Cambria Math"/>
                      </a:rPr>
                      <m:t>≥</m:t>
                    </m:r>
                  </m:oMath>
                </a14:m>
                <a:r>
                  <a:rPr lang="en-US" sz="2400" b="0" baseline="0" dirty="0" smtClean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baseline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0" i="1" baseline="0" smtClean="0"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  <m:sub>
                        <m:r>
                          <a:rPr lang="en-US" sz="2400" b="0" i="1" baseline="0" smtClean="0">
                            <a:latin typeface="Cambria Math"/>
                            <a:ea typeface="Cambria Math"/>
                          </a:rPr>
                          <m:t>∞</m:t>
                        </m:r>
                      </m:sub>
                    </m:sSub>
                  </m:oMath>
                </a14:m>
                <a:endParaRPr lang="en-US" sz="2400" b="0" baseline="0" dirty="0" smtClean="0">
                  <a:ea typeface="Cambria Math"/>
                </a:endParaRPr>
              </a:p>
              <a:p>
                <a:r>
                  <a:rPr lang="en-US" i="0" dirty="0" smtClean="0"/>
                  <a:t>SU</a:t>
                </a:r>
                <a:r>
                  <a:rPr lang="en-US" i="0" baseline="-25000" dirty="0" err="1" smtClean="0"/>
                  <a:t>p</a:t>
                </a:r>
                <a:r>
                  <a:rPr lang="en-US" i="0" baseline="-25000" dirty="0" smtClean="0"/>
                  <a:t> </a:t>
                </a:r>
                <a14:m>
                  <m:oMath xmlns:m="http://schemas.openxmlformats.org/officeDocument/2006/math">
                    <m:r>
                      <a:rPr lang="en-US" i="1" baseline="0" dirty="0" smtClean="0">
                        <a:latin typeface="Cambria Math"/>
                        <a:ea typeface="Cambria Math"/>
                        <a:sym typeface="Wingdings" pitchFamily="2" charset="2"/>
                      </a:rPr>
                      <m:t>≤</m:t>
                    </m:r>
                    <m:r>
                      <a:rPr lang="en-US" b="0" i="1" baseline="0" dirty="0" smtClean="0">
                        <a:latin typeface="Cambria Math"/>
                        <a:ea typeface="Cambria Math"/>
                        <a:sym typeface="Wingdings" pitchFamily="2" charset="2"/>
                      </a:rPr>
                      <m:t> </m:t>
                    </m:r>
                    <m:f>
                      <m:fPr>
                        <m:ctrlPr>
                          <a:rPr lang="en-US" i="1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baseline="0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baseline="0" smtClean="0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baseline="0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0" i="1" baseline="0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baseline="0" smtClean="0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baseline="0" smtClean="0">
                                <a:latin typeface="Cambria Math"/>
                                <a:ea typeface="Cambria Math"/>
                              </a:rPr>
                              <m:t>∞</m:t>
                            </m:r>
                          </m:sub>
                        </m:sSub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baseline="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baseline="0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baseline="0" smtClean="0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baseline="0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0" i="1" baseline="0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baseline="0" smtClean="0">
                                <a:latin typeface="Cambria Math"/>
                                <a:ea typeface="Cambria Math"/>
                              </a:rPr>
                              <m:t>𝑝𝑇</m:t>
                            </m:r>
                          </m:e>
                          <m:sub>
                            <m:r>
                              <a:rPr lang="en-US" b="0" i="1" baseline="0" smtClean="0">
                                <a:latin typeface="Cambria Math"/>
                                <a:ea typeface="Cambria Math"/>
                              </a:rPr>
                              <m:t>𝑝</m:t>
                            </m:r>
                          </m:sub>
                        </m:sSub>
                      </m:den>
                    </m:f>
                    <m:r>
                      <a:rPr lang="en-US" i="1" dirty="0" smtClean="0">
                        <a:latin typeface="Cambria Math"/>
                        <a:ea typeface="Cambria Math"/>
                      </a:rPr>
                      <m:t>≤</m:t>
                    </m:r>
                    <m:f>
                      <m:fPr>
                        <m:ctrlPr>
                          <a:rPr lang="en-US" i="1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baseline="0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baseline="0" smtClean="0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baseline="0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0" i="1" baseline="0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baseline="0" smtClean="0">
                                <a:latin typeface="Cambria Math"/>
                                <a:ea typeface="Cambria Math"/>
                              </a:rPr>
                              <m:t>𝑝𝑇</m:t>
                            </m:r>
                          </m:e>
                          <m:sub>
                            <m:r>
                              <a:rPr lang="en-US" b="0" i="1" baseline="0" smtClean="0">
                                <a:latin typeface="Cambria Math"/>
                                <a:ea typeface="Cambria Math"/>
                              </a:rPr>
                              <m:t>∞</m:t>
                            </m:r>
                          </m:sub>
                        </m:sSub>
                      </m:den>
                    </m:f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No use making </a:t>
                </a:r>
                <a:r>
                  <a:rPr lang="en-US" i="1" dirty="0" smtClean="0"/>
                  <a:t>p </a:t>
                </a:r>
                <a:r>
                  <a:rPr lang="en-US" dirty="0" smtClean="0"/>
                  <a:t>larger than max SU:</a:t>
                </a:r>
              </a:p>
              <a:p>
                <a:pPr lvl="2"/>
                <a:r>
                  <a:rPr lang="en-US" dirty="0" smtClean="0"/>
                  <a:t>E</a:t>
                </a:r>
                <a:r>
                  <a:rPr lang="en-US" dirty="0" smtClean="0">
                    <a:sym typeface="Wingdings" pitchFamily="2" charset="2"/>
                  </a:rPr>
                  <a:t>0, execution not faster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𝐶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 </m:t>
                        </m:r>
                        <m:r>
                          <a:rPr lang="en-US" b="0" i="1" smtClean="0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𝐶</m:t>
                        </m:r>
                        <m:r>
                          <a:rPr lang="en-US" b="0" i="1" smtClean="0">
                            <a:latin typeface="Cambria Math"/>
                          </a:rPr>
                          <m:t>/</m:t>
                        </m:r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</m:e>
                    </m:d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ea typeface="Cambria Math"/>
                      </a:rPr>
                      <m:t>𝑊</m:t>
                    </m:r>
                    <m:r>
                      <a:rPr lang="en-US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𝐶</m:t>
                    </m:r>
                  </m:oMath>
                </a14:m>
                <a:endParaRPr lang="en-US" b="0" dirty="0" smtClean="0"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𝑝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  <a:ea typeface="Cambria Math"/>
                      </a:rPr>
                      <m:t>area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, 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𝑊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  <a:ea typeface="Cambria Math"/>
                      </a:rPr>
                      <m:t>energy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, </m:t>
                    </m:r>
                  </m:oMath>
                </a14:m>
                <a:r>
                  <a:rPr lang="en-US" b="0" i="1" dirty="0" smtClean="0">
                    <a:latin typeface="Cambria Math"/>
                    <a:ea typeface="Cambria Math"/>
                  </a:rPr>
                  <a:t/>
                </a:r>
                <a:br>
                  <a:rPr lang="en-US" b="0" i="1" dirty="0" smtClean="0">
                    <a:latin typeface="Cambria Math"/>
                    <a:ea typeface="Cambria Math"/>
                  </a:rPr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𝑊</m:t>
                        </m:r>
                      </m:num>
                      <m:den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𝑝</m:t>
                            </m:r>
                          </m:sub>
                        </m:sSub>
                      </m:den>
                    </m:f>
                    <m:r>
                      <a:rPr lang="en-US" i="1" smtClean="0">
                        <a:latin typeface="Cambria Math"/>
                        <a:ea typeface="Cambria Math"/>
                      </a:rPr>
                      <m:t>≈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  <a:ea typeface="Cambria Math"/>
                      </a:rPr>
                      <m:t>power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5076056" y="1340768"/>
                <a:ext cx="3960440" cy="5328592"/>
              </a:xfrm>
              <a:blipFill rotWithShape="0">
                <a:blip r:embed="rId3"/>
                <a:stretch>
                  <a:fillRect l="-1079" t="-3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0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SpeedUp</a:t>
            </a:r>
            <a:r>
              <a:rPr lang="en-US" dirty="0" smtClean="0"/>
              <a:t> and Efficiency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225" y="1268760"/>
            <a:ext cx="7188054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15616" y="5661248"/>
            <a:ext cx="7128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Warning: This is only a (bad) example: An 80% parallel Amdahl’s law chart. </a:t>
            </a:r>
            <a:br>
              <a:rPr lang="en-US" dirty="0" smtClean="0"/>
            </a:br>
            <a:r>
              <a:rPr lang="en-US" dirty="0" smtClean="0"/>
              <a:t>We’ll see why it’s bad when we analyze (and refute) Amdahl’s law. </a:t>
            </a:r>
            <a:br>
              <a:rPr lang="en-US" dirty="0" smtClean="0"/>
            </a:br>
            <a:r>
              <a:rPr lang="en-US" dirty="0" smtClean="0"/>
              <a:t>Meanwhile, consider only the trend.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94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Example 1: Matrix-Vector </a:t>
            </a:r>
            <a:r>
              <a:rPr lang="en-US" sz="3600" dirty="0"/>
              <a:t>multiply (</a:t>
            </a:r>
            <a:r>
              <a:rPr lang="en-US" sz="3600" dirty="0" err="1"/>
              <a:t>Mvm</a:t>
            </a:r>
            <a:r>
              <a:rPr lang="en-US" sz="3600" dirty="0"/>
              <a:t>)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en-US" dirty="0" smtClean="0"/>
                  <a:t>y := Ax    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𝑛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b="0" dirty="0" smtClean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b="0" i="1" dirty="0" smtClean="0">
                        <a:latin typeface="Cambria Math"/>
                        <a:ea typeface="Cambria Math"/>
                      </a:rPr>
                      <m:t>𝐴</m:t>
                    </m:r>
                    <m:r>
                      <a:rPr lang="en-US" b="0" i="1" dirty="0" smtClean="0"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latin typeface="Cambria Math"/>
                                      <a:ea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latin typeface="Cambria Math"/>
                                      <a:ea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eqArrPr>
                                <m:e>
                                  <m:r>
                                    <a:rPr lang="en-US" b="0" i="1" dirty="0" smtClean="0">
                                      <a:latin typeface="Cambria Math"/>
                                      <a:ea typeface="Cambria Math"/>
                                    </a:rPr>
                                    <m:t>⋮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en-US" b="0" i="1" dirty="0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dirty="0" smtClean="0">
                                          <a:latin typeface="Cambria Math"/>
                                          <a:ea typeface="Cambria Math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b="0" i="1" dirty="0" smtClean="0">
                                          <a:latin typeface="Cambria Math"/>
                                          <a:ea typeface="Cambria Math"/>
                                        </a:rPr>
                                        <m:t>𝑝</m:t>
                                      </m:r>
                                    </m:sub>
                                  </m:sSub>
                                </m:e>
                              </m:eqArr>
                            </m:e>
                          </m:mr>
                        </m:m>
                      </m:e>
                    </m:d>
                  </m:oMath>
                </a14:m>
                <a:r>
                  <a:rPr lang="en-US" b="0" dirty="0" smtClean="0">
                    <a:ea typeface="Cambria Math"/>
                  </a:rPr>
                  <a:t>,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  <a:ea typeface="Cambria Math"/>
                          </a:rPr>
                          <m:t>𝐴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  <a:ea typeface="Cambria Math"/>
                          </a:rPr>
                          <m:t>𝑖</m:t>
                        </m:r>
                      </m:sub>
                    </m:sSub>
                    <m:r>
                      <a:rPr lang="en-US" b="0" i="1" dirty="0" smtClean="0">
                        <a:latin typeface="Cambria Math"/>
                        <a:ea typeface="Cambria Math"/>
                      </a:rPr>
                      <m:t>   (</m:t>
                    </m:r>
                    <m:r>
                      <a:rPr lang="en-US" b="0" i="1" dirty="0" smtClean="0">
                        <a:latin typeface="Cambria Math"/>
                        <a:ea typeface="Cambria Math"/>
                      </a:rPr>
                      <m:t>𝑟</m:t>
                    </m:r>
                    <m:r>
                      <a:rPr lang="en-US" b="0" i="1" dirty="0" smtClean="0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b="0" i="1" dirty="0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b="0" i="1" dirty="0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b="0" dirty="0" smtClean="0"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𝑝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, 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𝑟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/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𝑝</m:t>
                    </m:r>
                  </m:oMath>
                </a14:m>
                <a:endParaRPr lang="en-US" dirty="0" smtClean="0"/>
              </a:p>
              <a:p>
                <a:r>
                  <a:rPr lang="en-US" dirty="0" smtClean="0">
                    <a:solidFill>
                      <a:srgbClr val="0070C0"/>
                    </a:solidFill>
                  </a:rPr>
                  <a:t>Example: </a:t>
                </a:r>
                <a:r>
                  <a:rPr lang="en-US" dirty="0">
                    <a:solidFill>
                      <a:srgbClr val="0070C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/>
                      </a:rPr>
                      <m:t>256</m:t>
                    </m:r>
                    <m:r>
                      <a:rPr lang="en-US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256</m:t>
                    </m:r>
                    <m:r>
                      <a:rPr lang="en-US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256</m:t>
                    </m:r>
                    <m:r>
                      <a:rPr lang="en-US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rgbClr val="0070C0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i="1" dirty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𝐴</m:t>
                    </m:r>
                    <m:r>
                      <a:rPr lang="en-US" i="1" dirty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 dirty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US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eqArrPr>
                                <m:e>
                                  <m:r>
                                    <a:rPr lang="en-US" i="1" dirty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⋮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en-US" i="1" dirty="0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 dirty="0">
                                          <a:solidFill>
                                            <a:srgbClr val="0070C0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b="0" i="1" dirty="0" smtClean="0">
                                          <a:solidFill>
                                            <a:srgbClr val="0070C0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32</m:t>
                                      </m:r>
                                    </m:sub>
                                  </m:sSub>
                                </m:e>
                              </m:eqAr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>
                    <a:solidFill>
                      <a:srgbClr val="0070C0"/>
                    </a:solidFill>
                    <a:ea typeface="Cambria Math"/>
                  </a:rPr>
                  <a:t>,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𝑖</m:t>
                        </m:r>
                      </m:sub>
                    </m:sSub>
                    <m:r>
                      <a:rPr lang="en-US" i="1" dirty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  (</m:t>
                    </m:r>
                    <m:r>
                      <a:rPr lang="en-US" b="0" i="1" dirty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8</m:t>
                    </m:r>
                    <m:r>
                      <a:rPr lang="en-US" i="1" dirty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b="0" i="1" dirty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256</m:t>
                    </m:r>
                    <m:r>
                      <a:rPr lang="en-US" i="1" dirty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dirty="0" smtClean="0">
                  <a:solidFill>
                    <a:srgbClr val="0070C0"/>
                  </a:solidFill>
                </a:endParaRPr>
              </a:p>
              <a:p>
                <a:pPr lvl="1"/>
                <a:r>
                  <a:rPr lang="en-US" dirty="0" smtClean="0">
                    <a:solidFill>
                      <a:srgbClr val="0070C0"/>
                    </a:solidFill>
                  </a:rPr>
                  <a:t>32 processors,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rgbClr val="0070C0"/>
                    </a:solidFill>
                  </a:rPr>
                  <a:t> block is 8 rows</a:t>
                </a:r>
              </a:p>
              <a:p>
                <a:r>
                  <a:rPr lang="en-US" dirty="0" smtClean="0"/>
                  <a:t>Processor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reads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and x, computes and writes </a:t>
                </a:r>
                <a:r>
                  <a:rPr lang="en-US" dirty="0" err="1" smtClean="0"/>
                  <a:t>y</a:t>
                </a:r>
                <a:r>
                  <a:rPr lang="en-US" i="1" baseline="-25000" dirty="0" err="1" smtClean="0"/>
                  <a:t>i</a:t>
                </a:r>
                <a:r>
                  <a:rPr lang="en-US" dirty="0" smtClean="0"/>
                  <a:t>.</a:t>
                </a:r>
              </a:p>
              <a:p>
                <a:pPr lvl="1"/>
                <a:r>
                  <a:rPr lang="en-US" dirty="0" smtClean="0"/>
                  <a:t>“embarrassingly parallel” – no cross-dependence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037" t="-31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10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of </a:t>
            </a:r>
            <a:r>
              <a:rPr lang="en-US" dirty="0" err="1" smtClean="0"/>
              <a:t>Mvm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601216" y="1556792"/>
                <a:ext cx="8229600" cy="4525963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 smtClean="0"/>
                  <a:t>T</a:t>
                </a:r>
                <a:r>
                  <a:rPr lang="en-US" sz="2800" baseline="-25000" dirty="0" smtClean="0"/>
                  <a:t>1</a:t>
                </a:r>
                <a:r>
                  <a:rPr lang="en-US" sz="2800" dirty="0" smtClean="0"/>
                  <a:t>(n</a:t>
                </a:r>
                <a:r>
                  <a:rPr lang="en-US" sz="2800" baseline="30000" dirty="0" smtClean="0"/>
                  <a:t>2</a:t>
                </a:r>
                <a:r>
                  <a:rPr lang="en-US" sz="2800" dirty="0" smtClean="0"/>
                  <a:t>)=O(n</a:t>
                </a:r>
                <a:r>
                  <a:rPr lang="en-US" sz="2800" baseline="30000" dirty="0" smtClean="0"/>
                  <a:t>2</a:t>
                </a:r>
                <a:r>
                  <a:rPr lang="en-US" sz="2800" dirty="0" smtClean="0"/>
                  <a:t>)</a:t>
                </a:r>
              </a:p>
              <a:p>
                <a:r>
                  <a:rPr lang="en-US" sz="2800" dirty="0" err="1" smtClean="0"/>
                  <a:t>T</a:t>
                </a:r>
                <a:r>
                  <a:rPr lang="en-US" sz="2800" baseline="-25000" dirty="0" err="1" smtClean="0"/>
                  <a:t>p</a:t>
                </a:r>
                <a:r>
                  <a:rPr lang="en-US" sz="2800" dirty="0" smtClean="0"/>
                  <a:t>(n</a:t>
                </a:r>
                <a:r>
                  <a:rPr lang="en-US" sz="2800" baseline="30000" dirty="0" smtClean="0"/>
                  <a:t>2</a:t>
                </a:r>
                <a:r>
                  <a:rPr lang="en-US" sz="2800" dirty="0" smtClean="0"/>
                  <a:t>)=O(n</a:t>
                </a:r>
                <a:r>
                  <a:rPr lang="en-US" sz="2800" baseline="30000" dirty="0" smtClean="0"/>
                  <a:t>2</a:t>
                </a:r>
                <a:r>
                  <a:rPr lang="en-US" sz="2800" dirty="0" smtClean="0"/>
                  <a:t>/p)    --- linear speedup, SU=p</a:t>
                </a:r>
              </a:p>
              <a:p>
                <a:r>
                  <a:rPr lang="en-US" sz="2800" dirty="0" smtClean="0"/>
                  <a:t>Cost=O(p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m:rPr>
                        <m:nor/>
                      </m:rPr>
                      <a:rPr lang="en-US" sz="2800" dirty="0" smtClean="0"/>
                      <m:t>n</m:t>
                    </m:r>
                    <m:r>
                      <m:rPr>
                        <m:nor/>
                      </m:rPr>
                      <a:rPr lang="en-US" sz="2800" baseline="30000" dirty="0" smtClean="0"/>
                      <m:t>2</m:t>
                    </m:r>
                    <m:r>
                      <m:rPr>
                        <m:nor/>
                      </m:rPr>
                      <a:rPr lang="en-US" sz="2800" dirty="0" smtClean="0"/>
                      <m:t>/</m:t>
                    </m:r>
                    <m:r>
                      <m:rPr>
                        <m:nor/>
                      </m:rPr>
                      <a:rPr lang="en-US" sz="2800" dirty="0" smtClean="0"/>
                      <m:t>p</m:t>
                    </m:r>
                  </m:oMath>
                </a14:m>
                <a:r>
                  <a:rPr lang="en-US" sz="2800" dirty="0" smtClean="0"/>
                  <a:t>)= O(n</a:t>
                </a:r>
                <a:r>
                  <a:rPr lang="en-US" sz="2800" baseline="30000" dirty="0" smtClean="0"/>
                  <a:t>2</a:t>
                </a:r>
                <a:r>
                  <a:rPr lang="en-US" sz="2800" dirty="0" smtClean="0"/>
                  <a:t>), </a:t>
                </a:r>
              </a:p>
              <a:p>
                <a:r>
                  <a:rPr lang="en-US" sz="2800" dirty="0" smtClean="0"/>
                  <a:t>W=C,   W/</a:t>
                </a:r>
                <a:r>
                  <a:rPr lang="en-US" sz="2800" dirty="0" err="1" smtClean="0"/>
                  <a:t>T</a:t>
                </a:r>
                <a:r>
                  <a:rPr lang="en-US" sz="2800" baseline="-25000" dirty="0" err="1" smtClean="0"/>
                  <a:t>p</a:t>
                </a:r>
                <a:r>
                  <a:rPr lang="en-US" sz="2800" dirty="0" smtClean="0"/>
                  <a:t>=p    --- linear power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800" baseline="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b="0" i="1" baseline="0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baseline="0" smtClean="0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800" b="0" i="1" baseline="0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sz="2800" dirty="0"/>
                          <m:t> </m:t>
                        </m:r>
                      </m:num>
                      <m:den>
                        <m:sSub>
                          <m:sSubPr>
                            <m:ctrlPr>
                              <a:rPr lang="en-US" sz="2800" b="0" i="1" baseline="0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baseline="0" smtClean="0">
                                <a:latin typeface="Cambria Math"/>
                                <a:ea typeface="Cambria Math"/>
                              </a:rPr>
                              <m:t>𝑝𝑇</m:t>
                            </m:r>
                          </m:e>
                          <m:sub>
                            <m:r>
                              <a:rPr lang="en-US" sz="2800" b="0" i="1" baseline="0" smtClean="0">
                                <a:latin typeface="Cambria Math"/>
                                <a:ea typeface="Cambria Math"/>
                              </a:rPr>
                              <m:t>𝑝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sz="2800" dirty="0"/>
                          <m:t> </m:t>
                        </m:r>
                      </m:den>
                    </m:f>
                  </m:oMath>
                </a14:m>
                <a:r>
                  <a:rPr lang="en-US" sz="2800" baseline="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baseline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 baseline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baseline="0" smtClean="0"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800" b="0" i="1" baseline="0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2800" dirty="0"/>
                          <m:t> </m:t>
                        </m:r>
                      </m:num>
                      <m:den>
                        <m:r>
                          <a:rPr lang="en-US" sz="2800" b="0" i="1" dirty="0" smtClean="0">
                            <a:latin typeface="Cambria Math"/>
                          </a:rPr>
                          <m:t>𝑝</m:t>
                        </m:r>
                        <m:sSup>
                          <m:sSupPr>
                            <m:ctrlP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dirty="0" smtClean="0"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800" b="0" i="1" dirty="0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800" b="0" i="1" dirty="0" smtClean="0">
                            <a:latin typeface="Cambria Math"/>
                          </a:rPr>
                          <m:t>/</m:t>
                        </m:r>
                        <m:r>
                          <a:rPr lang="en-US" sz="2800" b="0" i="1" dirty="0" smtClean="0">
                            <a:latin typeface="Cambria Math"/>
                          </a:rPr>
                          <m:t>𝑝</m:t>
                        </m:r>
                      </m:den>
                    </m:f>
                  </m:oMath>
                </a14:m>
                <a:r>
                  <a:rPr lang="en-US" sz="2800" dirty="0" smtClean="0"/>
                  <a:t>=1   ---perfect efficiency</a:t>
                </a:r>
                <a:endParaRPr lang="en-US" sz="2800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1216" y="1556792"/>
                <a:ext cx="8229600" cy="4525963"/>
              </a:xfrm>
              <a:blipFill rotWithShape="1">
                <a:blip r:embed="rId2"/>
                <a:stretch>
                  <a:fillRect l="-1333" t="-1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8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509120"/>
            <a:ext cx="2896592" cy="1741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529593"/>
            <a:ext cx="2828473" cy="1700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33458" y="566124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544489" y="566124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812360" y="4869160"/>
            <a:ext cx="968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</a:t>
            </a:r>
            <a:r>
              <a:rPr lang="en-US" baseline="30000" dirty="0" smtClean="0"/>
              <a:t>2</a:t>
            </a:r>
            <a:r>
              <a:rPr lang="en-US" dirty="0" smtClean="0"/>
              <a:t>=1024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247618" y="4797152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log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03202" y="4797152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lin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076091" y="6229811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log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74552" y="6318612"/>
            <a:ext cx="2528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We use log-log charts</a:t>
            </a:r>
            <a:endParaRPr lang="en-US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61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2: SPMD Sum A(1:n) on PRAM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en-US" sz="2000" dirty="0" smtClean="0"/>
                  <a:t>(g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</a:rPr>
                      <m:t>iven</m:t>
                    </m:r>
                    <m:r>
                      <a:rPr lang="en-US" sz="2000" b="0" i="0" smtClean="0">
                        <a:latin typeface="Cambria Math"/>
                      </a:rPr>
                      <m:t>   </m:t>
                    </m:r>
                    <m:r>
                      <a:rPr lang="en-US" sz="2000" b="0" i="1" smtClean="0">
                        <a:latin typeface="Cambria Math"/>
                      </a:rPr>
                      <m:t>𝑛</m:t>
                    </m:r>
                    <m:r>
                      <a:rPr lang="en-US" sz="20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000" b="0" i="1" smtClean="0">
                            <a:latin typeface="Cambria Math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2000" dirty="0" smtClean="0"/>
                  <a:t>)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Begin</a:t>
                </a:r>
              </a:p>
              <a:p>
                <a:pPr marL="457200" lvl="1" indent="0">
                  <a:buNone/>
                </a:pPr>
                <a:r>
                  <a:rPr lang="en-US" dirty="0" smtClean="0"/>
                  <a:t>1. Global read (</a:t>
                </a:r>
                <a:r>
                  <a:rPr lang="en-US" dirty="0" err="1" smtClean="0"/>
                  <a:t>a</a:t>
                </a:r>
                <a:r>
                  <a:rPr lang="en-US" dirty="0" err="1" smtClean="0">
                    <a:sym typeface="Wingdings" pitchFamily="2" charset="2"/>
                  </a:rPr>
                  <a:t></a:t>
                </a:r>
                <a:r>
                  <a:rPr lang="en-US" dirty="0" err="1" smtClean="0"/>
                  <a:t>A</a:t>
                </a:r>
                <a:r>
                  <a:rPr lang="en-US" dirty="0" smtClean="0"/>
                  <a:t>(i))</a:t>
                </a:r>
              </a:p>
              <a:p>
                <a:pPr marL="457200" lvl="1" indent="0">
                  <a:buNone/>
                </a:pPr>
                <a:r>
                  <a:rPr lang="en-US" dirty="0" smtClean="0"/>
                  <a:t>2. Global write(</a:t>
                </a:r>
                <a:r>
                  <a:rPr lang="en-US" dirty="0" err="1" smtClean="0"/>
                  <a:t>a</a:t>
                </a:r>
                <a:r>
                  <a:rPr lang="en-US" dirty="0" err="1" smtClean="0">
                    <a:sym typeface="Wingdings" pitchFamily="2" charset="2"/>
                  </a:rPr>
                  <a:t>B</a:t>
                </a:r>
                <a:r>
                  <a:rPr lang="en-US" dirty="0" smtClean="0">
                    <a:sym typeface="Wingdings" pitchFamily="2" charset="2"/>
                  </a:rPr>
                  <a:t>(i))</a:t>
                </a:r>
              </a:p>
              <a:p>
                <a:pPr marL="457200" lvl="1" indent="0">
                  <a:buNone/>
                </a:pPr>
                <a:r>
                  <a:rPr lang="en-US" dirty="0" smtClean="0">
                    <a:sym typeface="Wingdings" pitchFamily="2" charset="2"/>
                  </a:rPr>
                  <a:t>3. For h=1:k </a:t>
                </a:r>
              </a:p>
              <a:p>
                <a:pPr marL="457200" lvl="1" indent="0">
                  <a:buNone/>
                </a:pPr>
                <a:r>
                  <a:rPr lang="en-US" dirty="0">
                    <a:sym typeface="Wingdings" pitchFamily="2" charset="2"/>
                  </a:rPr>
                  <a:t>	</a:t>
                </a:r>
                <a:r>
                  <a:rPr lang="en-US" dirty="0" smtClean="0">
                    <a:sym typeface="Wingdings" pitchFamily="2" charset="2"/>
                  </a:rPr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sym typeface="Wingdings" pitchFamily="2" charset="2"/>
                      </a:rPr>
                      <m:t>𝑖</m:t>
                    </m:r>
                    <m:r>
                      <a:rPr lang="en-US" b="0" i="1" smtClean="0">
                        <a:latin typeface="Cambria Math"/>
                        <a:ea typeface="Cambria Math"/>
                        <a:sym typeface="Wingdings" pitchFamily="2" charset="2"/>
                      </a:rPr>
                      <m:t>≤</m:t>
                    </m:r>
                    <m:r>
                      <a:rPr lang="en-US" b="0" i="1" smtClean="0">
                        <a:latin typeface="Cambria Math"/>
                        <a:ea typeface="Cambria Math"/>
                        <a:sym typeface="Wingdings" pitchFamily="2" charset="2"/>
                      </a:rPr>
                      <m:t>𝑛</m:t>
                    </m:r>
                    <m:r>
                      <a:rPr lang="en-US" b="0" i="1" smtClean="0">
                        <a:latin typeface="Cambria Math"/>
                        <a:ea typeface="Cambria Math"/>
                        <a:sym typeface="Wingdings" pitchFamily="2" charset="2"/>
                      </a:rPr>
                      <m:t>/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/>
                            <a:sym typeface="Wingdings" pitchFamily="2" charset="2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  <a:sym typeface="Wingdings" pitchFamily="2" charset="2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  <a:sym typeface="Wingdings" pitchFamily="2" charset="2"/>
                          </a:rPr>
                          <m:t>h</m:t>
                        </m:r>
                      </m:sup>
                    </m:sSup>
                  </m:oMath>
                </a14:m>
                <a:r>
                  <a:rPr lang="en-US" dirty="0" smtClean="0">
                    <a:sym typeface="Wingdings" pitchFamily="2" charset="2"/>
                  </a:rPr>
                  <a:t> then begin</a:t>
                </a:r>
              </a:p>
              <a:p>
                <a:pPr marL="457200" lvl="1" indent="0">
                  <a:buNone/>
                </a:pPr>
                <a:r>
                  <a:rPr lang="en-US" dirty="0">
                    <a:sym typeface="Wingdings" pitchFamily="2" charset="2"/>
                  </a:rPr>
                  <a:t>	 </a:t>
                </a:r>
                <a:r>
                  <a:rPr lang="en-US" dirty="0" smtClean="0">
                    <a:sym typeface="Wingdings" pitchFamily="2" charset="2"/>
                  </a:rPr>
                  <a:t>  global read(</a:t>
                </a:r>
                <a:r>
                  <a:rPr lang="en-US" dirty="0" err="1" smtClean="0">
                    <a:sym typeface="Wingdings" pitchFamily="2" charset="2"/>
                  </a:rPr>
                  <a:t>xB</a:t>
                </a:r>
                <a:r>
                  <a:rPr lang="en-US" dirty="0" smtClean="0">
                    <a:sym typeface="Wingdings" pitchFamily="2" charset="2"/>
                  </a:rPr>
                  <a:t>(2i-1))</a:t>
                </a:r>
              </a:p>
              <a:p>
                <a:pPr marL="457200" lvl="1" indent="0">
                  <a:buNone/>
                </a:pPr>
                <a:r>
                  <a:rPr lang="en-US" dirty="0">
                    <a:sym typeface="Wingdings" pitchFamily="2" charset="2"/>
                  </a:rPr>
                  <a:t>	</a:t>
                </a:r>
                <a:r>
                  <a:rPr lang="en-US" dirty="0" smtClean="0">
                    <a:sym typeface="Wingdings" pitchFamily="2" charset="2"/>
                  </a:rPr>
                  <a:t>   global read(</a:t>
                </a:r>
                <a:r>
                  <a:rPr lang="en-US" dirty="0" err="1" smtClean="0">
                    <a:sym typeface="Wingdings" pitchFamily="2" charset="2"/>
                  </a:rPr>
                  <a:t>yB</a:t>
                </a:r>
                <a:r>
                  <a:rPr lang="en-US" dirty="0" smtClean="0">
                    <a:sym typeface="Wingdings" pitchFamily="2" charset="2"/>
                  </a:rPr>
                  <a:t>(2i))</a:t>
                </a:r>
              </a:p>
              <a:p>
                <a:pPr marL="457200" lvl="1" indent="0">
                  <a:buNone/>
                </a:pPr>
                <a:r>
                  <a:rPr lang="en-US" dirty="0">
                    <a:sym typeface="Wingdings" pitchFamily="2" charset="2"/>
                  </a:rPr>
                  <a:t>	 </a:t>
                </a:r>
                <a:r>
                  <a:rPr lang="en-US" dirty="0" smtClean="0">
                    <a:sym typeface="Wingdings" pitchFamily="2" charset="2"/>
                  </a:rPr>
                  <a:t>  z := x + y</a:t>
                </a:r>
              </a:p>
              <a:p>
                <a:pPr marL="457200" lvl="1" indent="0">
                  <a:buNone/>
                </a:pPr>
                <a:r>
                  <a:rPr lang="en-US" dirty="0">
                    <a:sym typeface="Wingdings" pitchFamily="2" charset="2"/>
                  </a:rPr>
                  <a:t>	 </a:t>
                </a:r>
                <a:r>
                  <a:rPr lang="en-US" dirty="0" smtClean="0">
                    <a:sym typeface="Wingdings" pitchFamily="2" charset="2"/>
                  </a:rPr>
                  <a:t>  global write(</a:t>
                </a:r>
                <a:r>
                  <a:rPr lang="en-US" dirty="0" err="1" smtClean="0">
                    <a:sym typeface="Wingdings" pitchFamily="2" charset="2"/>
                  </a:rPr>
                  <a:t>zB</a:t>
                </a:r>
                <a:r>
                  <a:rPr lang="en-US" dirty="0" smtClean="0">
                    <a:sym typeface="Wingdings" pitchFamily="2" charset="2"/>
                  </a:rPr>
                  <a:t>(i))</a:t>
                </a:r>
              </a:p>
              <a:p>
                <a:pPr marL="457200" lvl="1" indent="0">
                  <a:buNone/>
                </a:pPr>
                <a:r>
                  <a:rPr lang="en-US" dirty="0">
                    <a:sym typeface="Wingdings" pitchFamily="2" charset="2"/>
                  </a:rPr>
                  <a:t>	</a:t>
                </a:r>
                <a:r>
                  <a:rPr lang="en-US" dirty="0" smtClean="0">
                    <a:sym typeface="Wingdings" pitchFamily="2" charset="2"/>
                  </a:rPr>
                  <a:t>end</a:t>
                </a:r>
              </a:p>
              <a:p>
                <a:pPr marL="457200" lvl="1" indent="0">
                  <a:buNone/>
                </a:pPr>
                <a:r>
                  <a:rPr lang="en-US" dirty="0" smtClean="0">
                    <a:sym typeface="Wingdings" pitchFamily="2" charset="2"/>
                  </a:rPr>
                  <a:t>4. If </a:t>
                </a:r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i</a:t>
                </a:r>
                <a:r>
                  <a:rPr lang="en-US" dirty="0" smtClean="0">
                    <a:sym typeface="Wingdings" pitchFamily="2" charset="2"/>
                  </a:rPr>
                  <a:t>=1 then global write(</a:t>
                </a:r>
                <a:r>
                  <a:rPr lang="en-US" dirty="0" err="1" smtClean="0">
                    <a:sym typeface="Wingdings" pitchFamily="2" charset="2"/>
                  </a:rPr>
                  <a:t>zS</a:t>
                </a:r>
                <a:r>
                  <a:rPr lang="en-US" dirty="0" smtClean="0"/>
                  <a:t>)</a:t>
                </a:r>
              </a:p>
              <a:p>
                <a:pPr marL="0" indent="0">
                  <a:buNone/>
                </a:pPr>
                <a:r>
                  <a:rPr lang="en-US" dirty="0" smtClean="0"/>
                  <a:t>End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 l="-2262" t="-1348" b="-16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00986025"/>
              </p:ext>
            </p:extLst>
          </p:nvPr>
        </p:nvGraphicFramePr>
        <p:xfrm>
          <a:off x="5292081" y="1600200"/>
          <a:ext cx="3394719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1573"/>
                <a:gridCol w="1131573"/>
                <a:gridCol w="113157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adding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3,4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5,6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7,8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3,4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3065-BE02-4F3A-B976-4757A0F9A307}" type="slidenum">
              <a:rPr lang="en-US" smtClean="0"/>
              <a:t>9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355976" y="147680"/>
            <a:ext cx="164820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SPMD? MIMD? SIMD?</a:t>
            </a:r>
            <a:endParaRPr lang="en-US" sz="105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4067944" y="404664"/>
            <a:ext cx="792088" cy="28803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47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6344</TotalTime>
  <Words>1070</Words>
  <Application>Microsoft Office PowerPoint</Application>
  <PresentationFormat>On-screen Show (4:3)</PresentationFormat>
  <Paragraphs>388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Arial</vt:lpstr>
      <vt:lpstr>Calibri</vt:lpstr>
      <vt:lpstr>Cambria Math</vt:lpstr>
      <vt:lpstr>Comic Sans MS</vt:lpstr>
      <vt:lpstr>Courier New</vt:lpstr>
      <vt:lpstr>Symbol</vt:lpstr>
      <vt:lpstr>Times New Roman</vt:lpstr>
      <vt:lpstr>Wingdings</vt:lpstr>
      <vt:lpstr>Office Theme</vt:lpstr>
      <vt:lpstr>Default Design</vt:lpstr>
      <vt:lpstr>PRAM architectures, algorithms, performance evaluation</vt:lpstr>
      <vt:lpstr>Shared Memory model and PRAM</vt:lpstr>
      <vt:lpstr>The other model: Network</vt:lpstr>
      <vt:lpstr>A first glimpse, based on</vt:lpstr>
      <vt:lpstr>Definitions</vt:lpstr>
      <vt:lpstr>SpeedUp and Efficiency</vt:lpstr>
      <vt:lpstr>Example 1: Matrix-Vector multiply (Mvm)</vt:lpstr>
      <vt:lpstr>Performance of Mvm</vt:lpstr>
      <vt:lpstr>Example 2: SPMD Sum A(1:n) on PRAM</vt:lpstr>
      <vt:lpstr>Logarithmic sum</vt:lpstr>
      <vt:lpstr>PowerPoint Presentation</vt:lpstr>
      <vt:lpstr>Performance of Sum (p=n)</vt:lpstr>
      <vt:lpstr>Performance of Sum (n&gt;&gt;p)</vt:lpstr>
      <vt:lpstr>Work doing Sum</vt:lpstr>
      <vt:lpstr>Which PRAM? Namely, how does it write?</vt:lpstr>
      <vt:lpstr>Simplifying pseudo-code</vt:lpstr>
      <vt:lpstr>Example 3: Matrix multiply on PRAM</vt:lpstr>
      <vt:lpstr>Mm Algorithm</vt:lpstr>
      <vt:lpstr>Performance of Mm</vt:lpstr>
      <vt:lpstr>Prefix Sum</vt:lpstr>
      <vt:lpstr>Prefix Sum on CREW PARM</vt:lpstr>
      <vt:lpstr>Is PRAM implementable?</vt:lpstr>
      <vt:lpstr>Common CRCW example 1: DNF</vt:lpstr>
      <vt:lpstr>Common CRCW example 2: Transitive Closure</vt:lpstr>
      <vt:lpstr>Arbitrary CRCW example: Connectivity</vt:lpstr>
      <vt:lpstr>Arbitrary CRCW example: Connectivity</vt:lpstr>
      <vt:lpstr>Why PRAM?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ran</dc:creator>
  <cp:lastModifiedBy>ran</cp:lastModifiedBy>
  <cp:revision>130</cp:revision>
  <dcterms:created xsi:type="dcterms:W3CDTF">2010-12-02T20:57:15Z</dcterms:created>
  <dcterms:modified xsi:type="dcterms:W3CDTF">2017-11-25T11:23:43Z</dcterms:modified>
</cp:coreProperties>
</file>