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93" r:id="rId9"/>
    <p:sldId id="283" r:id="rId10"/>
    <p:sldId id="284" r:id="rId11"/>
    <p:sldId id="285" r:id="rId12"/>
    <p:sldId id="288" r:id="rId13"/>
    <p:sldId id="286" r:id="rId14"/>
    <p:sldId id="287" r:id="rId15"/>
    <p:sldId id="290" r:id="rId16"/>
    <p:sldId id="289" r:id="rId17"/>
    <p:sldId id="291" r:id="rId18"/>
    <p:sldId id="29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4" autoAdjust="0"/>
    <p:restoredTop sz="94660"/>
  </p:normalViewPr>
  <p:slideViewPr>
    <p:cSldViewPr>
      <p:cViewPr varScale="1">
        <p:scale>
          <a:sx n="73" d="100"/>
          <a:sy n="73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8BBE1-2F69-4969-A255-3DA118443D69}" type="datetimeFigureOut">
              <a:rPr lang="en-US" smtClean="0"/>
              <a:t>5/10/2015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69CE0-7ECB-4902-B587-0511B6ED3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3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A299-F9BC-4DDD-B650-D98D46FE8F3D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8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4687-8A30-4414-A7FE-40EC75E5DF00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5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8F4E-ACB2-497F-83D9-E368484CF41C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7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3DC2-45B7-45A5-96EC-97052FCC01FC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9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0C37-A3BC-4C40-BADB-F20F665A3DC9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5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ADB0-5A7C-4124-B850-C7425D98D1D4}" type="datetime1">
              <a:rPr lang="en-US" smtClean="0"/>
              <a:t>5/10/2015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0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0442-6056-459F-9D07-9AD564E7EDFB}" type="datetime1">
              <a:rPr lang="en-US" smtClean="0"/>
              <a:t>5/10/2015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7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D3B7-9169-489D-A807-CD3691D58045}" type="datetime1">
              <a:rPr lang="en-US" smtClean="0"/>
              <a:t>5/10/2015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1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FDDFF-F107-4F3A-88F4-E2B834FA646F}" type="datetime1">
              <a:rPr lang="en-US" smtClean="0"/>
              <a:t>5/10/2015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0B4CC-46FE-4ADE-BD44-1208EB04E489}" type="datetime1">
              <a:rPr lang="en-US" smtClean="0"/>
              <a:t>5/10/2015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5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84F6-8F0B-4370-95A0-27A50F60B772}" type="datetime1">
              <a:rPr lang="en-US" smtClean="0"/>
              <a:t>5/10/2015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6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38AB5-B891-4E19-B116-2FCCF2E7EF9A}" type="datetime1">
              <a:rPr lang="en-US" smtClean="0"/>
              <a:t>5/10/2015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0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miacs.umd.edu/~vishkin/XM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XMT </a:t>
            </a:r>
            <a:br>
              <a:rPr lang="en-US" dirty="0" smtClean="0"/>
            </a:br>
            <a:r>
              <a:rPr lang="en-US" dirty="0" smtClean="0"/>
              <a:t>Another PRAM Architectures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6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Vector compact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Vector A contains many 0’s</a:t>
            </a:r>
          </a:p>
          <a:p>
            <a:r>
              <a:rPr lang="en-US" dirty="0" smtClean="0"/>
              <a:t>Wish to compact it to vector B with no 0’s</a:t>
            </a:r>
          </a:p>
          <a:p>
            <a:r>
              <a:rPr lang="en-US" dirty="0" smtClean="0"/>
              <a:t>Explicit spawn for A(0:n-1)</a:t>
            </a:r>
          </a:p>
          <a:p>
            <a:r>
              <a:rPr lang="en-US" dirty="0" smtClean="0"/>
              <a:t>If non-zero,</a:t>
            </a:r>
          </a:p>
          <a:p>
            <a:pPr lvl="1"/>
            <a:r>
              <a:rPr lang="en-US" dirty="0" smtClean="0"/>
              <a:t>request unique index to B</a:t>
            </a:r>
          </a:p>
          <a:p>
            <a:pPr lvl="1"/>
            <a:r>
              <a:rPr lang="en-US" dirty="0" smtClean="0"/>
              <a:t>write into 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8960"/>
            <a:ext cx="3275060" cy="27363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606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XMT manages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Explicit </a:t>
            </a:r>
            <a:r>
              <a:rPr lang="en-US" dirty="0" smtClean="0"/>
              <a:t>spawn (and join)</a:t>
            </a:r>
          </a:p>
          <a:p>
            <a:pPr lvl="1"/>
            <a:r>
              <a:rPr lang="en-US" dirty="0" smtClean="0"/>
              <a:t>Can generate </a:t>
            </a:r>
            <a:r>
              <a:rPr lang="en-US" i="1" dirty="0" smtClean="0"/>
              <a:t>n</a:t>
            </a:r>
            <a:r>
              <a:rPr lang="en-US" dirty="0" smtClean="0"/>
              <a:t> &gt;&gt; </a:t>
            </a:r>
            <a:r>
              <a:rPr lang="en-US" i="1" dirty="0" smtClean="0"/>
              <a:t>p</a:t>
            </a:r>
            <a:r>
              <a:rPr lang="en-US" dirty="0" smtClean="0"/>
              <a:t> threads</a:t>
            </a:r>
          </a:p>
          <a:p>
            <a:pPr lvl="1"/>
            <a:r>
              <a:rPr lang="en-US" dirty="0" smtClean="0"/>
              <a:t>Execution is NOT synchronized (unlike PRAM)</a:t>
            </a:r>
          </a:p>
          <a:p>
            <a:pPr lvl="1"/>
            <a:r>
              <a:rPr lang="en-US" dirty="0" smtClean="0"/>
              <a:t>Execution of thread can happen in any order (e.g. </a:t>
            </a:r>
            <a:r>
              <a:rPr lang="en-US" i="1" dirty="0" smtClean="0"/>
              <a:t>p</a:t>
            </a:r>
            <a:r>
              <a:rPr lang="en-US" dirty="0" smtClean="0"/>
              <a:t>=1)</a:t>
            </a:r>
          </a:p>
          <a:p>
            <a:r>
              <a:rPr lang="en-US" dirty="0" smtClean="0"/>
              <a:t>Each processor loops:</a:t>
            </a:r>
          </a:p>
          <a:p>
            <a:pPr lvl="1"/>
            <a:r>
              <a:rPr lang="en-US" dirty="0" smtClean="0"/>
              <a:t>Executes </a:t>
            </a:r>
            <a:r>
              <a:rPr lang="en-US" dirty="0" err="1" smtClean="0"/>
              <a:t>ps</a:t>
            </a:r>
            <a:r>
              <a:rPr lang="en-US" dirty="0" smtClean="0"/>
              <a:t>(…) to receive a thread ID</a:t>
            </a:r>
          </a:p>
          <a:p>
            <a:pPr lvl="1"/>
            <a:r>
              <a:rPr lang="en-US" dirty="0" smtClean="0"/>
              <a:t>Executes that thread</a:t>
            </a:r>
          </a:p>
          <a:p>
            <a:r>
              <a:rPr lang="en-US" dirty="0" smtClean="0"/>
              <a:t>Data on shared memory, code broadcast</a:t>
            </a:r>
          </a:p>
          <a:p>
            <a:r>
              <a:rPr lang="en-US" dirty="0" smtClean="0"/>
              <a:t>“processors” are actually Thread Control Units</a:t>
            </a:r>
          </a:p>
          <a:p>
            <a:pPr lvl="1"/>
            <a:r>
              <a:rPr lang="en-US" dirty="0" smtClean="0"/>
              <a:t>Functional units shared via network</a:t>
            </a:r>
          </a:p>
          <a:p>
            <a:r>
              <a:rPr lang="en-US" dirty="0" smtClean="0"/>
              <a:t>Clustering confuses the picture</a:t>
            </a:r>
          </a:p>
          <a:p>
            <a:pPr lvl="1"/>
            <a:r>
              <a:rPr lang="en-US" dirty="0" smtClean="0"/>
              <a:t>Need to split thread IDs into groups (for clusters)</a:t>
            </a:r>
          </a:p>
          <a:p>
            <a:pPr lvl="2"/>
            <a:r>
              <a:rPr lang="en-US" dirty="0" smtClean="0"/>
              <a:t>By means of PS bounds</a:t>
            </a:r>
          </a:p>
          <a:p>
            <a:pPr lvl="1"/>
            <a:r>
              <a:rPr lang="en-US" dirty="0" smtClean="0"/>
              <a:t>Need to synchronize the clusters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88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XMT cluster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12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55" y="1268760"/>
            <a:ext cx="6828513" cy="530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17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XMT manages </a:t>
            </a:r>
            <a:r>
              <a:rPr lang="en-US" dirty="0" smtClean="0"/>
              <a:t>memory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LS hash unit hashes addresses</a:t>
            </a:r>
          </a:p>
          <a:p>
            <a:pPr lvl="1"/>
            <a:r>
              <a:rPr lang="en-US" dirty="0" smtClean="0"/>
              <a:t>Uniform spread</a:t>
            </a:r>
          </a:p>
          <a:p>
            <a:pPr lvl="1"/>
            <a:r>
              <a:rPr lang="en-US" dirty="0" smtClean="0"/>
              <a:t>Map large space to small</a:t>
            </a:r>
          </a:p>
          <a:p>
            <a:r>
              <a:rPr lang="en-US" dirty="0" smtClean="0"/>
              <a:t>Where is the cache? global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22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XMT prototype on 3 FPGAs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14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66472"/>
            <a:ext cx="6348884" cy="493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165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XMT on FPGA tested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15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857375"/>
            <a:ext cx="8609013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35107" y="5445224"/>
            <a:ext cx="147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 processors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504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17" y="1844824"/>
            <a:ext cx="877098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049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SU, hit rate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17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1" y="1916831"/>
            <a:ext cx="8277981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3388349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 SU = 64. Memory-bound and memory-irregular apps: low SU.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19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 time comparisons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18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669" y="1484784"/>
            <a:ext cx="6249675" cy="3515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19" y="4999806"/>
            <a:ext cx="7058025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18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PRAM Architectures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r>
              <a:rPr lang="en-US" sz="2200" dirty="0" smtClean="0"/>
              <a:t>XMT</a:t>
            </a:r>
            <a:r>
              <a:rPr lang="en-US" sz="2200" smtClean="0"/>
              <a:t>: </a:t>
            </a:r>
            <a:r>
              <a:rPr lang="en-US" sz="2200" smtClean="0"/>
              <a:t>PRAM-on-Chip</a:t>
            </a:r>
            <a:r>
              <a:rPr lang="en-US" sz="2200" dirty="0" smtClean="0"/>
              <a:t>, by Uzi </a:t>
            </a:r>
            <a:r>
              <a:rPr lang="en-US" sz="2200" dirty="0" err="1" smtClean="0"/>
              <a:t>Vishkin</a:t>
            </a:r>
            <a:r>
              <a:rPr lang="en-US" sz="2200" dirty="0" smtClean="0"/>
              <a:t> lab</a:t>
            </a:r>
          </a:p>
          <a:p>
            <a:pPr lvl="1"/>
            <a:r>
              <a:rPr lang="en-US" sz="1800" dirty="0" smtClean="0">
                <a:hlinkClick r:id="rId2"/>
              </a:rPr>
              <a:t>www.umiacs.umd.edu/~vishkin/XMT</a:t>
            </a:r>
            <a:r>
              <a:rPr lang="en-US" sz="1800" dirty="0" smtClean="0"/>
              <a:t> </a:t>
            </a:r>
          </a:p>
          <a:p>
            <a:r>
              <a:rPr lang="en-US" sz="2200" dirty="0" smtClean="0"/>
              <a:t>Plural Architecture (our own)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F&amp;A</a:t>
            </a:r>
            <a:r>
              <a:rPr lang="en-US" dirty="0" smtClean="0">
                <a:sym typeface="Wingdings" pitchFamily="2" charset="2"/>
              </a:rPr>
              <a:t>PSXMT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Fetch and Add instruction</a:t>
            </a:r>
          </a:p>
          <a:p>
            <a:pPr lvl="1"/>
            <a:r>
              <a:rPr lang="en-US" dirty="0" smtClean="0"/>
              <a:t>From NYU </a:t>
            </a:r>
            <a:r>
              <a:rPr lang="en-US" dirty="0" err="1" smtClean="0"/>
              <a:t>Ultracomputer</a:t>
            </a:r>
            <a:endParaRPr lang="en-US" dirty="0" smtClean="0"/>
          </a:p>
          <a:p>
            <a:pPr lvl="2"/>
            <a:r>
              <a:rPr lang="en-US" dirty="0" smtClean="0"/>
              <a:t>Gottlieb, </a:t>
            </a:r>
            <a:r>
              <a:rPr lang="en-US" dirty="0" err="1"/>
              <a:t>Grishman</a:t>
            </a:r>
            <a:r>
              <a:rPr lang="en-US" dirty="0" smtClean="0"/>
              <a:t>, </a:t>
            </a:r>
            <a:r>
              <a:rPr lang="en-US" dirty="0" err="1"/>
              <a:t>Kruskal</a:t>
            </a:r>
            <a:r>
              <a:rPr lang="en-US" dirty="0" smtClean="0"/>
              <a:t>, McAuliffe, Rudolph and </a:t>
            </a:r>
            <a:r>
              <a:rPr lang="en-US" dirty="0" err="1" smtClean="0"/>
              <a:t>Snir</a:t>
            </a:r>
            <a:r>
              <a:rPr lang="en-US" dirty="0" smtClean="0"/>
              <a:t>, “The NYU </a:t>
            </a:r>
            <a:r>
              <a:rPr lang="en-US" dirty="0" err="1" smtClean="0"/>
              <a:t>Ultracomputer</a:t>
            </a:r>
            <a:r>
              <a:rPr lang="en-US" dirty="0" smtClean="0"/>
              <a:t> </a:t>
            </a:r>
            <a:r>
              <a:rPr lang="en-US" dirty="0"/>
              <a:t>- designing an </a:t>
            </a:r>
            <a:r>
              <a:rPr lang="en-US" dirty="0" smtClean="0"/>
              <a:t>MIMD </a:t>
            </a:r>
            <a:r>
              <a:rPr lang="en-US" dirty="0"/>
              <a:t>shared </a:t>
            </a:r>
            <a:r>
              <a:rPr lang="en-US" dirty="0" smtClean="0"/>
              <a:t>memory parallel computer,” </a:t>
            </a:r>
            <a:r>
              <a:rPr lang="en-US" i="1" dirty="0"/>
              <a:t>IEEE Trans. Computers</a:t>
            </a:r>
            <a:r>
              <a:rPr lang="en-US" dirty="0" smtClean="0"/>
              <a:t>, 32(2</a:t>
            </a:r>
            <a:r>
              <a:rPr lang="en-US" dirty="0"/>
              <a:t>):175–189, </a:t>
            </a:r>
            <a:r>
              <a:rPr lang="en-US" dirty="0" smtClean="0"/>
              <a:t>1983</a:t>
            </a:r>
          </a:p>
          <a:p>
            <a:r>
              <a:rPr lang="en-US" dirty="0" smtClean="0"/>
              <a:t>Variants: </a:t>
            </a:r>
            <a:r>
              <a:rPr lang="en-US" dirty="0" err="1" smtClean="0"/>
              <a:t>F&amp;Op</a:t>
            </a:r>
            <a:r>
              <a:rPr lang="en-US" dirty="0" smtClean="0"/>
              <a:t>, </a:t>
            </a:r>
            <a:r>
              <a:rPr lang="en-US" dirty="0" err="1" smtClean="0"/>
              <a:t>F&amp;Incr</a:t>
            </a:r>
            <a:r>
              <a:rPr lang="en-US" dirty="0" smtClean="0"/>
              <a:t>.</a:t>
            </a:r>
          </a:p>
          <a:p>
            <a:r>
              <a:rPr lang="en-US" dirty="0" smtClean="0"/>
              <a:t>F&amp;I useful to create a list of </a:t>
            </a:r>
            <a:r>
              <a:rPr lang="en-US" dirty="0" err="1" smtClean="0"/>
              <a:t>mutex</a:t>
            </a:r>
            <a:r>
              <a:rPr lang="en-US" dirty="0" smtClean="0"/>
              <a:t> indices</a:t>
            </a:r>
          </a:p>
          <a:p>
            <a:r>
              <a:rPr lang="en-US" dirty="0" smtClean="0"/>
              <a:t>Parallel execution of F&amp;I is best by prefix-sum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 &amp; Add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A=20    shared variable</a:t>
            </a:r>
          </a:p>
          <a:p>
            <a:r>
              <a:rPr lang="en-US" sz="2800" dirty="0" smtClean="0"/>
              <a:t>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:  x=</a:t>
            </a:r>
            <a:r>
              <a:rPr lang="en-US" sz="2800" dirty="0" err="1" smtClean="0"/>
              <a:t>faa</a:t>
            </a:r>
            <a:r>
              <a:rPr lang="en-US" sz="2800" dirty="0" smtClean="0"/>
              <a:t>(A,+2)</a:t>
            </a:r>
          </a:p>
          <a:p>
            <a:r>
              <a:rPr lang="en-US" sz="2800" dirty="0" err="1" smtClean="0"/>
              <a:t>P</a:t>
            </a:r>
            <a:r>
              <a:rPr lang="en-US" sz="2800" baseline="-25000" dirty="0" err="1" smtClean="0"/>
              <a:t>k</a:t>
            </a:r>
            <a:r>
              <a:rPr lang="en-US" sz="2800" dirty="0" smtClean="0"/>
              <a:t> </a:t>
            </a:r>
            <a:r>
              <a:rPr lang="en-US" sz="2800" dirty="0"/>
              <a:t>:  x=</a:t>
            </a:r>
            <a:r>
              <a:rPr lang="en-US" sz="2800" dirty="0" err="1"/>
              <a:t>faa</a:t>
            </a:r>
            <a:r>
              <a:rPr lang="en-US" sz="2800" dirty="0"/>
              <a:t>(A</a:t>
            </a:r>
            <a:r>
              <a:rPr lang="en-US" sz="2800" dirty="0" smtClean="0"/>
              <a:t>,+5)</a:t>
            </a:r>
            <a:endParaRPr lang="en-US" sz="2800" dirty="0"/>
          </a:p>
          <a:p>
            <a:r>
              <a:rPr lang="en-US" sz="2800" dirty="0" smtClean="0"/>
              <a:t>Convergence node in MIN: {</a:t>
            </a:r>
            <a:r>
              <a:rPr lang="en-US" sz="2800" dirty="0" err="1" smtClean="0"/>
              <a:t>faa</a:t>
            </a:r>
            <a:r>
              <a:rPr lang="en-US" sz="2800" dirty="0" smtClean="0"/>
              <a:t>(A,+2),</a:t>
            </a:r>
            <a:r>
              <a:rPr lang="en-US" sz="2800" dirty="0" err="1" smtClean="0"/>
              <a:t>faa</a:t>
            </a:r>
            <a:r>
              <a:rPr lang="en-US" sz="2800" dirty="0" smtClean="0"/>
              <a:t>(A,+5)}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faa</a:t>
            </a:r>
            <a:r>
              <a:rPr lang="en-US" sz="2800" dirty="0" smtClean="0">
                <a:sym typeface="Wingdings" pitchFamily="2" charset="2"/>
              </a:rPr>
              <a:t>(A,+7)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40152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4208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8264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52320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14725" y="1916832"/>
            <a:ext cx="405746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4015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48264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20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52320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6043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40152" y="2492896"/>
            <a:ext cx="2880320" cy="136815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948264" y="306896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5" idx="2"/>
            <a:endCxn id="16" idx="1"/>
          </p:cNvCxnSpPr>
          <p:nvPr/>
        </p:nvCxnSpPr>
        <p:spPr>
          <a:xfrm>
            <a:off x="6120172" y="2276872"/>
            <a:ext cx="870273" cy="8342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2"/>
            <a:endCxn id="16" idx="7"/>
          </p:cNvCxnSpPr>
          <p:nvPr/>
        </p:nvCxnSpPr>
        <p:spPr>
          <a:xfrm flipH="1">
            <a:off x="7194115" y="2276872"/>
            <a:ext cx="1423483" cy="8342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6" idx="4"/>
            <a:endCxn id="12" idx="0"/>
          </p:cNvCxnSpPr>
          <p:nvPr/>
        </p:nvCxnSpPr>
        <p:spPr>
          <a:xfrm>
            <a:off x="7092280" y="3356992"/>
            <a:ext cx="3600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605475" y="2564904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668781" y="269962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+5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058968" y="346899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+7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966838" y="443711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982719" y="3403480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5536" y="5229200"/>
            <a:ext cx="4650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MIN=Multistage Interconnection Network (logarithmic, e.g. delta or omega networks)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0017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 &amp; Add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A=20    shared variable</a:t>
            </a:r>
          </a:p>
          <a:p>
            <a:r>
              <a:rPr lang="en-US" sz="2800" dirty="0" smtClean="0"/>
              <a:t>P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:  x=</a:t>
            </a:r>
            <a:r>
              <a:rPr lang="en-US" sz="2800" dirty="0" err="1" smtClean="0"/>
              <a:t>faa</a:t>
            </a:r>
            <a:r>
              <a:rPr lang="en-US" sz="2800" dirty="0" smtClean="0"/>
              <a:t>(A,+2)</a:t>
            </a:r>
          </a:p>
          <a:p>
            <a:r>
              <a:rPr lang="en-US" sz="2800" dirty="0" err="1" smtClean="0"/>
              <a:t>P</a:t>
            </a:r>
            <a:r>
              <a:rPr lang="en-US" sz="2800" baseline="-25000" dirty="0" err="1" smtClean="0"/>
              <a:t>k</a:t>
            </a:r>
            <a:r>
              <a:rPr lang="en-US" sz="2800" dirty="0" smtClean="0"/>
              <a:t> </a:t>
            </a:r>
            <a:r>
              <a:rPr lang="en-US" sz="2800" dirty="0"/>
              <a:t>:  x=</a:t>
            </a:r>
            <a:r>
              <a:rPr lang="en-US" sz="2800" dirty="0" err="1"/>
              <a:t>faa</a:t>
            </a:r>
            <a:r>
              <a:rPr lang="en-US" sz="2800" dirty="0"/>
              <a:t>(A</a:t>
            </a:r>
            <a:r>
              <a:rPr lang="en-US" sz="2800" dirty="0" smtClean="0"/>
              <a:t>,+5)</a:t>
            </a:r>
            <a:endParaRPr lang="en-US" sz="2800" dirty="0"/>
          </a:p>
          <a:p>
            <a:r>
              <a:rPr lang="en-US" sz="2800" dirty="0" smtClean="0"/>
              <a:t>Convergence node in MIN: {</a:t>
            </a:r>
            <a:r>
              <a:rPr lang="en-US" sz="2800" dirty="0" err="1" smtClean="0"/>
              <a:t>faa</a:t>
            </a:r>
            <a:r>
              <a:rPr lang="en-US" sz="2800" dirty="0" smtClean="0"/>
              <a:t>(A,+2),</a:t>
            </a:r>
            <a:r>
              <a:rPr lang="en-US" sz="2800" dirty="0" err="1" smtClean="0"/>
              <a:t>faa</a:t>
            </a:r>
            <a:r>
              <a:rPr lang="en-US" sz="2800" dirty="0" smtClean="0"/>
              <a:t>(A,+5)}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err="1" smtClean="0">
                <a:sym typeface="Wingdings" pitchFamily="2" charset="2"/>
              </a:rPr>
              <a:t>faa</a:t>
            </a:r>
            <a:r>
              <a:rPr lang="en-US" sz="2800" dirty="0" smtClean="0">
                <a:sym typeface="Wingdings" pitchFamily="2" charset="2"/>
              </a:rPr>
              <a:t>(A,+7)</a:t>
            </a:r>
          </a:p>
          <a:p>
            <a:r>
              <a:rPr lang="en-US" sz="2800" dirty="0" smtClean="0">
                <a:sym typeface="Wingdings" pitchFamily="2" charset="2"/>
              </a:rPr>
              <a:t>A 20+7=27, but returns 20</a:t>
            </a:r>
          </a:p>
          <a:p>
            <a:r>
              <a:rPr lang="en-US" sz="2800" dirty="0" smtClean="0">
                <a:sym typeface="Wingdings" pitchFamily="2" charset="2"/>
              </a:rPr>
              <a:t>MIN node decides arbitrarily that </a:t>
            </a:r>
            <a:r>
              <a:rPr lang="en-US" sz="2800" dirty="0" err="1" smtClean="0">
                <a:sym typeface="Wingdings" pitchFamily="2" charset="2"/>
              </a:rPr>
              <a:t>P</a:t>
            </a:r>
            <a:r>
              <a:rPr lang="en-US" sz="2800" baseline="-25000" dirty="0" err="1" smtClean="0">
                <a:sym typeface="Wingdings" pitchFamily="2" charset="2"/>
              </a:rPr>
              <a:t>k</a:t>
            </a:r>
            <a:r>
              <a:rPr lang="en-US" sz="2800" dirty="0" smtClean="0">
                <a:sym typeface="Wingdings" pitchFamily="2" charset="2"/>
              </a:rPr>
              <a:t> came first</a:t>
            </a:r>
          </a:p>
          <a:p>
            <a:r>
              <a:rPr lang="en-US" sz="2800" dirty="0" err="1" smtClean="0">
                <a:sym typeface="Wingdings" pitchFamily="2" charset="2"/>
              </a:rPr>
              <a:t>P</a:t>
            </a:r>
            <a:r>
              <a:rPr lang="en-US" sz="2800" baseline="-25000" dirty="0" err="1" smtClean="0">
                <a:sym typeface="Wingdings" pitchFamily="2" charset="2"/>
              </a:rPr>
              <a:t>j</a:t>
            </a:r>
            <a:r>
              <a:rPr lang="en-US" sz="2800" dirty="0" smtClean="0">
                <a:sym typeface="Wingdings" pitchFamily="2" charset="2"/>
              </a:rPr>
              <a:t> : x  25</a:t>
            </a:r>
          </a:p>
          <a:p>
            <a:r>
              <a:rPr lang="en-US" sz="2800" dirty="0" err="1" smtClean="0">
                <a:sym typeface="Wingdings" pitchFamily="2" charset="2"/>
              </a:rPr>
              <a:t>P</a:t>
            </a:r>
            <a:r>
              <a:rPr lang="en-US" sz="2800" baseline="-25000" dirty="0" err="1" smtClean="0">
                <a:sym typeface="Wingdings" pitchFamily="2" charset="2"/>
              </a:rPr>
              <a:t>k</a:t>
            </a:r>
            <a:r>
              <a:rPr lang="en-US" sz="2800" dirty="0" smtClean="0">
                <a:sym typeface="Wingdings" pitchFamily="2" charset="2"/>
              </a:rPr>
              <a:t> : x  20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40152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4208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8264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52320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4015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48264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27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52320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6043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40152" y="2492896"/>
            <a:ext cx="2880320" cy="136815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948264" y="3068960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5" idx="2"/>
            <a:endCxn id="16" idx="1"/>
          </p:cNvCxnSpPr>
          <p:nvPr/>
        </p:nvCxnSpPr>
        <p:spPr>
          <a:xfrm>
            <a:off x="6120172" y="2276872"/>
            <a:ext cx="870273" cy="834269"/>
          </a:xfrm>
          <a:prstGeom prst="straightConnector1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6" idx="7"/>
          </p:cNvCxnSpPr>
          <p:nvPr/>
        </p:nvCxnSpPr>
        <p:spPr>
          <a:xfrm flipH="1">
            <a:off x="7194115" y="2276872"/>
            <a:ext cx="1446337" cy="834269"/>
          </a:xfrm>
          <a:prstGeom prst="straightConnector1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6" idx="4"/>
            <a:endCxn id="12" idx="0"/>
          </p:cNvCxnSpPr>
          <p:nvPr/>
        </p:nvCxnSpPr>
        <p:spPr>
          <a:xfrm>
            <a:off x="7092280" y="3356992"/>
            <a:ext cx="36004" cy="720080"/>
          </a:xfrm>
          <a:prstGeom prst="straightConnector1">
            <a:avLst/>
          </a:prstGeom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605475" y="256490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668781" y="269962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+20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058968" y="34689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966838" y="443711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982719" y="3403480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8414725" y="1916832"/>
            <a:ext cx="405746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Pk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 &amp; Increment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All </a:t>
            </a:r>
            <a:r>
              <a:rPr lang="en-US" i="1" dirty="0" smtClean="0"/>
              <a:t>p</a:t>
            </a:r>
            <a:r>
              <a:rPr lang="en-US" dirty="0" smtClean="0"/>
              <a:t> processors (or subset) execute </a:t>
            </a:r>
            <a:r>
              <a:rPr lang="en-US" dirty="0" err="1" smtClean="0"/>
              <a:t>indx</a:t>
            </a:r>
            <a:r>
              <a:rPr lang="en-US" dirty="0" smtClean="0"/>
              <a:t>=</a:t>
            </a:r>
            <a:r>
              <a:rPr lang="en-US" dirty="0" err="1" smtClean="0"/>
              <a:t>f&amp;i</a:t>
            </a:r>
            <a:r>
              <a:rPr lang="en-US" dirty="0" smtClean="0"/>
              <a:t>(B)</a:t>
            </a:r>
          </a:p>
          <a:p>
            <a:pPr lvl="1"/>
            <a:r>
              <a:rPr lang="en-US" dirty="0" smtClean="0"/>
              <a:t>Same as </a:t>
            </a:r>
            <a:r>
              <a:rPr lang="en-US" dirty="0" err="1" smtClean="0"/>
              <a:t>faa</a:t>
            </a:r>
            <a:r>
              <a:rPr lang="en-US" dirty="0" smtClean="0"/>
              <a:t>(B,+1)</a:t>
            </a:r>
          </a:p>
          <a:p>
            <a:r>
              <a:rPr lang="en-US" dirty="0" smtClean="0"/>
              <a:t>They are assigned the values 0:</a:t>
            </a:r>
            <a:r>
              <a:rPr lang="en-US" i="1" dirty="0" smtClean="0"/>
              <a:t>p-1</a:t>
            </a:r>
            <a:r>
              <a:rPr lang="en-US" dirty="0" smtClean="0"/>
              <a:t> in arbitrary order</a:t>
            </a:r>
          </a:p>
          <a:p>
            <a:r>
              <a:rPr lang="en-US" dirty="0" smtClean="0"/>
              <a:t>Same result as prefix sum of an array of all-ones</a:t>
            </a:r>
          </a:p>
          <a:p>
            <a:r>
              <a:rPr lang="en-US" dirty="0" smtClean="0"/>
              <a:t>Takes O(log p) time</a:t>
            </a:r>
          </a:p>
          <a:p>
            <a:r>
              <a:rPr lang="en-US" dirty="0" smtClean="0"/>
              <a:t>This could be used by PRAM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40152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4208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8264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52320" y="191683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4015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44208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48264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0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52320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60432" y="407707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30865" y="246306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6" idx="2"/>
            <a:endCxn id="15" idx="7"/>
          </p:cNvCxnSpPr>
          <p:nvPr/>
        </p:nvCxnSpPr>
        <p:spPr>
          <a:xfrm flipH="1">
            <a:off x="6476716" y="2276872"/>
            <a:ext cx="147512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66838" y="443711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414725" y="1916832"/>
            <a:ext cx="405746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>
            <a:stCxn id="5" idx="2"/>
            <a:endCxn id="15" idx="1"/>
          </p:cNvCxnSpPr>
          <p:nvPr/>
        </p:nvCxnSpPr>
        <p:spPr>
          <a:xfrm>
            <a:off x="6120172" y="2276872"/>
            <a:ext cx="152874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7250547" y="246306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8" idx="2"/>
            <a:endCxn id="29" idx="7"/>
          </p:cNvCxnSpPr>
          <p:nvPr/>
        </p:nvCxnSpPr>
        <p:spPr>
          <a:xfrm flipH="1">
            <a:off x="7496398" y="2276872"/>
            <a:ext cx="135942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7" idx="2"/>
            <a:endCxn id="29" idx="1"/>
          </p:cNvCxnSpPr>
          <p:nvPr/>
        </p:nvCxnSpPr>
        <p:spPr>
          <a:xfrm>
            <a:off x="7128284" y="2276872"/>
            <a:ext cx="164444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8247089" y="2463069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24" idx="2"/>
            <a:endCxn id="32" idx="7"/>
          </p:cNvCxnSpPr>
          <p:nvPr/>
        </p:nvCxnSpPr>
        <p:spPr>
          <a:xfrm flipH="1">
            <a:off x="8492940" y="2276872"/>
            <a:ext cx="124658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6765767" y="2897162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>
            <a:stCxn id="29" idx="3"/>
            <a:endCxn id="34" idx="7"/>
          </p:cNvCxnSpPr>
          <p:nvPr/>
        </p:nvCxnSpPr>
        <p:spPr>
          <a:xfrm flipH="1">
            <a:off x="7011618" y="2708920"/>
            <a:ext cx="281110" cy="230423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5" idx="5"/>
            <a:endCxn id="34" idx="1"/>
          </p:cNvCxnSpPr>
          <p:nvPr/>
        </p:nvCxnSpPr>
        <p:spPr>
          <a:xfrm>
            <a:off x="6476716" y="2708920"/>
            <a:ext cx="331232" cy="230423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7250547" y="3282101"/>
            <a:ext cx="28803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34" idx="5"/>
            <a:endCxn id="39" idx="1"/>
          </p:cNvCxnSpPr>
          <p:nvPr/>
        </p:nvCxnSpPr>
        <p:spPr>
          <a:xfrm>
            <a:off x="7011618" y="3143013"/>
            <a:ext cx="281110" cy="181269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9" idx="7"/>
          </p:cNvCxnSpPr>
          <p:nvPr/>
        </p:nvCxnSpPr>
        <p:spPr>
          <a:xfrm flipH="1">
            <a:off x="7496398" y="3143013"/>
            <a:ext cx="243954" cy="181269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32" idx="1"/>
          </p:cNvCxnSpPr>
          <p:nvPr/>
        </p:nvCxnSpPr>
        <p:spPr>
          <a:xfrm>
            <a:off x="8164867" y="2276872"/>
            <a:ext cx="124403" cy="228378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39" idx="4"/>
            <a:endCxn id="11" idx="0"/>
          </p:cNvCxnSpPr>
          <p:nvPr/>
        </p:nvCxnSpPr>
        <p:spPr>
          <a:xfrm flipH="1">
            <a:off x="7128284" y="3570133"/>
            <a:ext cx="266279" cy="506939"/>
          </a:xfrm>
          <a:prstGeom prst="straightConnector1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36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Prefix-Sum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err="1" smtClean="0"/>
              <a:t>ps</a:t>
            </a:r>
            <a:r>
              <a:rPr lang="en-US" dirty="0" smtClean="0"/>
              <a:t> hardware dedicated to parallel (synchronized) execution of F&amp;I</a:t>
            </a:r>
          </a:p>
          <a:p>
            <a:r>
              <a:rPr lang="en-US" dirty="0" smtClean="0"/>
              <a:t>Can support any subset of processors</a:t>
            </a:r>
          </a:p>
          <a:p>
            <a:r>
              <a:rPr lang="en-US" dirty="0" smtClean="0"/>
              <a:t>Eliminates need for F&amp;A smart network to main memories</a:t>
            </a:r>
          </a:p>
          <a:p>
            <a:pPr lvl="1"/>
            <a:r>
              <a:rPr lang="en-US" dirty="0" smtClean="0"/>
              <a:t>Enables simple cache interfaces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52120" y="3429000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56176" y="3429000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60232" y="3429000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4288" y="3429000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2120" y="479715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56176" y="479715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60232" y="479715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64288" y="479715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72400" y="4797152"/>
            <a:ext cx="360040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26693" y="3429000"/>
            <a:ext cx="405746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652120" y="4005064"/>
            <a:ext cx="2880319" cy="5760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52120" y="422108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6240743" y="2060848"/>
            <a:ext cx="1684922" cy="288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Prefix Sum</a:t>
            </a:r>
          </a:p>
        </p:txBody>
      </p:sp>
      <p:sp>
        <p:nvSpPr>
          <p:cNvPr id="35" name="Trapezoid 34"/>
          <p:cNvSpPr/>
          <p:nvPr/>
        </p:nvSpPr>
        <p:spPr>
          <a:xfrm>
            <a:off x="5652120" y="2564904"/>
            <a:ext cx="2880319" cy="648072"/>
          </a:xfrm>
          <a:prstGeom prst="trapezoid">
            <a:avLst>
              <a:gd name="adj" fmla="val 92799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27593" y="2843644"/>
            <a:ext cx="1251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ps</a:t>
            </a:r>
            <a:r>
              <a:rPr lang="en-US" dirty="0" smtClean="0"/>
              <a:t>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4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</a:t>
            </a:r>
            <a:r>
              <a:rPr lang="en-US" dirty="0"/>
              <a:t>XMT 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8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01" y="1362898"/>
            <a:ext cx="6449467" cy="487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87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XMT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9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75" y="1124744"/>
            <a:ext cx="637477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6482917"/>
            <a:ext cx="8356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X. Wen and U. </a:t>
            </a:r>
            <a:r>
              <a:rPr lang="en-US" sz="1200" dirty="0" err="1"/>
              <a:t>Vishkin</a:t>
            </a:r>
            <a:r>
              <a:rPr lang="en-US" sz="1200" dirty="0"/>
              <a:t>. FPGA-based Prototype of </a:t>
            </a:r>
            <a:r>
              <a:rPr lang="en-US" sz="1200" dirty="0" smtClean="0"/>
              <a:t>a PRAM-On-Chip </a:t>
            </a:r>
            <a:r>
              <a:rPr lang="en-US" sz="1200" dirty="0"/>
              <a:t>Processor. </a:t>
            </a:r>
            <a:r>
              <a:rPr lang="en-US" sz="1200" i="1" dirty="0" smtClean="0"/>
              <a:t>ACM-CF’08: Computing Frontiers, pp. </a:t>
            </a:r>
            <a:r>
              <a:rPr lang="en-US" sz="1200" dirty="0" smtClean="0"/>
              <a:t>55–66</a:t>
            </a:r>
            <a:r>
              <a:rPr lang="en-US" sz="1200" dirty="0"/>
              <a:t>, </a:t>
            </a:r>
            <a:r>
              <a:rPr lang="en-US" sz="1200" dirty="0" smtClean="0"/>
              <a:t>2008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7216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6394</TotalTime>
  <Words>584</Words>
  <Application>Microsoft Office PowerPoint</Application>
  <PresentationFormat>On-screen Show (4:3)</PresentationFormat>
  <Paragraphs>149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Office Theme</vt:lpstr>
      <vt:lpstr>XMT  Another PRAM Architectures</vt:lpstr>
      <vt:lpstr>Two PRAM Architectures</vt:lpstr>
      <vt:lpstr>F&amp;APSXMT</vt:lpstr>
      <vt:lpstr>Fetch &amp; Add</vt:lpstr>
      <vt:lpstr>Fetch &amp; Add</vt:lpstr>
      <vt:lpstr>Fetch &amp; Increment</vt:lpstr>
      <vt:lpstr>Prefix-Sum Hardware</vt:lpstr>
      <vt:lpstr>Simple XMT architecture</vt:lpstr>
      <vt:lpstr>XMT architecture</vt:lpstr>
      <vt:lpstr>Example: Vector compact</vt:lpstr>
      <vt:lpstr>How XMT manages parallelism</vt:lpstr>
      <vt:lpstr>The XMT cluster</vt:lpstr>
      <vt:lpstr>How XMT manages memory access</vt:lpstr>
      <vt:lpstr>XMT prototype on 3 FPGAs</vt:lpstr>
      <vt:lpstr>XMT on FPGA tested</vt:lpstr>
      <vt:lpstr>Benchmark</vt:lpstr>
      <vt:lpstr>SU, hit rate</vt:lpstr>
      <vt:lpstr>Exec time comparisons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</dc:creator>
  <cp:lastModifiedBy>ran</cp:lastModifiedBy>
  <cp:revision>130</cp:revision>
  <dcterms:created xsi:type="dcterms:W3CDTF">2010-12-02T20:57:15Z</dcterms:created>
  <dcterms:modified xsi:type="dcterms:W3CDTF">2015-05-10T12:03:57Z</dcterms:modified>
</cp:coreProperties>
</file>