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9" r:id="rId1"/>
  </p:sldMasterIdLst>
  <p:notesMasterIdLst>
    <p:notesMasterId r:id="rId73"/>
  </p:notesMasterIdLst>
  <p:handoutMasterIdLst>
    <p:handoutMasterId r:id="rId74"/>
  </p:handoutMasterIdLst>
  <p:sldIdLst>
    <p:sldId id="582" r:id="rId2"/>
    <p:sldId id="583" r:id="rId3"/>
    <p:sldId id="584" r:id="rId4"/>
    <p:sldId id="585" r:id="rId5"/>
    <p:sldId id="586" r:id="rId6"/>
    <p:sldId id="587" r:id="rId7"/>
    <p:sldId id="588" r:id="rId8"/>
    <p:sldId id="589" r:id="rId9"/>
    <p:sldId id="591" r:id="rId10"/>
    <p:sldId id="592" r:id="rId11"/>
    <p:sldId id="593" r:id="rId12"/>
    <p:sldId id="594" r:id="rId13"/>
    <p:sldId id="595" r:id="rId14"/>
    <p:sldId id="596" r:id="rId15"/>
    <p:sldId id="597" r:id="rId16"/>
    <p:sldId id="598" r:id="rId17"/>
    <p:sldId id="634" r:id="rId18"/>
    <p:sldId id="635" r:id="rId19"/>
    <p:sldId id="599" r:id="rId20"/>
    <p:sldId id="642" r:id="rId21"/>
    <p:sldId id="600" r:id="rId22"/>
    <p:sldId id="640" r:id="rId23"/>
    <p:sldId id="643" r:id="rId24"/>
    <p:sldId id="641" r:id="rId25"/>
    <p:sldId id="644" r:id="rId26"/>
    <p:sldId id="601" r:id="rId27"/>
    <p:sldId id="602" r:id="rId28"/>
    <p:sldId id="603" r:id="rId29"/>
    <p:sldId id="604" r:id="rId30"/>
    <p:sldId id="637" r:id="rId31"/>
    <p:sldId id="638" r:id="rId32"/>
    <p:sldId id="636" r:id="rId33"/>
    <p:sldId id="605" r:id="rId34"/>
    <p:sldId id="606" r:id="rId35"/>
    <p:sldId id="607" r:id="rId36"/>
    <p:sldId id="608" r:id="rId37"/>
    <p:sldId id="609" r:id="rId38"/>
    <p:sldId id="610" r:id="rId39"/>
    <p:sldId id="611" r:id="rId40"/>
    <p:sldId id="612" r:id="rId41"/>
    <p:sldId id="613" r:id="rId42"/>
    <p:sldId id="614" r:id="rId43"/>
    <p:sldId id="615" r:id="rId44"/>
    <p:sldId id="616" r:id="rId45"/>
    <p:sldId id="617" r:id="rId46"/>
    <p:sldId id="469" r:id="rId47"/>
    <p:sldId id="518" r:id="rId48"/>
    <p:sldId id="497" r:id="rId49"/>
    <p:sldId id="558" r:id="rId50"/>
    <p:sldId id="565" r:id="rId51"/>
    <p:sldId id="628" r:id="rId52"/>
    <p:sldId id="629" r:id="rId53"/>
    <p:sldId id="630" r:id="rId54"/>
    <p:sldId id="631" r:id="rId55"/>
    <p:sldId id="632" r:id="rId56"/>
    <p:sldId id="633" r:id="rId57"/>
    <p:sldId id="618" r:id="rId58"/>
    <p:sldId id="479" r:id="rId59"/>
    <p:sldId id="496" r:id="rId60"/>
    <p:sldId id="559" r:id="rId61"/>
    <p:sldId id="622" r:id="rId62"/>
    <p:sldId id="623" r:id="rId63"/>
    <p:sldId id="624" r:id="rId64"/>
    <p:sldId id="625" r:id="rId65"/>
    <p:sldId id="626" r:id="rId66"/>
    <p:sldId id="627" r:id="rId67"/>
    <p:sldId id="619" r:id="rId68"/>
    <p:sldId id="620" r:id="rId69"/>
    <p:sldId id="639" r:id="rId70"/>
    <p:sldId id="621" r:id="rId71"/>
    <p:sldId id="509" r:id="rId72"/>
  </p:sldIdLst>
  <p:sldSz cx="9144000" cy="6858000" type="screen4x3"/>
  <p:notesSz cx="6858000" cy="9144000"/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6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sz="6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sz="6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sz="6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sz="6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6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6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6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6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8000"/>
    <a:srgbClr val="00FF80"/>
    <a:srgbClr val="400080"/>
    <a:srgbClr val="0000FF"/>
    <a:srgbClr val="FF0000"/>
    <a:srgbClr val="800000"/>
    <a:srgbClr val="FF0080"/>
    <a:srgbClr val="CC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8940" autoAdjust="0"/>
    <p:restoredTop sz="69256" autoAdjust="0"/>
  </p:normalViewPr>
  <p:slideViewPr>
    <p:cSldViewPr>
      <p:cViewPr varScale="1">
        <p:scale>
          <a:sx n="130" d="100"/>
          <a:sy n="130" d="100"/>
        </p:scale>
        <p:origin x="3210" y="12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200" d="100"/>
        <a:sy n="2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notesMaster" Target="notesMasters/notesMaster1.xml"/><Relationship Id="rId78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27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27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27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6AF36C3B-3F91-4C97-9910-08F6A77367A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352434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5780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710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711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711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E8D0072D-8DF7-427D-A9E4-E3CDE58A00B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05779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63BFDE9-F160-48A7-AAA7-9DE4FC38CAE6}" type="slidenum">
              <a:rPr lang="en-US" altLang="en-US" sz="1200"/>
              <a:pPr/>
              <a:t>1</a:t>
            </a:fld>
            <a:endParaRPr lang="en-US" altLang="en-US" sz="1200"/>
          </a:p>
        </p:txBody>
      </p:sp>
      <p:sp>
        <p:nvSpPr>
          <p:cNvPr id="7680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mtClean="0"/>
              <a:t>Developed not only to easily explain differences in performance among architectures, but also requisite optimizations</a:t>
            </a:r>
          </a:p>
        </p:txBody>
      </p:sp>
    </p:spTree>
    <p:extLst>
      <p:ext uri="{BB962C8B-B14F-4D97-AF65-F5344CB8AC3E}">
        <p14:creationId xmlns:p14="http://schemas.microsoft.com/office/powerpoint/2010/main" val="130199562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CF67284-0320-4B0C-B6BE-7A1DE09067C5}" type="slidenum">
              <a:rPr lang="en-US" altLang="en-US" sz="1200"/>
              <a:pPr/>
              <a:t>10</a:t>
            </a:fld>
            <a:endParaRPr lang="en-US" altLang="en-US" sz="1200"/>
          </a:p>
        </p:txBody>
      </p:sp>
      <p:sp>
        <p:nvSpPr>
          <p:cNvPr id="8601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602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124447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23E5BEC-4578-4EB4-BBB0-02080319D1D7}" type="slidenum">
              <a:rPr lang="en-US" altLang="en-US" sz="1200"/>
              <a:pPr/>
              <a:t>11</a:t>
            </a:fld>
            <a:endParaRPr lang="en-US" altLang="en-US" sz="1200"/>
          </a:p>
        </p:txBody>
      </p:sp>
      <p:sp>
        <p:nvSpPr>
          <p:cNvPr id="8704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704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8689427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ED77C09-0523-464C-BC26-DB890DA7BD3A}" type="slidenum">
              <a:rPr lang="en-US" altLang="en-US" sz="1200"/>
              <a:pPr/>
              <a:t>12</a:t>
            </a:fld>
            <a:endParaRPr lang="en-US" altLang="en-US" sz="1200"/>
          </a:p>
        </p:txBody>
      </p:sp>
      <p:sp>
        <p:nvSpPr>
          <p:cNvPr id="8806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806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5569347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41FD710-51F3-475E-A1DC-11714DD2ED79}" type="slidenum">
              <a:rPr lang="en-US" altLang="en-US" sz="1200"/>
              <a:pPr/>
              <a:t>13</a:t>
            </a:fld>
            <a:endParaRPr lang="en-US" altLang="en-US" sz="1200"/>
          </a:p>
        </p:txBody>
      </p:sp>
      <p:sp>
        <p:nvSpPr>
          <p:cNvPr id="8909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559957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7F458F1-A974-433A-A31E-32089B3EF2C1}" type="slidenum">
              <a:rPr lang="en-US" altLang="en-US" sz="1200"/>
              <a:pPr/>
              <a:t>14</a:t>
            </a:fld>
            <a:endParaRPr lang="en-US" altLang="en-US" sz="1200"/>
          </a:p>
        </p:txBody>
      </p:sp>
      <p:sp>
        <p:nvSpPr>
          <p:cNvPr id="9011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011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04566668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E3D1263-DBD8-4E6E-BBDB-40B3D8CA5D88}" type="slidenum">
              <a:rPr lang="en-US" altLang="en-US" sz="1200"/>
              <a:pPr/>
              <a:t>15</a:t>
            </a:fld>
            <a:endParaRPr lang="en-US" altLang="en-US" sz="1200"/>
          </a:p>
        </p:txBody>
      </p:sp>
      <p:sp>
        <p:nvSpPr>
          <p:cNvPr id="9113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114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49332308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993EC33-EDDE-4716-B4B3-6CADB7E4A138}" type="slidenum">
              <a:rPr lang="en-US" altLang="en-US" sz="1200"/>
              <a:pPr/>
              <a:t>16</a:t>
            </a:fld>
            <a:endParaRPr lang="en-US" altLang="en-US" sz="1200"/>
          </a:p>
        </p:txBody>
      </p:sp>
      <p:sp>
        <p:nvSpPr>
          <p:cNvPr id="9216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216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0033267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7157818-D582-4118-BFE7-8D61AFE561A0}" type="slidenum">
              <a:rPr lang="en-US" altLang="en-US" sz="1200"/>
              <a:pPr/>
              <a:t>17</a:t>
            </a:fld>
            <a:endParaRPr lang="en-US" altLang="en-US" sz="1200"/>
          </a:p>
        </p:txBody>
      </p:sp>
      <p:sp>
        <p:nvSpPr>
          <p:cNvPr id="9318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318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6922836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F1588A5-BBD3-4F6F-B800-38EE2C775EED}" type="slidenum">
              <a:rPr lang="en-US" altLang="en-US" sz="1200"/>
              <a:pPr/>
              <a:t>18</a:t>
            </a:fld>
            <a:endParaRPr lang="en-US" altLang="en-US" sz="1200"/>
          </a:p>
        </p:txBody>
      </p:sp>
      <p:sp>
        <p:nvSpPr>
          <p:cNvPr id="9421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421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5890183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D7FB232-E46C-4644-BCD1-040E31FBC872}" type="slidenum">
              <a:rPr lang="en-US" altLang="en-US" sz="1200"/>
              <a:pPr/>
              <a:t>19</a:t>
            </a:fld>
            <a:endParaRPr lang="en-US" altLang="en-US" sz="1200"/>
          </a:p>
        </p:txBody>
      </p:sp>
      <p:sp>
        <p:nvSpPr>
          <p:cNvPr id="9523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mtClean="0"/>
              <a:t>Performance is a combination of in-core and bandwidth optimizations</a:t>
            </a:r>
          </a:p>
        </p:txBody>
      </p:sp>
    </p:spTree>
    <p:extLst>
      <p:ext uri="{BB962C8B-B14F-4D97-AF65-F5344CB8AC3E}">
        <p14:creationId xmlns:p14="http://schemas.microsoft.com/office/powerpoint/2010/main" val="42387978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194CC08-8A04-41ED-89D8-6F0BD2084553}" type="slidenum">
              <a:rPr lang="en-US" altLang="en-US" sz="1200"/>
              <a:pPr/>
              <a:t>2</a:t>
            </a:fld>
            <a:endParaRPr lang="en-US" altLang="en-US" sz="1200"/>
          </a:p>
        </p:txBody>
      </p:sp>
      <p:sp>
        <p:nvSpPr>
          <p:cNvPr id="7782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03815208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8EAA9A0-CDE3-4E3E-AEFF-E3C6986F4F3C}" type="slidenum">
              <a:rPr lang="en-US" altLang="en-US" sz="1200"/>
              <a:pPr/>
              <a:t>20</a:t>
            </a:fld>
            <a:endParaRPr lang="en-US" altLang="en-US" sz="1200"/>
          </a:p>
        </p:txBody>
      </p:sp>
      <p:sp>
        <p:nvSpPr>
          <p:cNvPr id="9625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626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z="1600" smtClean="0"/>
              <a:t>DEFINE CEILINGS !!</a:t>
            </a:r>
          </a:p>
        </p:txBody>
      </p:sp>
    </p:spTree>
    <p:extLst>
      <p:ext uri="{BB962C8B-B14F-4D97-AF65-F5344CB8AC3E}">
        <p14:creationId xmlns:p14="http://schemas.microsoft.com/office/powerpoint/2010/main" val="32312804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273088C-5FF7-498B-91FE-692DBBDD1B3A}" type="slidenum">
              <a:rPr lang="en-US" altLang="en-US" sz="1200"/>
              <a:pPr/>
              <a:t>21</a:t>
            </a:fld>
            <a:endParaRPr lang="en-US" altLang="en-US" sz="1200"/>
          </a:p>
        </p:txBody>
      </p:sp>
      <p:sp>
        <p:nvSpPr>
          <p:cNvPr id="9728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728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9405834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92A3C22-16ED-4D7E-8EFB-79201FA73D35}" type="slidenum">
              <a:rPr lang="en-US" altLang="en-US" sz="1200"/>
              <a:pPr/>
              <a:t>22</a:t>
            </a:fld>
            <a:endParaRPr lang="en-US" altLang="en-US" sz="1200"/>
          </a:p>
        </p:txBody>
      </p:sp>
      <p:sp>
        <p:nvSpPr>
          <p:cNvPr id="9830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830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87362378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5E2C801-4E94-4A14-A816-64B5E3E8A1FE}" type="slidenum">
              <a:rPr lang="en-US" altLang="en-US" sz="1200"/>
              <a:pPr/>
              <a:t>23</a:t>
            </a:fld>
            <a:endParaRPr lang="en-US" altLang="en-US" sz="1200"/>
          </a:p>
        </p:txBody>
      </p:sp>
      <p:sp>
        <p:nvSpPr>
          <p:cNvPr id="9933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933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7755975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48F5AF7-621B-4763-AB70-A9AF88BD549C}" type="slidenum">
              <a:rPr lang="en-US" altLang="en-US" sz="1200"/>
              <a:pPr/>
              <a:t>24</a:t>
            </a:fld>
            <a:endParaRPr lang="en-US" altLang="en-US" sz="1200"/>
          </a:p>
        </p:txBody>
      </p:sp>
      <p:sp>
        <p:nvSpPr>
          <p:cNvPr id="10035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035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>
              <a:solidFill>
                <a:srgbClr val="FF0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05260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8BF9096-E2A3-41AD-A2EB-E393862E390B}" type="slidenum">
              <a:rPr lang="en-US" altLang="en-US" sz="1200"/>
              <a:pPr/>
              <a:t>25</a:t>
            </a:fld>
            <a:endParaRPr lang="en-US" altLang="en-US" sz="1200"/>
          </a:p>
        </p:txBody>
      </p:sp>
      <p:sp>
        <p:nvSpPr>
          <p:cNvPr id="10137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138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z="1600" b="1" smtClean="0">
                <a:solidFill>
                  <a:srgbClr val="FF0080"/>
                </a:solidFill>
              </a:rPr>
              <a:t>What if we don’t have unit-stride accesses ?</a:t>
            </a:r>
            <a:endParaRPr lang="en-US" altLang="en-US" smtClean="0">
              <a:solidFill>
                <a:srgbClr val="FF0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14212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618CF62-5BFF-47AD-A5CD-3938D1844D6D}" type="slidenum">
              <a:rPr lang="en-US" altLang="en-US" sz="1200"/>
              <a:pPr/>
              <a:t>26</a:t>
            </a:fld>
            <a:endParaRPr lang="en-US" altLang="en-US" sz="1200"/>
          </a:p>
        </p:txBody>
      </p:sp>
      <p:sp>
        <p:nvSpPr>
          <p:cNvPr id="10240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31404061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39D1E22-E9EB-4020-BB82-ED7F8D9817A9}" type="slidenum">
              <a:rPr lang="en-US" altLang="en-US" sz="1200"/>
              <a:pPr/>
              <a:t>27</a:t>
            </a:fld>
            <a:endParaRPr lang="en-US" altLang="en-US" sz="1200"/>
          </a:p>
        </p:txBody>
      </p:sp>
      <p:sp>
        <p:nvSpPr>
          <p:cNvPr id="10342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342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5271678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671AB59-B041-4F90-A878-3888E8A229BD}" type="slidenum">
              <a:rPr lang="en-US" altLang="en-US" sz="1200"/>
              <a:pPr/>
              <a:t>28</a:t>
            </a:fld>
            <a:endParaRPr lang="en-US" altLang="en-US" sz="1200"/>
          </a:p>
        </p:txBody>
      </p:sp>
      <p:sp>
        <p:nvSpPr>
          <p:cNvPr id="10445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445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2863183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EF63312-990C-41AC-8E3B-40083A4B5D80}" type="slidenum">
              <a:rPr lang="en-US" altLang="en-US" sz="1200"/>
              <a:pPr/>
              <a:t>29</a:t>
            </a:fld>
            <a:endParaRPr lang="en-US" altLang="en-US" sz="1200"/>
          </a:p>
        </p:txBody>
      </p:sp>
      <p:sp>
        <p:nvSpPr>
          <p:cNvPr id="10547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547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7268136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D51DB25-B05E-490F-8AA5-54C5E795D7E7}" type="slidenum">
              <a:rPr lang="en-US" altLang="en-US" sz="1200"/>
              <a:pPr/>
              <a:t>3</a:t>
            </a:fld>
            <a:endParaRPr lang="en-US" altLang="en-US" sz="1200"/>
          </a:p>
        </p:txBody>
      </p:sp>
      <p:sp>
        <p:nvSpPr>
          <p:cNvPr id="7885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885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mtClean="0"/>
              <a:t>…. How can we aide them ?</a:t>
            </a:r>
          </a:p>
        </p:txBody>
      </p:sp>
    </p:spTree>
    <p:extLst>
      <p:ext uri="{BB962C8B-B14F-4D97-AF65-F5344CB8AC3E}">
        <p14:creationId xmlns:p14="http://schemas.microsoft.com/office/powerpoint/2010/main" val="234881581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BDAE3C5-48F7-4DF7-B979-BBAE3AC80F4D}" type="slidenum">
              <a:rPr lang="en-US" altLang="en-US" sz="1200"/>
              <a:pPr/>
              <a:t>30</a:t>
            </a:fld>
            <a:endParaRPr lang="en-US" altLang="en-US" sz="1200"/>
          </a:p>
        </p:txBody>
      </p:sp>
      <p:sp>
        <p:nvSpPr>
          <p:cNvPr id="10649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650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mtClean="0"/>
              <a:t>Ceilings constrain performance</a:t>
            </a:r>
          </a:p>
        </p:txBody>
      </p:sp>
    </p:spTree>
    <p:extLst>
      <p:ext uri="{BB962C8B-B14F-4D97-AF65-F5344CB8AC3E}">
        <p14:creationId xmlns:p14="http://schemas.microsoft.com/office/powerpoint/2010/main" val="267342587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C086E9C-A15E-4603-8E03-B03237A975D1}" type="slidenum">
              <a:rPr lang="en-US" altLang="en-US" sz="1200"/>
              <a:pPr/>
              <a:t>31</a:t>
            </a:fld>
            <a:endParaRPr lang="en-US" altLang="en-US" sz="1200"/>
          </a:p>
        </p:txBody>
      </p:sp>
      <p:sp>
        <p:nvSpPr>
          <p:cNvPr id="10752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752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mtClean="0"/>
              <a:t>Ceilings constrain performance</a:t>
            </a:r>
          </a:p>
        </p:txBody>
      </p:sp>
    </p:spTree>
    <p:extLst>
      <p:ext uri="{BB962C8B-B14F-4D97-AF65-F5344CB8AC3E}">
        <p14:creationId xmlns:p14="http://schemas.microsoft.com/office/powerpoint/2010/main" val="11833266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E29795E-9F14-4B57-8CD4-5162A4EDD1FE}" type="slidenum">
              <a:rPr lang="en-US" altLang="en-US" sz="1200"/>
              <a:pPr/>
              <a:t>32</a:t>
            </a:fld>
            <a:endParaRPr lang="en-US" altLang="en-US" sz="1200"/>
          </a:p>
        </p:txBody>
      </p:sp>
      <p:sp>
        <p:nvSpPr>
          <p:cNvPr id="10854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854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z="1600" b="1" smtClean="0"/>
              <a:t>If I were to give you a roofline model and arithmetic intensity, could you predict performance ?</a:t>
            </a:r>
          </a:p>
        </p:txBody>
      </p:sp>
    </p:spTree>
    <p:extLst>
      <p:ext uri="{BB962C8B-B14F-4D97-AF65-F5344CB8AC3E}">
        <p14:creationId xmlns:p14="http://schemas.microsoft.com/office/powerpoint/2010/main" val="377909868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FAA29F4-E81D-4541-87BA-DE953720D1BC}" type="slidenum">
              <a:rPr lang="en-US" altLang="en-US" sz="1200"/>
              <a:pPr/>
              <a:t>33</a:t>
            </a:fld>
            <a:endParaRPr lang="en-US" altLang="en-US" sz="1200"/>
          </a:p>
        </p:txBody>
      </p:sp>
      <p:sp>
        <p:nvSpPr>
          <p:cNvPr id="10957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957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06068202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712AC24-6F5D-4131-A8F7-10ACCF09A43E}" type="slidenum">
              <a:rPr lang="en-US" altLang="en-US" sz="1200"/>
              <a:pPr/>
              <a:t>34</a:t>
            </a:fld>
            <a:endParaRPr lang="en-US" altLang="en-US" sz="1200"/>
          </a:p>
        </p:txBody>
      </p:sp>
      <p:sp>
        <p:nvSpPr>
          <p:cNvPr id="11059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1702507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FE1C296-1A23-48AD-8C8C-ECB7A4C6E30C}" type="slidenum">
              <a:rPr lang="en-US" altLang="en-US" sz="1200"/>
              <a:pPr/>
              <a:t>35</a:t>
            </a:fld>
            <a:endParaRPr lang="en-US" altLang="en-US" sz="1200"/>
          </a:p>
        </p:txBody>
      </p:sp>
      <p:sp>
        <p:nvSpPr>
          <p:cNvPr id="11161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162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9553656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61BDFEB-922A-4447-9810-BA9A053DF096}" type="slidenum">
              <a:rPr lang="en-US" altLang="en-US" sz="1200"/>
              <a:pPr/>
              <a:t>36</a:t>
            </a:fld>
            <a:endParaRPr lang="en-US" altLang="en-US" sz="1200"/>
          </a:p>
        </p:txBody>
      </p:sp>
      <p:sp>
        <p:nvSpPr>
          <p:cNvPr id="11264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264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41478509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B0BE7F9-32D5-4A0D-AF45-910E4B8730C2}" type="slidenum">
              <a:rPr lang="en-US" altLang="en-US" sz="1200"/>
              <a:pPr/>
              <a:t>37</a:t>
            </a:fld>
            <a:endParaRPr lang="en-US" altLang="en-US" sz="1200"/>
          </a:p>
        </p:txBody>
      </p:sp>
      <p:sp>
        <p:nvSpPr>
          <p:cNvPr id="11366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366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72962891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724C7F4-5291-42AA-9B33-CD22795C2A2C}" type="slidenum">
              <a:rPr lang="en-US" altLang="en-US" sz="1200"/>
              <a:pPr/>
              <a:t>38</a:t>
            </a:fld>
            <a:endParaRPr lang="en-US" altLang="en-US" sz="1200"/>
          </a:p>
        </p:txBody>
      </p:sp>
      <p:sp>
        <p:nvSpPr>
          <p:cNvPr id="11469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469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mtClean="0"/>
              <a:t>Note the difference between ‘optimization’ and ‘parameter’</a:t>
            </a:r>
          </a:p>
        </p:txBody>
      </p:sp>
    </p:spTree>
    <p:extLst>
      <p:ext uri="{BB962C8B-B14F-4D97-AF65-F5344CB8AC3E}">
        <p14:creationId xmlns:p14="http://schemas.microsoft.com/office/powerpoint/2010/main" val="427929473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9FEAF79-1898-47D1-B444-15525A366BCC}" type="slidenum">
              <a:rPr lang="en-US" altLang="en-US" sz="1200"/>
              <a:pPr/>
              <a:t>39</a:t>
            </a:fld>
            <a:endParaRPr lang="en-US" altLang="en-US" sz="1200"/>
          </a:p>
        </p:txBody>
      </p:sp>
      <p:sp>
        <p:nvSpPr>
          <p:cNvPr id="11571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571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725388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7EEC08D-FCA4-48DD-9E41-D57342226292}" type="slidenum">
              <a:rPr lang="en-US" altLang="en-US" sz="1200"/>
              <a:pPr/>
              <a:t>4</a:t>
            </a:fld>
            <a:endParaRPr lang="en-US" altLang="en-US" sz="1200"/>
          </a:p>
        </p:txBody>
      </p:sp>
      <p:sp>
        <p:nvSpPr>
          <p:cNvPr id="7987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987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30651175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824DE5A-93B4-436B-BEAC-A6AA97B61394}" type="slidenum">
              <a:rPr lang="en-US" altLang="en-US" sz="1200"/>
              <a:pPr/>
              <a:t>40</a:t>
            </a:fld>
            <a:endParaRPr lang="en-US" altLang="en-US" sz="1200"/>
          </a:p>
        </p:txBody>
      </p:sp>
      <p:sp>
        <p:nvSpPr>
          <p:cNvPr id="11673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674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36426580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0EBFCA9-8143-4A09-82E7-1E911FB586FF}" type="slidenum">
              <a:rPr lang="en-US" altLang="en-US" sz="1200"/>
              <a:pPr/>
              <a:t>41</a:t>
            </a:fld>
            <a:endParaRPr lang="en-US" altLang="en-US" sz="1200"/>
          </a:p>
        </p:txBody>
      </p:sp>
      <p:sp>
        <p:nvSpPr>
          <p:cNvPr id="11776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776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8948687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098562B-11FC-4CA3-BA3F-C8B9B3CB1FFE}" type="slidenum">
              <a:rPr lang="en-US" altLang="en-US" sz="1200"/>
              <a:pPr/>
              <a:t>42</a:t>
            </a:fld>
            <a:endParaRPr lang="en-US" altLang="en-US" sz="1200"/>
          </a:p>
        </p:txBody>
      </p:sp>
      <p:sp>
        <p:nvSpPr>
          <p:cNvPr id="11878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878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5700804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52009E3-4F72-41C1-B7EC-A1DDC54D73C2}" type="slidenum">
              <a:rPr lang="en-US" altLang="en-US" sz="1200"/>
              <a:pPr/>
              <a:t>43</a:t>
            </a:fld>
            <a:endParaRPr lang="en-US" altLang="en-US" sz="1200"/>
          </a:p>
        </p:txBody>
      </p:sp>
      <p:sp>
        <p:nvSpPr>
          <p:cNvPr id="11981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981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74276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0C73CE9-4D24-4441-985A-FB4B51194CB8}" type="slidenum">
              <a:rPr lang="en-US" altLang="en-US" sz="1200"/>
              <a:pPr/>
              <a:t>44</a:t>
            </a:fld>
            <a:endParaRPr lang="en-US" altLang="en-US" sz="1200"/>
          </a:p>
        </p:txBody>
      </p:sp>
      <p:sp>
        <p:nvSpPr>
          <p:cNvPr id="12083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083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mtClean="0"/>
              <a:t>Kernel details aren’t key to this talk.</a:t>
            </a:r>
          </a:p>
        </p:txBody>
      </p:sp>
    </p:spTree>
    <p:extLst>
      <p:ext uri="{BB962C8B-B14F-4D97-AF65-F5344CB8AC3E}">
        <p14:creationId xmlns:p14="http://schemas.microsoft.com/office/powerpoint/2010/main" val="163910535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0F971F8-6A11-466C-9203-EA64D2443B8A}" type="slidenum">
              <a:rPr lang="en-US" altLang="en-US" sz="1200"/>
              <a:pPr/>
              <a:t>45</a:t>
            </a:fld>
            <a:endParaRPr lang="en-US" altLang="en-US" sz="1200"/>
          </a:p>
        </p:txBody>
      </p:sp>
      <p:sp>
        <p:nvSpPr>
          <p:cNvPr id="12185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186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27185106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9C28E75-D044-47F9-8A48-CC4FF5E879B0}" type="slidenum">
              <a:rPr lang="en-US" altLang="en-US" sz="1200"/>
              <a:pPr/>
              <a:t>46</a:t>
            </a:fld>
            <a:endParaRPr lang="en-US" altLang="en-US" sz="1200"/>
          </a:p>
        </p:txBody>
      </p:sp>
      <p:sp>
        <p:nvSpPr>
          <p:cNvPr id="12288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288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81623663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0C22BE9-0EFE-4D82-B67A-6A8E0C5AFB25}" type="slidenum">
              <a:rPr lang="en-US" altLang="en-US" sz="1200"/>
              <a:pPr/>
              <a:t>47</a:t>
            </a:fld>
            <a:endParaRPr lang="en-US" altLang="en-US" sz="1200"/>
          </a:p>
        </p:txBody>
      </p:sp>
      <p:sp>
        <p:nvSpPr>
          <p:cNvPr id="12390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73756830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D0E3D66-EBCD-4BE2-9154-B31C324DD8F0}" type="slidenum">
              <a:rPr lang="en-US" altLang="en-US" sz="1200"/>
              <a:pPr/>
              <a:t>48</a:t>
            </a:fld>
            <a:endParaRPr lang="en-US" altLang="en-US" sz="1200"/>
          </a:p>
        </p:txBody>
      </p:sp>
      <p:sp>
        <p:nvSpPr>
          <p:cNvPr id="12493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493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z="1600" b="1" smtClean="0"/>
              <a:t>Looking at this, </a:t>
            </a:r>
          </a:p>
          <a:p>
            <a:pPr eaLnBrk="1" hangingPunct="1"/>
            <a:r>
              <a:rPr lang="en-US" altLang="en-US" sz="1600" b="1" smtClean="0"/>
              <a:t>Could an undergrad tell me why scalability is poor?</a:t>
            </a:r>
          </a:p>
          <a:p>
            <a:pPr eaLnBrk="1" hangingPunct="1"/>
            <a:r>
              <a:rPr lang="en-US" altLang="en-US" sz="1600" b="1" smtClean="0"/>
              <a:t>Could an undergrad tell me how much further improvement is possible?</a:t>
            </a:r>
            <a:r>
              <a:rPr lang="en-US" altLang="en-US" smtClean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9490438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90D6341-9B81-4512-B5FE-CF46F3E54EA7}" type="slidenum">
              <a:rPr lang="en-US" altLang="en-US" sz="1200"/>
              <a:pPr/>
              <a:t>49</a:t>
            </a:fld>
            <a:endParaRPr lang="en-US" altLang="en-US" sz="1200"/>
          </a:p>
        </p:txBody>
      </p:sp>
      <p:sp>
        <p:nvSpPr>
          <p:cNvPr id="12595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595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2292748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37BC7A4-5BEB-43A4-BED6-850240D025F8}" type="slidenum">
              <a:rPr lang="en-US" altLang="en-US" sz="1200"/>
              <a:pPr/>
              <a:t>5</a:t>
            </a:fld>
            <a:endParaRPr lang="en-US" altLang="en-US" sz="1200"/>
          </a:p>
        </p:txBody>
      </p:sp>
      <p:sp>
        <p:nvSpPr>
          <p:cNvPr id="8089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090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2930013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AFF868B-BE27-49B0-B8D3-0E3A8198B9A8}" type="slidenum">
              <a:rPr lang="en-US" altLang="en-US" sz="1200"/>
              <a:pPr/>
              <a:t>50</a:t>
            </a:fld>
            <a:endParaRPr lang="en-US" altLang="en-US" sz="1200"/>
          </a:p>
        </p:txBody>
      </p:sp>
      <p:sp>
        <p:nvSpPr>
          <p:cNvPr id="12697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698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84255629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F92E420-40E8-4160-848A-FDD442144496}" type="slidenum">
              <a:rPr lang="en-US" altLang="en-US" sz="1200"/>
              <a:pPr/>
              <a:t>51</a:t>
            </a:fld>
            <a:endParaRPr lang="en-US" altLang="en-US" sz="1200"/>
          </a:p>
        </p:txBody>
      </p:sp>
      <p:sp>
        <p:nvSpPr>
          <p:cNvPr id="12800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800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28276123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DA66791-F391-48AA-830D-0984A0DD3D30}" type="slidenum">
              <a:rPr lang="en-US" altLang="en-US" sz="1200"/>
              <a:pPr/>
              <a:t>52</a:t>
            </a:fld>
            <a:endParaRPr lang="en-US" altLang="en-US" sz="1200"/>
          </a:p>
        </p:txBody>
      </p:sp>
      <p:sp>
        <p:nvSpPr>
          <p:cNvPr id="12902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902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7797877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6F0E03C-2A50-4B1A-A42F-79D0017750E0}" type="slidenum">
              <a:rPr lang="en-US" altLang="en-US" sz="1200"/>
              <a:pPr/>
              <a:t>53</a:t>
            </a:fld>
            <a:endParaRPr lang="en-US" altLang="en-US" sz="1200"/>
          </a:p>
        </p:txBody>
      </p:sp>
      <p:sp>
        <p:nvSpPr>
          <p:cNvPr id="13005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42238226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4473E9A-DAEC-463F-B013-FF9FF5750A70}" type="slidenum">
              <a:rPr lang="en-US" altLang="en-US" sz="1200"/>
              <a:pPr/>
              <a:t>54</a:t>
            </a:fld>
            <a:endParaRPr lang="en-US" altLang="en-US" sz="1200"/>
          </a:p>
        </p:txBody>
      </p:sp>
      <p:sp>
        <p:nvSpPr>
          <p:cNvPr id="13107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107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73013776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47C0813-96E7-4981-80B7-26F45B5D2958}" type="slidenum">
              <a:rPr lang="en-US" altLang="en-US" sz="1200"/>
              <a:pPr/>
              <a:t>55</a:t>
            </a:fld>
            <a:endParaRPr lang="en-US" altLang="en-US" sz="1200"/>
          </a:p>
        </p:txBody>
      </p:sp>
      <p:sp>
        <p:nvSpPr>
          <p:cNvPr id="13209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210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6642816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BDBC9D1-72E1-4D96-B005-6B24892645F2}" type="slidenum">
              <a:rPr lang="en-US" altLang="en-US" sz="1200"/>
              <a:pPr/>
              <a:t>56</a:t>
            </a:fld>
            <a:endParaRPr lang="en-US" altLang="en-US" sz="1200"/>
          </a:p>
        </p:txBody>
      </p:sp>
      <p:sp>
        <p:nvSpPr>
          <p:cNvPr id="13312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312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7195930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1E1D840-17FE-49F0-A350-4864E0D369F0}" type="slidenum">
              <a:rPr lang="en-US" altLang="en-US" sz="1200"/>
              <a:pPr/>
              <a:t>57</a:t>
            </a:fld>
            <a:endParaRPr lang="en-US" altLang="en-US" sz="1200"/>
          </a:p>
        </p:txBody>
      </p:sp>
      <p:sp>
        <p:nvSpPr>
          <p:cNvPr id="13414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414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3091730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23199A5-CEA1-4A62-9552-58AC158B89E2}" type="slidenum">
              <a:rPr lang="en-US" altLang="en-US" sz="1200"/>
              <a:pPr/>
              <a:t>58</a:t>
            </a:fld>
            <a:endParaRPr lang="en-US" altLang="en-US" sz="1200"/>
          </a:p>
        </p:txBody>
      </p:sp>
      <p:sp>
        <p:nvSpPr>
          <p:cNvPr id="13517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517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3039256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4B898F8-551C-4814-B242-AD8256FF93B4}" type="slidenum">
              <a:rPr lang="en-US" altLang="en-US" sz="1200"/>
              <a:pPr/>
              <a:t>59</a:t>
            </a:fld>
            <a:endParaRPr lang="en-US" altLang="en-US" sz="1200"/>
          </a:p>
        </p:txBody>
      </p:sp>
      <p:sp>
        <p:nvSpPr>
          <p:cNvPr id="13619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619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mtClean="0"/>
              <a:t>PPE performance is abysmal</a:t>
            </a:r>
          </a:p>
        </p:txBody>
      </p:sp>
    </p:spTree>
    <p:extLst>
      <p:ext uri="{BB962C8B-B14F-4D97-AF65-F5344CB8AC3E}">
        <p14:creationId xmlns:p14="http://schemas.microsoft.com/office/powerpoint/2010/main" val="162580532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163AC4C-4458-4176-8017-1CFD190EDF95}" type="slidenum">
              <a:rPr lang="en-US" altLang="en-US" sz="1200"/>
              <a:pPr/>
              <a:t>6</a:t>
            </a:fld>
            <a:endParaRPr lang="en-US" altLang="en-US" sz="1200"/>
          </a:p>
        </p:txBody>
      </p:sp>
      <p:sp>
        <p:nvSpPr>
          <p:cNvPr id="8192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17999489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A274614-AAB6-4CAA-B78D-F25F348F605F}" type="slidenum">
              <a:rPr lang="en-US" altLang="en-US" sz="1200"/>
              <a:pPr/>
              <a:t>60</a:t>
            </a:fld>
            <a:endParaRPr lang="en-US" altLang="en-US" sz="1200"/>
          </a:p>
        </p:txBody>
      </p:sp>
      <p:sp>
        <p:nvSpPr>
          <p:cNvPr id="13721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95734299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C2C9CE9-7830-4046-B79E-CF550BF1FDFF}" type="slidenum">
              <a:rPr lang="en-US" altLang="en-US" sz="1200"/>
              <a:pPr/>
              <a:t>61</a:t>
            </a:fld>
            <a:endParaRPr lang="en-US" altLang="en-US" sz="1200"/>
          </a:p>
        </p:txBody>
      </p:sp>
      <p:sp>
        <p:nvSpPr>
          <p:cNvPr id="13824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824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0783279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79C7111-9723-4E0B-972D-2BEC7A43774B}" type="slidenum">
              <a:rPr lang="en-US" altLang="en-US" sz="1200"/>
              <a:pPr/>
              <a:t>62</a:t>
            </a:fld>
            <a:endParaRPr lang="en-US" altLang="en-US" sz="1200"/>
          </a:p>
        </p:txBody>
      </p:sp>
      <p:sp>
        <p:nvSpPr>
          <p:cNvPr id="13926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926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0035910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50E4DA3-DC98-4596-9C01-5D17D5A2FA6B}" type="slidenum">
              <a:rPr lang="en-US" altLang="en-US" sz="1200"/>
              <a:pPr/>
              <a:t>63</a:t>
            </a:fld>
            <a:endParaRPr lang="en-US" altLang="en-US" sz="1200"/>
          </a:p>
        </p:txBody>
      </p:sp>
      <p:sp>
        <p:nvSpPr>
          <p:cNvPr id="14029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029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48768441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FDDD424-B133-4F4F-84AB-4949C50A4A27}" type="slidenum">
              <a:rPr lang="en-US" altLang="en-US" sz="1200"/>
              <a:pPr/>
              <a:t>64</a:t>
            </a:fld>
            <a:endParaRPr lang="en-US" altLang="en-US" sz="1200"/>
          </a:p>
        </p:txBody>
      </p:sp>
      <p:sp>
        <p:nvSpPr>
          <p:cNvPr id="14131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131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428286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392D1D6-5784-42BC-9C9C-15B6757B31A6}" type="slidenum">
              <a:rPr lang="en-US" altLang="en-US" sz="1200"/>
              <a:pPr/>
              <a:t>65</a:t>
            </a:fld>
            <a:endParaRPr lang="en-US" altLang="en-US" sz="1200"/>
          </a:p>
        </p:txBody>
      </p:sp>
      <p:sp>
        <p:nvSpPr>
          <p:cNvPr id="14233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234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68749962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137E38A-6499-4804-A1B4-56B152D06DFF}" type="slidenum">
              <a:rPr lang="en-US" altLang="en-US" sz="1200"/>
              <a:pPr/>
              <a:t>66</a:t>
            </a:fld>
            <a:endParaRPr lang="en-US" altLang="en-US" sz="1200"/>
          </a:p>
        </p:txBody>
      </p:sp>
      <p:sp>
        <p:nvSpPr>
          <p:cNvPr id="143363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3364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08929329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7029EB5-8C2A-44C0-A991-84083E3B6985}" type="slidenum">
              <a:rPr lang="en-US" altLang="en-US" sz="1200"/>
              <a:pPr/>
              <a:t>67</a:t>
            </a:fld>
            <a:endParaRPr lang="en-US" altLang="en-US" sz="1200"/>
          </a:p>
        </p:txBody>
      </p:sp>
      <p:sp>
        <p:nvSpPr>
          <p:cNvPr id="14438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34393186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0E058F6-F2A9-4648-AC56-A78FFC5D09C2}" type="slidenum">
              <a:rPr lang="en-US" altLang="en-US" sz="1200"/>
              <a:pPr/>
              <a:t>68</a:t>
            </a:fld>
            <a:endParaRPr lang="en-US" altLang="en-US" sz="1200"/>
          </a:p>
        </p:txBody>
      </p:sp>
      <p:sp>
        <p:nvSpPr>
          <p:cNvPr id="14541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541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21736414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046CDAD-8633-45B7-9599-C66AC78811F5}" type="slidenum">
              <a:rPr lang="en-US" altLang="en-US" sz="1200"/>
              <a:pPr/>
              <a:t>69</a:t>
            </a:fld>
            <a:endParaRPr lang="en-US" altLang="en-US" sz="1200"/>
          </a:p>
        </p:txBody>
      </p:sp>
      <p:sp>
        <p:nvSpPr>
          <p:cNvPr id="14643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845668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EDA1892-147D-4A4D-9F54-F3F0D0040D51}" type="slidenum">
              <a:rPr lang="en-US" altLang="en-US" sz="1200"/>
              <a:pPr/>
              <a:t>7</a:t>
            </a:fld>
            <a:endParaRPr lang="en-US" altLang="en-US" sz="1200"/>
          </a:p>
        </p:txBody>
      </p:sp>
      <p:sp>
        <p:nvSpPr>
          <p:cNvPr id="8294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294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mtClean="0"/>
              <a:t>NOTE: SMP, NUMA?, Snoop Filter?</a:t>
            </a:r>
          </a:p>
        </p:txBody>
      </p:sp>
    </p:spTree>
    <p:extLst>
      <p:ext uri="{BB962C8B-B14F-4D97-AF65-F5344CB8AC3E}">
        <p14:creationId xmlns:p14="http://schemas.microsoft.com/office/powerpoint/2010/main" val="396455765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20FAB19-75CE-43D6-A08E-BE96071E3428}" type="slidenum">
              <a:rPr lang="en-US" altLang="en-US" sz="1200"/>
              <a:pPr/>
              <a:t>70</a:t>
            </a:fld>
            <a:endParaRPr lang="en-US" altLang="en-US" sz="1200"/>
          </a:p>
        </p:txBody>
      </p:sp>
      <p:sp>
        <p:nvSpPr>
          <p:cNvPr id="14745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6267751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AE306F4-9AAC-48ED-A114-C5A59F8FC17D}" type="slidenum">
              <a:rPr lang="en-US" altLang="en-US" sz="1200"/>
              <a:pPr/>
              <a:t>71</a:t>
            </a:fld>
            <a:endParaRPr lang="en-US" altLang="en-US" sz="1200"/>
          </a:p>
        </p:txBody>
      </p:sp>
      <p:sp>
        <p:nvSpPr>
          <p:cNvPr id="14848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603908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F46E7F6-9976-4E68-AACF-499047BB102F}" type="slidenum">
              <a:rPr lang="en-US" altLang="en-US" sz="1200"/>
              <a:pPr/>
              <a:t>8</a:t>
            </a:fld>
            <a:endParaRPr lang="en-US" altLang="en-US" sz="1200"/>
          </a:p>
        </p:txBody>
      </p:sp>
      <p:sp>
        <p:nvSpPr>
          <p:cNvPr id="83971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3972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81754565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F37D75E-EC40-4676-BAED-744D3EA1FCC0}" type="slidenum">
              <a:rPr lang="en-US" altLang="en-US" sz="1200"/>
              <a:pPr/>
              <a:t>9</a:t>
            </a:fld>
            <a:endParaRPr lang="en-US" altLang="en-US" sz="1200"/>
          </a:p>
        </p:txBody>
      </p:sp>
      <p:sp>
        <p:nvSpPr>
          <p:cNvPr id="8499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499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0290073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0" y="0"/>
            <a:ext cx="1600200" cy="6858000"/>
          </a:xfrm>
          <a:prstGeom prst="rect">
            <a:avLst/>
          </a:prstGeom>
          <a:solidFill>
            <a:srgbClr val="6496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8900" tIns="44450" rIns="88900" bIns="44450" anchor="ctr">
            <a:spAutoFit/>
          </a:bodyPr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0" y="912813"/>
            <a:ext cx="9144000" cy="228600"/>
          </a:xfrm>
          <a:prstGeom prst="rect">
            <a:avLst/>
          </a:prstGeom>
          <a:solidFill>
            <a:srgbClr val="FFC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>
              <a:defRPr/>
            </a:pPr>
            <a:r>
              <a:rPr lang="en-US" sz="1200" b="1" smtClean="0">
                <a:solidFill>
                  <a:srgbClr val="FF8000"/>
                </a:solidFill>
              </a:rPr>
              <a:t>P    A    R    A    L    L    E    L        C    O    M    P    U    T    I    N    G        L    A    B   O    R    A    T    O    R    Y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76200" y="76200"/>
            <a:ext cx="1371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  <a:defRPr/>
            </a:pPr>
            <a:r>
              <a:rPr lang="en-US" sz="3600" smtClean="0">
                <a:solidFill>
                  <a:srgbClr val="0080FF"/>
                </a:solidFill>
                <a:latin typeface="Arial Black" pitchFamily="34" charset="0"/>
              </a:rPr>
              <a:t>EE</a:t>
            </a:r>
            <a:r>
              <a:rPr lang="en-US" sz="3600" smtClean="0">
                <a:solidFill>
                  <a:srgbClr val="FFCC66"/>
                </a:solidFill>
                <a:latin typeface="Arial Black" pitchFamily="34" charset="0"/>
              </a:rPr>
              <a:t>CS</a:t>
            </a:r>
            <a:endParaRPr lang="en-US" sz="3600" smtClean="0">
              <a:solidFill>
                <a:srgbClr val="0080FF"/>
              </a:solidFill>
              <a:latin typeface="Arial Black" pitchFamily="34" charset="0"/>
            </a:endParaRP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76200" y="533400"/>
            <a:ext cx="1371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  <a:defRPr/>
            </a:pPr>
            <a:r>
              <a:rPr lang="en-US" sz="800" smtClean="0">
                <a:solidFill>
                  <a:srgbClr val="FFFFFF"/>
                </a:solidFill>
              </a:rPr>
              <a:t>Electrical Engineering and</a:t>
            </a:r>
          </a:p>
          <a:p>
            <a:pPr>
              <a:lnSpc>
                <a:spcPct val="90000"/>
              </a:lnSpc>
              <a:spcBef>
                <a:spcPct val="30000"/>
              </a:spcBef>
              <a:defRPr/>
            </a:pPr>
            <a:r>
              <a:rPr lang="en-US" sz="800" smtClean="0">
                <a:solidFill>
                  <a:srgbClr val="FFFFFF"/>
                </a:solidFill>
              </a:rPr>
              <a:t>Computer Sciences</a:t>
            </a: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7848600" y="0"/>
            <a:ext cx="1295400" cy="914400"/>
          </a:xfrm>
          <a:prstGeom prst="rect">
            <a:avLst/>
          </a:prstGeom>
          <a:solidFill>
            <a:srgbClr val="6496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7924800" y="366713"/>
            <a:ext cx="1143000" cy="134937"/>
          </a:xfrm>
          <a:custGeom>
            <a:avLst/>
            <a:gdLst>
              <a:gd name="T0" fmla="*/ 0 w 1632"/>
              <a:gd name="T1" fmla="*/ 240 h 240"/>
              <a:gd name="T2" fmla="*/ 816 w 1632"/>
              <a:gd name="T3" fmla="*/ 0 h 240"/>
              <a:gd name="T4" fmla="*/ 1632 w 1632"/>
              <a:gd name="T5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32" h="240">
                <a:moveTo>
                  <a:pt x="0" y="240"/>
                </a:moveTo>
                <a:cubicBezTo>
                  <a:pt x="272" y="120"/>
                  <a:pt x="544" y="0"/>
                  <a:pt x="816" y="0"/>
                </a:cubicBezTo>
                <a:cubicBezTo>
                  <a:pt x="1088" y="0"/>
                  <a:pt x="1360" y="120"/>
                  <a:pt x="1632" y="240"/>
                </a:cubicBezTo>
              </a:path>
            </a:pathLst>
          </a:custGeom>
          <a:noFill/>
          <a:ln w="2857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8188325" y="179388"/>
            <a:ext cx="73025" cy="403225"/>
          </a:xfrm>
          <a:custGeom>
            <a:avLst/>
            <a:gdLst>
              <a:gd name="T0" fmla="*/ 0 w 104"/>
              <a:gd name="T1" fmla="*/ 720 h 720"/>
              <a:gd name="T2" fmla="*/ 96 w 104"/>
              <a:gd name="T3" fmla="*/ 384 h 720"/>
              <a:gd name="T4" fmla="*/ 48 w 104"/>
              <a:gd name="T5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720">
                <a:moveTo>
                  <a:pt x="0" y="720"/>
                </a:moveTo>
                <a:cubicBezTo>
                  <a:pt x="44" y="612"/>
                  <a:pt x="88" y="504"/>
                  <a:pt x="96" y="384"/>
                </a:cubicBezTo>
                <a:cubicBezTo>
                  <a:pt x="104" y="264"/>
                  <a:pt x="76" y="132"/>
                  <a:pt x="48" y="0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8255000" y="152400"/>
            <a:ext cx="73025" cy="430213"/>
          </a:xfrm>
          <a:custGeom>
            <a:avLst/>
            <a:gdLst>
              <a:gd name="T0" fmla="*/ 0 w 104"/>
              <a:gd name="T1" fmla="*/ 768 h 768"/>
              <a:gd name="T2" fmla="*/ 96 w 104"/>
              <a:gd name="T3" fmla="*/ 432 h 768"/>
              <a:gd name="T4" fmla="*/ 48 w 104"/>
              <a:gd name="T5" fmla="*/ 0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768">
                <a:moveTo>
                  <a:pt x="0" y="768"/>
                </a:moveTo>
                <a:cubicBezTo>
                  <a:pt x="44" y="664"/>
                  <a:pt x="88" y="560"/>
                  <a:pt x="96" y="432"/>
                </a:cubicBezTo>
                <a:cubicBezTo>
                  <a:pt x="104" y="304"/>
                  <a:pt x="76" y="152"/>
                  <a:pt x="48" y="0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3" name="Freeform 14"/>
          <p:cNvSpPr>
            <a:spLocks/>
          </p:cNvSpPr>
          <p:nvPr/>
        </p:nvSpPr>
        <p:spPr bwMode="auto">
          <a:xfrm flipH="1">
            <a:off x="8731250" y="179388"/>
            <a:ext cx="73025" cy="403225"/>
          </a:xfrm>
          <a:custGeom>
            <a:avLst/>
            <a:gdLst>
              <a:gd name="T0" fmla="*/ 0 w 104"/>
              <a:gd name="T1" fmla="*/ 720 h 720"/>
              <a:gd name="T2" fmla="*/ 96 w 104"/>
              <a:gd name="T3" fmla="*/ 384 h 720"/>
              <a:gd name="T4" fmla="*/ 48 w 104"/>
              <a:gd name="T5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720">
                <a:moveTo>
                  <a:pt x="0" y="720"/>
                </a:moveTo>
                <a:cubicBezTo>
                  <a:pt x="44" y="612"/>
                  <a:pt x="88" y="504"/>
                  <a:pt x="96" y="384"/>
                </a:cubicBezTo>
                <a:cubicBezTo>
                  <a:pt x="104" y="264"/>
                  <a:pt x="76" y="132"/>
                  <a:pt x="48" y="0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 flipH="1">
            <a:off x="8664575" y="152400"/>
            <a:ext cx="73025" cy="430213"/>
          </a:xfrm>
          <a:custGeom>
            <a:avLst/>
            <a:gdLst>
              <a:gd name="T0" fmla="*/ 0 w 104"/>
              <a:gd name="T1" fmla="*/ 768 h 768"/>
              <a:gd name="T2" fmla="*/ 96 w 104"/>
              <a:gd name="T3" fmla="*/ 432 h 768"/>
              <a:gd name="T4" fmla="*/ 48 w 104"/>
              <a:gd name="T5" fmla="*/ 0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768">
                <a:moveTo>
                  <a:pt x="0" y="768"/>
                </a:moveTo>
                <a:cubicBezTo>
                  <a:pt x="44" y="664"/>
                  <a:pt x="88" y="560"/>
                  <a:pt x="96" y="432"/>
                </a:cubicBezTo>
                <a:cubicBezTo>
                  <a:pt x="104" y="304"/>
                  <a:pt x="76" y="152"/>
                  <a:pt x="48" y="0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5" name="Freeform 16"/>
          <p:cNvSpPr>
            <a:spLocks/>
          </p:cNvSpPr>
          <p:nvPr/>
        </p:nvSpPr>
        <p:spPr bwMode="auto">
          <a:xfrm>
            <a:off x="7959725" y="206375"/>
            <a:ext cx="268288" cy="241300"/>
          </a:xfrm>
          <a:custGeom>
            <a:avLst/>
            <a:gdLst>
              <a:gd name="T0" fmla="*/ 0 w 384"/>
              <a:gd name="T1" fmla="*/ 432 h 432"/>
              <a:gd name="T2" fmla="*/ 288 w 384"/>
              <a:gd name="T3" fmla="*/ 240 h 432"/>
              <a:gd name="T4" fmla="*/ 384 w 384"/>
              <a:gd name="T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4" h="432">
                <a:moveTo>
                  <a:pt x="0" y="432"/>
                </a:moveTo>
                <a:cubicBezTo>
                  <a:pt x="112" y="372"/>
                  <a:pt x="224" y="312"/>
                  <a:pt x="288" y="240"/>
                </a:cubicBezTo>
                <a:cubicBezTo>
                  <a:pt x="352" y="168"/>
                  <a:pt x="368" y="84"/>
                  <a:pt x="384" y="0"/>
                </a:cubicBezTo>
              </a:path>
            </a:pathLst>
          </a:custGeom>
          <a:noFill/>
          <a:ln w="952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6" name="Freeform 17"/>
          <p:cNvSpPr>
            <a:spLocks/>
          </p:cNvSpPr>
          <p:nvPr/>
        </p:nvSpPr>
        <p:spPr bwMode="auto">
          <a:xfrm flipH="1">
            <a:off x="8766175" y="206375"/>
            <a:ext cx="268288" cy="241300"/>
          </a:xfrm>
          <a:custGeom>
            <a:avLst/>
            <a:gdLst>
              <a:gd name="T0" fmla="*/ 0 w 384"/>
              <a:gd name="T1" fmla="*/ 432 h 432"/>
              <a:gd name="T2" fmla="*/ 288 w 384"/>
              <a:gd name="T3" fmla="*/ 240 h 432"/>
              <a:gd name="T4" fmla="*/ 384 w 384"/>
              <a:gd name="T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4" h="432">
                <a:moveTo>
                  <a:pt x="0" y="432"/>
                </a:moveTo>
                <a:cubicBezTo>
                  <a:pt x="112" y="372"/>
                  <a:pt x="224" y="312"/>
                  <a:pt x="288" y="240"/>
                </a:cubicBezTo>
                <a:cubicBezTo>
                  <a:pt x="352" y="168"/>
                  <a:pt x="368" y="84"/>
                  <a:pt x="384" y="0"/>
                </a:cubicBezTo>
              </a:path>
            </a:pathLst>
          </a:custGeom>
          <a:noFill/>
          <a:ln w="952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>
            <a:off x="8294688" y="152400"/>
            <a:ext cx="268287" cy="214313"/>
          </a:xfrm>
          <a:custGeom>
            <a:avLst/>
            <a:gdLst>
              <a:gd name="T0" fmla="*/ 0 w 384"/>
              <a:gd name="T1" fmla="*/ 0 h 384"/>
              <a:gd name="T2" fmla="*/ 144 w 384"/>
              <a:gd name="T3" fmla="*/ 288 h 384"/>
              <a:gd name="T4" fmla="*/ 384 w 384"/>
              <a:gd name="T5" fmla="*/ 38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4" h="384">
                <a:moveTo>
                  <a:pt x="0" y="0"/>
                </a:moveTo>
                <a:cubicBezTo>
                  <a:pt x="40" y="112"/>
                  <a:pt x="80" y="224"/>
                  <a:pt x="144" y="288"/>
                </a:cubicBezTo>
                <a:cubicBezTo>
                  <a:pt x="208" y="352"/>
                  <a:pt x="296" y="368"/>
                  <a:pt x="384" y="384"/>
                </a:cubicBezTo>
              </a:path>
            </a:pathLst>
          </a:custGeom>
          <a:noFill/>
          <a:ln w="952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8" name="Freeform 19"/>
          <p:cNvSpPr>
            <a:spLocks/>
          </p:cNvSpPr>
          <p:nvPr/>
        </p:nvSpPr>
        <p:spPr bwMode="auto">
          <a:xfrm flipH="1">
            <a:off x="8429625" y="152400"/>
            <a:ext cx="269875" cy="214313"/>
          </a:xfrm>
          <a:custGeom>
            <a:avLst/>
            <a:gdLst>
              <a:gd name="T0" fmla="*/ 0 w 384"/>
              <a:gd name="T1" fmla="*/ 0 h 384"/>
              <a:gd name="T2" fmla="*/ 144 w 384"/>
              <a:gd name="T3" fmla="*/ 288 h 384"/>
              <a:gd name="T4" fmla="*/ 384 w 384"/>
              <a:gd name="T5" fmla="*/ 38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4" h="384">
                <a:moveTo>
                  <a:pt x="0" y="0"/>
                </a:moveTo>
                <a:cubicBezTo>
                  <a:pt x="40" y="112"/>
                  <a:pt x="80" y="224"/>
                  <a:pt x="144" y="288"/>
                </a:cubicBezTo>
                <a:cubicBezTo>
                  <a:pt x="208" y="352"/>
                  <a:pt x="296" y="368"/>
                  <a:pt x="384" y="384"/>
                </a:cubicBezTo>
              </a:path>
            </a:pathLst>
          </a:custGeom>
          <a:noFill/>
          <a:ln w="952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8159750" y="577850"/>
            <a:ext cx="168275" cy="31750"/>
          </a:xfrm>
          <a:custGeom>
            <a:avLst/>
            <a:gdLst>
              <a:gd name="T0" fmla="*/ 240 w 240"/>
              <a:gd name="T1" fmla="*/ 0 h 56"/>
              <a:gd name="T2" fmla="*/ 96 w 240"/>
              <a:gd name="T3" fmla="*/ 48 h 56"/>
              <a:gd name="T4" fmla="*/ 0 w 240"/>
              <a:gd name="T5" fmla="*/ 4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56">
                <a:moveTo>
                  <a:pt x="240" y="0"/>
                </a:moveTo>
                <a:cubicBezTo>
                  <a:pt x="188" y="20"/>
                  <a:pt x="136" y="40"/>
                  <a:pt x="96" y="48"/>
                </a:cubicBezTo>
                <a:cubicBezTo>
                  <a:pt x="56" y="56"/>
                  <a:pt x="28" y="52"/>
                  <a:pt x="0" y="48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 flipH="1">
            <a:off x="8664575" y="577850"/>
            <a:ext cx="168275" cy="31750"/>
          </a:xfrm>
          <a:custGeom>
            <a:avLst/>
            <a:gdLst>
              <a:gd name="T0" fmla="*/ 240 w 240"/>
              <a:gd name="T1" fmla="*/ 0 h 56"/>
              <a:gd name="T2" fmla="*/ 96 w 240"/>
              <a:gd name="T3" fmla="*/ 48 h 56"/>
              <a:gd name="T4" fmla="*/ 0 w 240"/>
              <a:gd name="T5" fmla="*/ 4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56">
                <a:moveTo>
                  <a:pt x="240" y="0"/>
                </a:moveTo>
                <a:cubicBezTo>
                  <a:pt x="188" y="20"/>
                  <a:pt x="136" y="40"/>
                  <a:pt x="96" y="48"/>
                </a:cubicBezTo>
                <a:cubicBezTo>
                  <a:pt x="56" y="56"/>
                  <a:pt x="28" y="52"/>
                  <a:pt x="0" y="48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auto">
          <a:xfrm>
            <a:off x="7924800" y="685800"/>
            <a:ext cx="1143000" cy="15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>
              <a:defRPr/>
            </a:pPr>
            <a:r>
              <a:rPr lang="en-US" sz="1000" b="1" smtClean="0">
                <a:solidFill>
                  <a:srgbClr val="618FFD"/>
                </a:solidFill>
              </a:rPr>
              <a:t>B</a:t>
            </a:r>
            <a:r>
              <a:rPr lang="en-US" sz="800" b="1" smtClean="0">
                <a:solidFill>
                  <a:srgbClr val="618FFD"/>
                </a:solidFill>
              </a:rPr>
              <a:t>ERKELEY </a:t>
            </a:r>
            <a:r>
              <a:rPr lang="en-US" sz="1000" b="1" smtClean="0">
                <a:solidFill>
                  <a:srgbClr val="618FFD"/>
                </a:solidFill>
              </a:rPr>
              <a:t>P</a:t>
            </a:r>
            <a:r>
              <a:rPr lang="en-US" sz="800" b="1" smtClean="0">
                <a:solidFill>
                  <a:srgbClr val="618FFD"/>
                </a:solidFill>
              </a:rPr>
              <a:t>AR </a:t>
            </a:r>
            <a:r>
              <a:rPr lang="en-US" sz="1000" b="1" smtClean="0">
                <a:solidFill>
                  <a:srgbClr val="618FFD"/>
                </a:solidFill>
              </a:rPr>
              <a:t>L</a:t>
            </a:r>
            <a:r>
              <a:rPr lang="en-US" sz="800" b="1" smtClean="0">
                <a:solidFill>
                  <a:srgbClr val="618FFD"/>
                </a:solidFill>
              </a:rPr>
              <a:t>AB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1600200" y="1598613"/>
            <a:ext cx="7313613" cy="1828800"/>
          </a:xfrm>
        </p:spPr>
        <p:txBody>
          <a:bodyPr/>
          <a:lstStyle>
            <a:lvl1pPr>
              <a:defRPr>
                <a:solidFill>
                  <a:srgbClr val="6496FA"/>
                </a:solidFill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2286000" y="3429000"/>
            <a:ext cx="6627813" cy="18288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1400"/>
            </a:lvl1pPr>
          </a:lstStyle>
          <a:p>
            <a:pPr lvl="0"/>
            <a:r>
              <a:rPr lang="en-US" noProof="0" smtClean="0"/>
              <a:t>Click to edit Master subtitle style</a:t>
            </a:r>
          </a:p>
        </p:txBody>
      </p:sp>
      <p:sp>
        <p:nvSpPr>
          <p:cNvPr id="22" name="Rectangle 9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2EC1F270-4907-4111-9018-207265BBCED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238880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EA3951-F508-40FC-AAA8-4B1EF61032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16300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6225" y="0"/>
            <a:ext cx="2055813" cy="63992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0"/>
            <a:ext cx="6018212" cy="63992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5AA943-0161-4105-A8EF-B3C90138506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82408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8574A9E-BC93-42ED-BBFD-9CC53F6E5BE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92030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C4B2CB-F604-498E-9C55-C5268C3FF7E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77020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143000"/>
            <a:ext cx="4037012" cy="5256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143000"/>
            <a:ext cx="4037013" cy="5256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6E7299-752F-499C-B212-BB8A118D66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95313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C5093D-A718-4393-9BC5-AE11E0450F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98670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E956C6-45C6-418F-8F81-84C3E79619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1625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3579FF-FF1D-498E-A0FA-B7513464DD0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58370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DD7104-0FC5-4130-855F-D47A9918B4A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30689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CB813B-F85E-4070-9E2E-170282D234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14609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143000"/>
            <a:ext cx="8226425" cy="5256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1370013" y="0"/>
            <a:ext cx="6399212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10400" y="6619875"/>
            <a:ext cx="21336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 Black" panose="020B0A04020102020204" pitchFamily="34" charset="0"/>
              </a:defRPr>
            </a:lvl1pPr>
          </a:lstStyle>
          <a:p>
            <a:fld id="{1356002B-4C41-409A-82EE-3B5FBA899AF4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30" name="Text Box 6"/>
          <p:cNvSpPr txBox="1">
            <a:spLocks noChangeArrowheads="1"/>
          </p:cNvSpPr>
          <p:nvPr/>
        </p:nvSpPr>
        <p:spPr bwMode="auto">
          <a:xfrm>
            <a:off x="76200" y="76200"/>
            <a:ext cx="1371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  <a:defRPr/>
            </a:pPr>
            <a:r>
              <a:rPr lang="en-US" sz="3600" smtClean="0">
                <a:solidFill>
                  <a:srgbClr val="0080FF"/>
                </a:solidFill>
                <a:latin typeface="Arial Black" pitchFamily="34" charset="0"/>
              </a:rPr>
              <a:t>EE</a:t>
            </a:r>
            <a:r>
              <a:rPr lang="en-US" sz="3600" smtClean="0">
                <a:solidFill>
                  <a:srgbClr val="FFCC66"/>
                </a:solidFill>
                <a:latin typeface="Arial Black" pitchFamily="34" charset="0"/>
              </a:rPr>
              <a:t>CS</a:t>
            </a:r>
            <a:endParaRPr lang="en-US" sz="3600" smtClean="0">
              <a:solidFill>
                <a:srgbClr val="0080FF"/>
              </a:solidFill>
              <a:latin typeface="Arial Black" pitchFamily="34" charset="0"/>
            </a:endParaRPr>
          </a:p>
        </p:txBody>
      </p:sp>
      <p:sp>
        <p:nvSpPr>
          <p:cNvPr id="1031" name="Text Box 7"/>
          <p:cNvSpPr txBox="1">
            <a:spLocks noChangeArrowheads="1"/>
          </p:cNvSpPr>
          <p:nvPr/>
        </p:nvSpPr>
        <p:spPr bwMode="auto">
          <a:xfrm>
            <a:off x="76200" y="533400"/>
            <a:ext cx="1371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  <a:defRPr/>
            </a:pPr>
            <a:r>
              <a:rPr lang="en-US" sz="800" smtClean="0">
                <a:solidFill>
                  <a:srgbClr val="FFFFFF"/>
                </a:solidFill>
              </a:rPr>
              <a:t>Electrical Engineering and</a:t>
            </a:r>
          </a:p>
          <a:p>
            <a:pPr>
              <a:lnSpc>
                <a:spcPct val="90000"/>
              </a:lnSpc>
              <a:spcBef>
                <a:spcPct val="30000"/>
              </a:spcBef>
              <a:defRPr/>
            </a:pPr>
            <a:r>
              <a:rPr lang="en-US" sz="800" smtClean="0">
                <a:solidFill>
                  <a:srgbClr val="FFFFFF"/>
                </a:solidFill>
              </a:rPr>
              <a:t>Computer Sciences</a:t>
            </a: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7848600" y="0"/>
            <a:ext cx="1295400" cy="914400"/>
          </a:xfrm>
          <a:prstGeom prst="rect">
            <a:avLst/>
          </a:prstGeom>
          <a:solidFill>
            <a:srgbClr val="6496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7924800" y="366713"/>
            <a:ext cx="1143000" cy="134937"/>
          </a:xfrm>
          <a:custGeom>
            <a:avLst/>
            <a:gdLst>
              <a:gd name="T0" fmla="*/ 0 w 1632"/>
              <a:gd name="T1" fmla="*/ 240 h 240"/>
              <a:gd name="T2" fmla="*/ 816 w 1632"/>
              <a:gd name="T3" fmla="*/ 0 h 240"/>
              <a:gd name="T4" fmla="*/ 1632 w 1632"/>
              <a:gd name="T5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32" h="240">
                <a:moveTo>
                  <a:pt x="0" y="240"/>
                </a:moveTo>
                <a:cubicBezTo>
                  <a:pt x="272" y="120"/>
                  <a:pt x="544" y="0"/>
                  <a:pt x="816" y="0"/>
                </a:cubicBezTo>
                <a:cubicBezTo>
                  <a:pt x="1088" y="0"/>
                  <a:pt x="1360" y="120"/>
                  <a:pt x="1632" y="240"/>
                </a:cubicBezTo>
              </a:path>
            </a:pathLst>
          </a:custGeom>
          <a:noFill/>
          <a:ln w="2857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82" name="Freeform 10"/>
          <p:cNvSpPr>
            <a:spLocks/>
          </p:cNvSpPr>
          <p:nvPr/>
        </p:nvSpPr>
        <p:spPr bwMode="auto">
          <a:xfrm>
            <a:off x="8188325" y="179388"/>
            <a:ext cx="73025" cy="403225"/>
          </a:xfrm>
          <a:custGeom>
            <a:avLst/>
            <a:gdLst>
              <a:gd name="T0" fmla="*/ 0 w 104"/>
              <a:gd name="T1" fmla="*/ 720 h 720"/>
              <a:gd name="T2" fmla="*/ 96 w 104"/>
              <a:gd name="T3" fmla="*/ 384 h 720"/>
              <a:gd name="T4" fmla="*/ 48 w 104"/>
              <a:gd name="T5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720">
                <a:moveTo>
                  <a:pt x="0" y="720"/>
                </a:moveTo>
                <a:cubicBezTo>
                  <a:pt x="44" y="612"/>
                  <a:pt x="88" y="504"/>
                  <a:pt x="96" y="384"/>
                </a:cubicBezTo>
                <a:cubicBezTo>
                  <a:pt x="104" y="264"/>
                  <a:pt x="76" y="132"/>
                  <a:pt x="48" y="0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8255000" y="152400"/>
            <a:ext cx="73025" cy="430213"/>
          </a:xfrm>
          <a:custGeom>
            <a:avLst/>
            <a:gdLst>
              <a:gd name="T0" fmla="*/ 0 w 104"/>
              <a:gd name="T1" fmla="*/ 768 h 768"/>
              <a:gd name="T2" fmla="*/ 96 w 104"/>
              <a:gd name="T3" fmla="*/ 432 h 768"/>
              <a:gd name="T4" fmla="*/ 48 w 104"/>
              <a:gd name="T5" fmla="*/ 0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768">
                <a:moveTo>
                  <a:pt x="0" y="768"/>
                </a:moveTo>
                <a:cubicBezTo>
                  <a:pt x="44" y="664"/>
                  <a:pt x="88" y="560"/>
                  <a:pt x="96" y="432"/>
                </a:cubicBezTo>
                <a:cubicBezTo>
                  <a:pt x="104" y="304"/>
                  <a:pt x="76" y="152"/>
                  <a:pt x="48" y="0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84" name="Freeform 12"/>
          <p:cNvSpPr>
            <a:spLocks/>
          </p:cNvSpPr>
          <p:nvPr/>
        </p:nvSpPr>
        <p:spPr bwMode="auto">
          <a:xfrm flipH="1">
            <a:off x="8731250" y="179388"/>
            <a:ext cx="73025" cy="403225"/>
          </a:xfrm>
          <a:custGeom>
            <a:avLst/>
            <a:gdLst>
              <a:gd name="T0" fmla="*/ 0 w 104"/>
              <a:gd name="T1" fmla="*/ 720 h 720"/>
              <a:gd name="T2" fmla="*/ 96 w 104"/>
              <a:gd name="T3" fmla="*/ 384 h 720"/>
              <a:gd name="T4" fmla="*/ 48 w 104"/>
              <a:gd name="T5" fmla="*/ 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720">
                <a:moveTo>
                  <a:pt x="0" y="720"/>
                </a:moveTo>
                <a:cubicBezTo>
                  <a:pt x="44" y="612"/>
                  <a:pt x="88" y="504"/>
                  <a:pt x="96" y="384"/>
                </a:cubicBezTo>
                <a:cubicBezTo>
                  <a:pt x="104" y="264"/>
                  <a:pt x="76" y="132"/>
                  <a:pt x="48" y="0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85" name="Freeform 13"/>
          <p:cNvSpPr>
            <a:spLocks/>
          </p:cNvSpPr>
          <p:nvPr/>
        </p:nvSpPr>
        <p:spPr bwMode="auto">
          <a:xfrm flipH="1">
            <a:off x="8664575" y="152400"/>
            <a:ext cx="73025" cy="430213"/>
          </a:xfrm>
          <a:custGeom>
            <a:avLst/>
            <a:gdLst>
              <a:gd name="T0" fmla="*/ 0 w 104"/>
              <a:gd name="T1" fmla="*/ 768 h 768"/>
              <a:gd name="T2" fmla="*/ 96 w 104"/>
              <a:gd name="T3" fmla="*/ 432 h 768"/>
              <a:gd name="T4" fmla="*/ 48 w 104"/>
              <a:gd name="T5" fmla="*/ 0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768">
                <a:moveTo>
                  <a:pt x="0" y="768"/>
                </a:moveTo>
                <a:cubicBezTo>
                  <a:pt x="44" y="664"/>
                  <a:pt x="88" y="560"/>
                  <a:pt x="96" y="432"/>
                </a:cubicBezTo>
                <a:cubicBezTo>
                  <a:pt x="104" y="304"/>
                  <a:pt x="76" y="152"/>
                  <a:pt x="48" y="0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86" name="Freeform 14"/>
          <p:cNvSpPr>
            <a:spLocks/>
          </p:cNvSpPr>
          <p:nvPr/>
        </p:nvSpPr>
        <p:spPr bwMode="auto">
          <a:xfrm>
            <a:off x="7959725" y="206375"/>
            <a:ext cx="268288" cy="241300"/>
          </a:xfrm>
          <a:custGeom>
            <a:avLst/>
            <a:gdLst>
              <a:gd name="T0" fmla="*/ 0 w 384"/>
              <a:gd name="T1" fmla="*/ 432 h 432"/>
              <a:gd name="T2" fmla="*/ 288 w 384"/>
              <a:gd name="T3" fmla="*/ 240 h 432"/>
              <a:gd name="T4" fmla="*/ 384 w 384"/>
              <a:gd name="T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4" h="432">
                <a:moveTo>
                  <a:pt x="0" y="432"/>
                </a:moveTo>
                <a:cubicBezTo>
                  <a:pt x="112" y="372"/>
                  <a:pt x="224" y="312"/>
                  <a:pt x="288" y="240"/>
                </a:cubicBezTo>
                <a:cubicBezTo>
                  <a:pt x="352" y="168"/>
                  <a:pt x="368" y="84"/>
                  <a:pt x="384" y="0"/>
                </a:cubicBezTo>
              </a:path>
            </a:pathLst>
          </a:custGeom>
          <a:noFill/>
          <a:ln w="952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 flipH="1">
            <a:off x="8766175" y="206375"/>
            <a:ext cx="268288" cy="241300"/>
          </a:xfrm>
          <a:custGeom>
            <a:avLst/>
            <a:gdLst>
              <a:gd name="T0" fmla="*/ 0 w 384"/>
              <a:gd name="T1" fmla="*/ 432 h 432"/>
              <a:gd name="T2" fmla="*/ 288 w 384"/>
              <a:gd name="T3" fmla="*/ 240 h 432"/>
              <a:gd name="T4" fmla="*/ 384 w 384"/>
              <a:gd name="T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4" h="432">
                <a:moveTo>
                  <a:pt x="0" y="432"/>
                </a:moveTo>
                <a:cubicBezTo>
                  <a:pt x="112" y="372"/>
                  <a:pt x="224" y="312"/>
                  <a:pt x="288" y="240"/>
                </a:cubicBezTo>
                <a:cubicBezTo>
                  <a:pt x="352" y="168"/>
                  <a:pt x="368" y="84"/>
                  <a:pt x="384" y="0"/>
                </a:cubicBezTo>
              </a:path>
            </a:pathLst>
          </a:custGeom>
          <a:noFill/>
          <a:ln w="952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88" name="Freeform 16"/>
          <p:cNvSpPr>
            <a:spLocks/>
          </p:cNvSpPr>
          <p:nvPr/>
        </p:nvSpPr>
        <p:spPr bwMode="auto">
          <a:xfrm>
            <a:off x="8294688" y="152400"/>
            <a:ext cx="268287" cy="214313"/>
          </a:xfrm>
          <a:custGeom>
            <a:avLst/>
            <a:gdLst>
              <a:gd name="T0" fmla="*/ 0 w 384"/>
              <a:gd name="T1" fmla="*/ 0 h 384"/>
              <a:gd name="T2" fmla="*/ 144 w 384"/>
              <a:gd name="T3" fmla="*/ 288 h 384"/>
              <a:gd name="T4" fmla="*/ 384 w 384"/>
              <a:gd name="T5" fmla="*/ 38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4" h="384">
                <a:moveTo>
                  <a:pt x="0" y="0"/>
                </a:moveTo>
                <a:cubicBezTo>
                  <a:pt x="40" y="112"/>
                  <a:pt x="80" y="224"/>
                  <a:pt x="144" y="288"/>
                </a:cubicBezTo>
                <a:cubicBezTo>
                  <a:pt x="208" y="352"/>
                  <a:pt x="296" y="368"/>
                  <a:pt x="384" y="384"/>
                </a:cubicBezTo>
              </a:path>
            </a:pathLst>
          </a:custGeom>
          <a:noFill/>
          <a:ln w="952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 flipH="1">
            <a:off x="8429625" y="152400"/>
            <a:ext cx="269875" cy="214313"/>
          </a:xfrm>
          <a:custGeom>
            <a:avLst/>
            <a:gdLst>
              <a:gd name="T0" fmla="*/ 0 w 384"/>
              <a:gd name="T1" fmla="*/ 0 h 384"/>
              <a:gd name="T2" fmla="*/ 144 w 384"/>
              <a:gd name="T3" fmla="*/ 288 h 384"/>
              <a:gd name="T4" fmla="*/ 384 w 384"/>
              <a:gd name="T5" fmla="*/ 38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4" h="384">
                <a:moveTo>
                  <a:pt x="0" y="0"/>
                </a:moveTo>
                <a:cubicBezTo>
                  <a:pt x="40" y="112"/>
                  <a:pt x="80" y="224"/>
                  <a:pt x="144" y="288"/>
                </a:cubicBezTo>
                <a:cubicBezTo>
                  <a:pt x="208" y="352"/>
                  <a:pt x="296" y="368"/>
                  <a:pt x="384" y="384"/>
                </a:cubicBezTo>
              </a:path>
            </a:pathLst>
          </a:custGeom>
          <a:noFill/>
          <a:ln w="9525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90" name="Freeform 18"/>
          <p:cNvSpPr>
            <a:spLocks/>
          </p:cNvSpPr>
          <p:nvPr/>
        </p:nvSpPr>
        <p:spPr bwMode="auto">
          <a:xfrm>
            <a:off x="8159750" y="577850"/>
            <a:ext cx="168275" cy="31750"/>
          </a:xfrm>
          <a:custGeom>
            <a:avLst/>
            <a:gdLst>
              <a:gd name="T0" fmla="*/ 240 w 240"/>
              <a:gd name="T1" fmla="*/ 0 h 56"/>
              <a:gd name="T2" fmla="*/ 96 w 240"/>
              <a:gd name="T3" fmla="*/ 48 h 56"/>
              <a:gd name="T4" fmla="*/ 0 w 240"/>
              <a:gd name="T5" fmla="*/ 4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56">
                <a:moveTo>
                  <a:pt x="240" y="0"/>
                </a:moveTo>
                <a:cubicBezTo>
                  <a:pt x="188" y="20"/>
                  <a:pt x="136" y="40"/>
                  <a:pt x="96" y="48"/>
                </a:cubicBezTo>
                <a:cubicBezTo>
                  <a:pt x="56" y="56"/>
                  <a:pt x="28" y="52"/>
                  <a:pt x="0" y="48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091" name="Freeform 19"/>
          <p:cNvSpPr>
            <a:spLocks/>
          </p:cNvSpPr>
          <p:nvPr/>
        </p:nvSpPr>
        <p:spPr bwMode="auto">
          <a:xfrm flipH="1">
            <a:off x="8664575" y="577850"/>
            <a:ext cx="168275" cy="31750"/>
          </a:xfrm>
          <a:custGeom>
            <a:avLst/>
            <a:gdLst>
              <a:gd name="T0" fmla="*/ 240 w 240"/>
              <a:gd name="T1" fmla="*/ 0 h 56"/>
              <a:gd name="T2" fmla="*/ 96 w 240"/>
              <a:gd name="T3" fmla="*/ 48 h 56"/>
              <a:gd name="T4" fmla="*/ 0 w 240"/>
              <a:gd name="T5" fmla="*/ 4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56">
                <a:moveTo>
                  <a:pt x="240" y="0"/>
                </a:moveTo>
                <a:cubicBezTo>
                  <a:pt x="188" y="20"/>
                  <a:pt x="136" y="40"/>
                  <a:pt x="96" y="48"/>
                </a:cubicBezTo>
                <a:cubicBezTo>
                  <a:pt x="56" y="56"/>
                  <a:pt x="28" y="52"/>
                  <a:pt x="0" y="48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044" name="Text Box 20"/>
          <p:cNvSpPr txBox="1">
            <a:spLocks noChangeArrowheads="1"/>
          </p:cNvSpPr>
          <p:nvPr/>
        </p:nvSpPr>
        <p:spPr bwMode="auto">
          <a:xfrm>
            <a:off x="7924800" y="685800"/>
            <a:ext cx="1143000" cy="15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>
                      <a:alpha val="75000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>
              <a:defRPr/>
            </a:pPr>
            <a:r>
              <a:rPr lang="en-US" sz="1000" b="1" smtClean="0">
                <a:solidFill>
                  <a:srgbClr val="618FFD"/>
                </a:solidFill>
              </a:rPr>
              <a:t>B</a:t>
            </a:r>
            <a:r>
              <a:rPr lang="en-US" sz="800" b="1" smtClean="0">
                <a:solidFill>
                  <a:srgbClr val="618FFD"/>
                </a:solidFill>
              </a:rPr>
              <a:t>ERKELEY </a:t>
            </a:r>
            <a:r>
              <a:rPr lang="en-US" sz="1000" b="1" smtClean="0">
                <a:solidFill>
                  <a:srgbClr val="618FFD"/>
                </a:solidFill>
              </a:rPr>
              <a:t>P</a:t>
            </a:r>
            <a:r>
              <a:rPr lang="en-US" sz="800" b="1" smtClean="0">
                <a:solidFill>
                  <a:srgbClr val="618FFD"/>
                </a:solidFill>
              </a:rPr>
              <a:t>AR </a:t>
            </a:r>
            <a:r>
              <a:rPr lang="en-US" sz="1000" b="1" smtClean="0">
                <a:solidFill>
                  <a:srgbClr val="618FFD"/>
                </a:solidFill>
              </a:rPr>
              <a:t>L</a:t>
            </a:r>
            <a:r>
              <a:rPr lang="en-US" sz="800" b="1" smtClean="0">
                <a:solidFill>
                  <a:srgbClr val="618FFD"/>
                </a:solidFill>
              </a:rPr>
              <a:t>AB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pitchFamily="34" charset="0"/>
          <a:ea typeface="ＭＳ Ｐゴシック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pitchFamily="34" charset="0"/>
          <a:ea typeface="ＭＳ Ｐゴシック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pitchFamily="34" charset="0"/>
          <a:ea typeface="ＭＳ Ｐゴシック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pitchFamily="34" charset="0"/>
          <a:ea typeface="ＭＳ Ｐゴシック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pitchFamily="34" charset="0"/>
          <a:ea typeface="ＭＳ Ｐゴシック" pitchFamily="34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pitchFamily="34" charset="0"/>
          <a:ea typeface="ＭＳ Ｐゴシック" pitchFamily="34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pitchFamily="34" charset="0"/>
          <a:ea typeface="ＭＳ Ｐゴシック" pitchFamily="34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Arial" pitchFamily="34" charset="0"/>
          <a:ea typeface="ＭＳ Ｐゴシック" pitchFamily="34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000080"/>
        </a:buClr>
        <a:buSzPct val="85000"/>
        <a:buFont typeface="Wingdings" panose="05000000000000000000" pitchFamily="2" charset="2"/>
        <a:buChar char="v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§"/>
        <a:defRPr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16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14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2" Type="http://schemas.openxmlformats.org/officeDocument/2006/relationships/notesSlide" Target="../notesSlides/notesSlide47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8BF7F30-2897-46EB-9066-0E4BBF5B380B}" type="slidenum">
              <a:rPr lang="en-US" altLang="en-US" sz="1200">
                <a:latin typeface="Arial Black" panose="020B0A04020102020204" pitchFamily="34" charset="0"/>
              </a:rPr>
              <a:pPr/>
              <a:t>1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07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371600"/>
            <a:ext cx="7010400" cy="1905000"/>
          </a:xfrm>
          <a:noFill/>
        </p:spPr>
        <p:txBody>
          <a:bodyPr/>
          <a:lstStyle/>
          <a:p>
            <a:pPr eaLnBrk="1" hangingPunct="1"/>
            <a:r>
              <a:rPr lang="en-US" altLang="en-US" sz="4800" smtClean="0"/>
              <a:t>The Roofline Model:</a:t>
            </a:r>
            <a:r>
              <a:rPr lang="en-US" altLang="en-US" sz="2400" smtClean="0"/>
              <a:t/>
            </a:r>
            <a:br>
              <a:rPr lang="en-US" altLang="en-US" sz="2400" smtClean="0"/>
            </a:br>
            <a:r>
              <a:rPr lang="en-US" altLang="en-US" sz="2400" smtClean="0"/>
              <a:t>A pedagogical tool for program analysis and optimization</a:t>
            </a:r>
            <a:endParaRPr lang="en-US" altLang="en-US" sz="3600" smtClean="0"/>
          </a:p>
        </p:txBody>
      </p:sp>
      <p:sp>
        <p:nvSpPr>
          <p:cNvPr id="3076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981200" y="3505200"/>
            <a:ext cx="6934200" cy="2514600"/>
          </a:xfrm>
          <a:noFill/>
        </p:spPr>
        <p:txBody>
          <a:bodyPr/>
          <a:lstStyle/>
          <a:p>
            <a:pPr eaLnBrk="1" hangingPunct="1"/>
            <a:r>
              <a:rPr lang="en-US" altLang="en-US" sz="2400" smtClean="0"/>
              <a:t>Samuel Williams</a:t>
            </a:r>
            <a:r>
              <a:rPr lang="en-US" altLang="en-US" sz="2400" baseline="30000" smtClean="0"/>
              <a:t>1,2</a:t>
            </a:r>
            <a:r>
              <a:rPr lang="en-US" altLang="en-US" sz="2400" smtClean="0"/>
              <a:t>, David Patterson</a:t>
            </a:r>
            <a:r>
              <a:rPr lang="en-US" altLang="en-US" sz="2400" baseline="30000" smtClean="0"/>
              <a:t>1</a:t>
            </a:r>
            <a:r>
              <a:rPr lang="en-US" altLang="en-US" sz="2400" smtClean="0"/>
              <a:t>, </a:t>
            </a:r>
          </a:p>
          <a:p>
            <a:pPr eaLnBrk="1" hangingPunct="1"/>
            <a:r>
              <a:rPr lang="en-US" altLang="en-US" sz="2400" smtClean="0"/>
              <a:t>Leonid Oliker</a:t>
            </a:r>
            <a:r>
              <a:rPr lang="en-US" altLang="en-US" sz="2400" baseline="30000" smtClean="0"/>
              <a:t>1,2</a:t>
            </a:r>
            <a:r>
              <a:rPr lang="en-US" altLang="en-US" sz="2400" smtClean="0"/>
              <a:t>, John Shalf</a:t>
            </a:r>
            <a:r>
              <a:rPr lang="en-US" altLang="en-US" sz="2400" baseline="30000" smtClean="0"/>
              <a:t>2</a:t>
            </a:r>
            <a:r>
              <a:rPr lang="en-US" altLang="en-US" sz="2400" smtClean="0"/>
              <a:t>, Katherine Yelick</a:t>
            </a:r>
            <a:r>
              <a:rPr lang="en-US" altLang="en-US" sz="2400" baseline="30000" smtClean="0"/>
              <a:t>1,2</a:t>
            </a:r>
            <a:endParaRPr lang="en-US" altLang="en-US" sz="1800" smtClean="0"/>
          </a:p>
          <a:p>
            <a:pPr eaLnBrk="1" hangingPunct="1"/>
            <a:endParaRPr lang="en-US" altLang="en-US" sz="1800" baseline="30000" smtClean="0">
              <a:solidFill>
                <a:srgbClr val="800040"/>
              </a:solidFill>
            </a:endParaRPr>
          </a:p>
          <a:p>
            <a:pPr algn="r" eaLnBrk="1" hangingPunct="1"/>
            <a:r>
              <a:rPr lang="en-US" altLang="en-US" sz="1800" baseline="30000" smtClean="0">
                <a:solidFill>
                  <a:srgbClr val="800040"/>
                </a:solidFill>
              </a:rPr>
              <a:t>1</a:t>
            </a:r>
            <a:r>
              <a:rPr lang="en-US" altLang="en-US" sz="1800" smtClean="0">
                <a:solidFill>
                  <a:srgbClr val="800040"/>
                </a:solidFill>
              </a:rPr>
              <a:t>University of California, Berkeley</a:t>
            </a:r>
          </a:p>
          <a:p>
            <a:pPr algn="r" eaLnBrk="1" hangingPunct="1"/>
            <a:r>
              <a:rPr lang="en-US" altLang="en-US" sz="1800" baseline="30000" smtClean="0">
                <a:solidFill>
                  <a:srgbClr val="800040"/>
                </a:solidFill>
              </a:rPr>
              <a:t>2</a:t>
            </a:r>
            <a:r>
              <a:rPr lang="en-US" altLang="en-US" sz="1800" smtClean="0">
                <a:solidFill>
                  <a:srgbClr val="800040"/>
                </a:solidFill>
              </a:rPr>
              <a:t>Lawrence Berkeley National Laboratory</a:t>
            </a:r>
            <a:br>
              <a:rPr lang="en-US" altLang="en-US" sz="1800" smtClean="0">
                <a:solidFill>
                  <a:srgbClr val="800040"/>
                </a:solidFill>
              </a:rPr>
            </a:br>
            <a:endParaRPr lang="en-US" altLang="en-US" sz="1800" smtClean="0">
              <a:solidFill>
                <a:srgbClr val="800040"/>
              </a:solidFill>
            </a:endParaRPr>
          </a:p>
          <a:p>
            <a:pPr algn="r" eaLnBrk="1" hangingPunct="1"/>
            <a:endParaRPr lang="en-US" altLang="en-US" sz="1800" smtClean="0">
              <a:solidFill>
                <a:srgbClr val="800040"/>
              </a:solidFill>
            </a:endParaRPr>
          </a:p>
          <a:p>
            <a:pPr algn="r" eaLnBrk="1" hangingPunct="1"/>
            <a:endParaRPr lang="en-US" altLang="en-US" sz="1800" smtClean="0">
              <a:solidFill>
                <a:srgbClr val="800040"/>
              </a:solidFill>
            </a:endParaRPr>
          </a:p>
          <a:p>
            <a:pPr algn="r" eaLnBrk="1" hangingPunct="1"/>
            <a:r>
              <a:rPr lang="en-US" altLang="en-US" sz="1800" i="1" smtClean="0"/>
              <a:t>samw@cs.berkeley.edu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C17EDCD-8CC0-4DF6-B734-CF3ED1BFB4DE}" type="slidenum">
              <a:rPr lang="en-US" altLang="en-US" sz="1200">
                <a:latin typeface="Arial Black" panose="020B0A04020102020204" pitchFamily="34" charset="0"/>
              </a:rPr>
              <a:pPr/>
              <a:t>10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22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Multicore SMPs Used</a:t>
            </a:r>
            <a:br>
              <a:rPr lang="en-US" altLang="en-US" smtClean="0"/>
            </a:br>
            <a:r>
              <a:rPr lang="en-US" altLang="en-US" sz="1600" smtClean="0"/>
              <a:t>(peak double precision flops)</a:t>
            </a:r>
          </a:p>
        </p:txBody>
      </p:sp>
      <p:grpSp>
        <p:nvGrpSpPr>
          <p:cNvPr id="12292" name="Group 3"/>
          <p:cNvGrpSpPr>
            <a:grpSpLocks/>
          </p:cNvGrpSpPr>
          <p:nvPr/>
        </p:nvGrpSpPr>
        <p:grpSpPr bwMode="auto">
          <a:xfrm>
            <a:off x="4724400" y="1600200"/>
            <a:ext cx="3427413" cy="1447800"/>
            <a:chOff x="3070" y="3021"/>
            <a:chExt cx="4320" cy="1825"/>
          </a:xfrm>
        </p:grpSpPr>
        <p:sp>
          <p:nvSpPr>
            <p:cNvPr id="12610" name="Rectangle 4"/>
            <p:cNvSpPr>
              <a:spLocks noChangeArrowheads="1"/>
            </p:cNvSpPr>
            <p:nvPr/>
          </p:nvSpPr>
          <p:spPr bwMode="auto">
            <a:xfrm>
              <a:off x="3070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611" name="Text Box 5"/>
            <p:cNvSpPr txBox="1">
              <a:spLocks noChangeArrowheads="1"/>
            </p:cNvSpPr>
            <p:nvPr/>
          </p:nvSpPr>
          <p:spPr bwMode="auto">
            <a:xfrm>
              <a:off x="3070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12612" name="Text Box 6"/>
            <p:cNvSpPr txBox="1">
              <a:spLocks noChangeArrowheads="1"/>
            </p:cNvSpPr>
            <p:nvPr/>
          </p:nvSpPr>
          <p:spPr bwMode="auto">
            <a:xfrm>
              <a:off x="4078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12613" name="Text Box 7"/>
            <p:cNvSpPr txBox="1">
              <a:spLocks noChangeArrowheads="1"/>
            </p:cNvSpPr>
            <p:nvPr/>
          </p:nvSpPr>
          <p:spPr bwMode="auto">
            <a:xfrm>
              <a:off x="3168" y="4077"/>
              <a:ext cx="1822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12614" name="Text Box 8"/>
            <p:cNvSpPr txBox="1">
              <a:spLocks noChangeArrowheads="1"/>
            </p:cNvSpPr>
            <p:nvPr/>
          </p:nvSpPr>
          <p:spPr bwMode="auto">
            <a:xfrm rot="-5400000">
              <a:off x="4462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12615" name="Text Box 9"/>
            <p:cNvSpPr txBox="1">
              <a:spLocks noChangeArrowheads="1"/>
            </p:cNvSpPr>
            <p:nvPr/>
          </p:nvSpPr>
          <p:spPr bwMode="auto">
            <a:xfrm>
              <a:off x="316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2616" name="Text Box 10"/>
            <p:cNvSpPr txBox="1">
              <a:spLocks noChangeArrowheads="1"/>
            </p:cNvSpPr>
            <p:nvPr/>
          </p:nvSpPr>
          <p:spPr bwMode="auto">
            <a:xfrm>
              <a:off x="355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2617" name="Text Box 11"/>
            <p:cNvSpPr txBox="1">
              <a:spLocks noChangeArrowheads="1"/>
            </p:cNvSpPr>
            <p:nvPr/>
          </p:nvSpPr>
          <p:spPr bwMode="auto">
            <a:xfrm>
              <a:off x="3934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2618" name="Text Box 12"/>
            <p:cNvSpPr txBox="1">
              <a:spLocks noChangeArrowheads="1"/>
            </p:cNvSpPr>
            <p:nvPr/>
          </p:nvSpPr>
          <p:spPr bwMode="auto">
            <a:xfrm>
              <a:off x="431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2619" name="Line 13"/>
            <p:cNvSpPr>
              <a:spLocks noChangeShapeType="1"/>
            </p:cNvSpPr>
            <p:nvPr/>
          </p:nvSpPr>
          <p:spPr bwMode="auto">
            <a:xfrm flipV="1">
              <a:off x="4126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20" name="Rectangle 14"/>
            <p:cNvSpPr>
              <a:spLocks noChangeArrowheads="1"/>
            </p:cNvSpPr>
            <p:nvPr/>
          </p:nvSpPr>
          <p:spPr bwMode="auto">
            <a:xfrm>
              <a:off x="5374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621" name="Text Box 15"/>
            <p:cNvSpPr txBox="1">
              <a:spLocks noChangeArrowheads="1"/>
            </p:cNvSpPr>
            <p:nvPr/>
          </p:nvSpPr>
          <p:spPr bwMode="auto">
            <a:xfrm>
              <a:off x="5374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12622" name="Text Box 16"/>
            <p:cNvSpPr txBox="1">
              <a:spLocks noChangeArrowheads="1"/>
            </p:cNvSpPr>
            <p:nvPr/>
          </p:nvSpPr>
          <p:spPr bwMode="auto">
            <a:xfrm>
              <a:off x="6382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12623" name="Text Box 17"/>
            <p:cNvSpPr txBox="1">
              <a:spLocks noChangeArrowheads="1"/>
            </p:cNvSpPr>
            <p:nvPr/>
          </p:nvSpPr>
          <p:spPr bwMode="auto">
            <a:xfrm>
              <a:off x="5470" y="4077"/>
              <a:ext cx="182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12624" name="Text Box 18"/>
            <p:cNvSpPr txBox="1">
              <a:spLocks noChangeArrowheads="1"/>
            </p:cNvSpPr>
            <p:nvPr/>
          </p:nvSpPr>
          <p:spPr bwMode="auto">
            <a:xfrm>
              <a:off x="575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2625" name="Text Box 19"/>
            <p:cNvSpPr txBox="1">
              <a:spLocks noChangeArrowheads="1"/>
            </p:cNvSpPr>
            <p:nvPr/>
          </p:nvSpPr>
          <p:spPr bwMode="auto">
            <a:xfrm>
              <a:off x="6142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2626" name="Text Box 20"/>
            <p:cNvSpPr txBox="1">
              <a:spLocks noChangeArrowheads="1"/>
            </p:cNvSpPr>
            <p:nvPr/>
          </p:nvSpPr>
          <p:spPr bwMode="auto">
            <a:xfrm>
              <a:off x="652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2627" name="Text Box 21"/>
            <p:cNvSpPr txBox="1">
              <a:spLocks noChangeArrowheads="1"/>
            </p:cNvSpPr>
            <p:nvPr/>
          </p:nvSpPr>
          <p:spPr bwMode="auto">
            <a:xfrm>
              <a:off x="691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2628" name="Line 22"/>
            <p:cNvSpPr>
              <a:spLocks noChangeShapeType="1"/>
            </p:cNvSpPr>
            <p:nvPr/>
          </p:nvSpPr>
          <p:spPr bwMode="auto">
            <a:xfrm flipV="1">
              <a:off x="6430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29" name="Line 23"/>
            <p:cNvSpPr>
              <a:spLocks noChangeShapeType="1"/>
            </p:cNvSpPr>
            <p:nvPr/>
          </p:nvSpPr>
          <p:spPr bwMode="auto">
            <a:xfrm flipV="1">
              <a:off x="4030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30" name="Line 24"/>
            <p:cNvSpPr>
              <a:spLocks noChangeShapeType="1"/>
            </p:cNvSpPr>
            <p:nvPr/>
          </p:nvSpPr>
          <p:spPr bwMode="auto">
            <a:xfrm flipV="1">
              <a:off x="6334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31" name="Line 25"/>
            <p:cNvSpPr>
              <a:spLocks noChangeShapeType="1"/>
            </p:cNvSpPr>
            <p:nvPr/>
          </p:nvSpPr>
          <p:spPr bwMode="auto">
            <a:xfrm rot="5400000" flipV="1">
              <a:off x="474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32" name="Line 26"/>
            <p:cNvSpPr>
              <a:spLocks noChangeShapeType="1"/>
            </p:cNvSpPr>
            <p:nvPr/>
          </p:nvSpPr>
          <p:spPr bwMode="auto">
            <a:xfrm rot="5400000">
              <a:off x="474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33" name="Line 27"/>
            <p:cNvSpPr>
              <a:spLocks noChangeShapeType="1"/>
            </p:cNvSpPr>
            <p:nvPr/>
          </p:nvSpPr>
          <p:spPr bwMode="auto">
            <a:xfrm flipV="1">
              <a:off x="3886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34" name="Text Box 28"/>
            <p:cNvSpPr txBox="1">
              <a:spLocks noChangeArrowheads="1"/>
            </p:cNvSpPr>
            <p:nvPr/>
          </p:nvSpPr>
          <p:spPr bwMode="auto">
            <a:xfrm>
              <a:off x="316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2635" name="Text Box 29"/>
            <p:cNvSpPr txBox="1">
              <a:spLocks noChangeArrowheads="1"/>
            </p:cNvSpPr>
            <p:nvPr/>
          </p:nvSpPr>
          <p:spPr bwMode="auto">
            <a:xfrm>
              <a:off x="355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2636" name="Text Box 30"/>
            <p:cNvSpPr txBox="1">
              <a:spLocks noChangeArrowheads="1"/>
            </p:cNvSpPr>
            <p:nvPr/>
          </p:nvSpPr>
          <p:spPr bwMode="auto">
            <a:xfrm>
              <a:off x="3934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2637" name="Text Box 31"/>
            <p:cNvSpPr txBox="1">
              <a:spLocks noChangeArrowheads="1"/>
            </p:cNvSpPr>
            <p:nvPr/>
          </p:nvSpPr>
          <p:spPr bwMode="auto">
            <a:xfrm>
              <a:off x="431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2638" name="Line 32"/>
            <p:cNvSpPr>
              <a:spLocks noChangeShapeType="1"/>
            </p:cNvSpPr>
            <p:nvPr/>
          </p:nvSpPr>
          <p:spPr bwMode="auto">
            <a:xfrm>
              <a:off x="3982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39" name="Line 33"/>
            <p:cNvSpPr>
              <a:spLocks noChangeShapeType="1"/>
            </p:cNvSpPr>
            <p:nvPr/>
          </p:nvSpPr>
          <p:spPr bwMode="auto">
            <a:xfrm flipV="1">
              <a:off x="6478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40" name="Text Box 34"/>
            <p:cNvSpPr txBox="1">
              <a:spLocks noChangeArrowheads="1"/>
            </p:cNvSpPr>
            <p:nvPr/>
          </p:nvSpPr>
          <p:spPr bwMode="auto">
            <a:xfrm>
              <a:off x="575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2641" name="Text Box 35"/>
            <p:cNvSpPr txBox="1">
              <a:spLocks noChangeArrowheads="1"/>
            </p:cNvSpPr>
            <p:nvPr/>
          </p:nvSpPr>
          <p:spPr bwMode="auto">
            <a:xfrm>
              <a:off x="6142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2642" name="Text Box 36"/>
            <p:cNvSpPr txBox="1">
              <a:spLocks noChangeArrowheads="1"/>
            </p:cNvSpPr>
            <p:nvPr/>
          </p:nvSpPr>
          <p:spPr bwMode="auto">
            <a:xfrm>
              <a:off x="652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2643" name="Text Box 37"/>
            <p:cNvSpPr txBox="1">
              <a:spLocks noChangeArrowheads="1"/>
            </p:cNvSpPr>
            <p:nvPr/>
          </p:nvSpPr>
          <p:spPr bwMode="auto">
            <a:xfrm>
              <a:off x="691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2644" name="Line 38"/>
            <p:cNvSpPr>
              <a:spLocks noChangeShapeType="1"/>
            </p:cNvSpPr>
            <p:nvPr/>
          </p:nvSpPr>
          <p:spPr bwMode="auto">
            <a:xfrm>
              <a:off x="6574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45" name="Text Box 39"/>
            <p:cNvSpPr txBox="1">
              <a:spLocks noChangeArrowheads="1"/>
            </p:cNvSpPr>
            <p:nvPr/>
          </p:nvSpPr>
          <p:spPr bwMode="auto">
            <a:xfrm>
              <a:off x="3166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12646" name="Text Box 40"/>
            <p:cNvSpPr txBox="1">
              <a:spLocks noChangeArrowheads="1"/>
            </p:cNvSpPr>
            <p:nvPr/>
          </p:nvSpPr>
          <p:spPr bwMode="auto">
            <a:xfrm>
              <a:off x="3168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12647" name="Text Box 41"/>
            <p:cNvSpPr txBox="1">
              <a:spLocks noChangeArrowheads="1"/>
            </p:cNvSpPr>
            <p:nvPr/>
          </p:nvSpPr>
          <p:spPr bwMode="auto">
            <a:xfrm>
              <a:off x="5758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12648" name="Text Box 42"/>
            <p:cNvSpPr txBox="1">
              <a:spLocks noChangeArrowheads="1"/>
            </p:cNvSpPr>
            <p:nvPr/>
          </p:nvSpPr>
          <p:spPr bwMode="auto">
            <a:xfrm>
              <a:off x="5760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12649" name="Line 43"/>
            <p:cNvSpPr>
              <a:spLocks noChangeShapeType="1"/>
            </p:cNvSpPr>
            <p:nvPr/>
          </p:nvSpPr>
          <p:spPr bwMode="auto">
            <a:xfrm>
              <a:off x="355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0" name="Line 44"/>
            <p:cNvSpPr>
              <a:spLocks noChangeShapeType="1"/>
            </p:cNvSpPr>
            <p:nvPr/>
          </p:nvSpPr>
          <p:spPr bwMode="auto">
            <a:xfrm>
              <a:off x="3934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1" name="Line 45"/>
            <p:cNvSpPr>
              <a:spLocks noChangeShapeType="1"/>
            </p:cNvSpPr>
            <p:nvPr/>
          </p:nvSpPr>
          <p:spPr bwMode="auto">
            <a:xfrm>
              <a:off x="4318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2" name="Line 46"/>
            <p:cNvSpPr>
              <a:spLocks noChangeShapeType="1"/>
            </p:cNvSpPr>
            <p:nvPr/>
          </p:nvSpPr>
          <p:spPr bwMode="auto">
            <a:xfrm>
              <a:off x="6142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3" name="Line 47"/>
            <p:cNvSpPr>
              <a:spLocks noChangeShapeType="1"/>
            </p:cNvSpPr>
            <p:nvPr/>
          </p:nvSpPr>
          <p:spPr bwMode="auto">
            <a:xfrm>
              <a:off x="6526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4" name="Line 48"/>
            <p:cNvSpPr>
              <a:spLocks noChangeShapeType="1"/>
            </p:cNvSpPr>
            <p:nvPr/>
          </p:nvSpPr>
          <p:spPr bwMode="auto">
            <a:xfrm>
              <a:off x="691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5" name="Rectangle 49"/>
            <p:cNvSpPr>
              <a:spLocks noChangeArrowheads="1"/>
            </p:cNvSpPr>
            <p:nvPr/>
          </p:nvSpPr>
          <p:spPr bwMode="auto">
            <a:xfrm>
              <a:off x="3166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656" name="Rectangle 50"/>
            <p:cNvSpPr>
              <a:spLocks noChangeArrowheads="1"/>
            </p:cNvSpPr>
            <p:nvPr/>
          </p:nvSpPr>
          <p:spPr bwMode="auto">
            <a:xfrm>
              <a:off x="5758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657" name="Line 51"/>
            <p:cNvSpPr>
              <a:spLocks noChangeShapeType="1"/>
            </p:cNvSpPr>
            <p:nvPr/>
          </p:nvSpPr>
          <p:spPr bwMode="auto">
            <a:xfrm>
              <a:off x="3166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8" name="Line 52"/>
            <p:cNvSpPr>
              <a:spLocks noChangeShapeType="1"/>
            </p:cNvSpPr>
            <p:nvPr/>
          </p:nvSpPr>
          <p:spPr bwMode="auto">
            <a:xfrm>
              <a:off x="5758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9" name="Line 53"/>
            <p:cNvSpPr>
              <a:spLocks noChangeShapeType="1"/>
            </p:cNvSpPr>
            <p:nvPr/>
          </p:nvSpPr>
          <p:spPr bwMode="auto">
            <a:xfrm>
              <a:off x="3166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0" name="Line 54"/>
            <p:cNvSpPr>
              <a:spLocks noChangeShapeType="1"/>
            </p:cNvSpPr>
            <p:nvPr/>
          </p:nvSpPr>
          <p:spPr bwMode="auto">
            <a:xfrm>
              <a:off x="5758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1" name="Line 55"/>
            <p:cNvSpPr>
              <a:spLocks noChangeShapeType="1"/>
            </p:cNvSpPr>
            <p:nvPr/>
          </p:nvSpPr>
          <p:spPr bwMode="auto">
            <a:xfrm>
              <a:off x="3166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2" name="Line 56"/>
            <p:cNvSpPr>
              <a:spLocks noChangeShapeType="1"/>
            </p:cNvSpPr>
            <p:nvPr/>
          </p:nvSpPr>
          <p:spPr bwMode="auto">
            <a:xfrm>
              <a:off x="5758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3" name="Text Box 57"/>
            <p:cNvSpPr txBox="1">
              <a:spLocks noChangeArrowheads="1"/>
            </p:cNvSpPr>
            <p:nvPr/>
          </p:nvSpPr>
          <p:spPr bwMode="auto">
            <a:xfrm rot="-5400000">
              <a:off x="5134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12664" name="Line 58"/>
            <p:cNvSpPr>
              <a:spLocks noChangeShapeType="1"/>
            </p:cNvSpPr>
            <p:nvPr/>
          </p:nvSpPr>
          <p:spPr bwMode="auto">
            <a:xfrm rot="5400000" flipV="1">
              <a:off x="570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5" name="Line 59"/>
            <p:cNvSpPr>
              <a:spLocks noChangeShapeType="1"/>
            </p:cNvSpPr>
            <p:nvPr/>
          </p:nvSpPr>
          <p:spPr bwMode="auto">
            <a:xfrm rot="5400000">
              <a:off x="570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6" name="Line 60"/>
            <p:cNvSpPr>
              <a:spLocks noChangeShapeType="1"/>
            </p:cNvSpPr>
            <p:nvPr/>
          </p:nvSpPr>
          <p:spPr bwMode="auto">
            <a:xfrm flipH="1">
              <a:off x="4990" y="3935"/>
              <a:ext cx="4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7" name="Line 61"/>
            <p:cNvSpPr>
              <a:spLocks noChangeShapeType="1"/>
            </p:cNvSpPr>
            <p:nvPr/>
          </p:nvSpPr>
          <p:spPr bwMode="auto">
            <a:xfrm flipH="1">
              <a:off x="4991" y="3840"/>
              <a:ext cx="480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8" name="Text Box 62"/>
            <p:cNvSpPr txBox="1">
              <a:spLocks noChangeArrowheads="1"/>
            </p:cNvSpPr>
            <p:nvPr/>
          </p:nvSpPr>
          <p:spPr bwMode="auto">
            <a:xfrm rot="-5400000">
              <a:off x="4894" y="3311"/>
              <a:ext cx="6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4GB/s</a:t>
              </a:r>
            </a:p>
            <a:p>
              <a:pPr algn="l"/>
              <a:r>
                <a:rPr lang="en-US" altLang="en-US"/>
                <a:t>(each direction)</a:t>
              </a:r>
            </a:p>
          </p:txBody>
        </p:sp>
      </p:grpSp>
      <p:grpSp>
        <p:nvGrpSpPr>
          <p:cNvPr id="12293" name="Group 63"/>
          <p:cNvGrpSpPr>
            <a:grpSpLocks/>
          </p:cNvGrpSpPr>
          <p:nvPr/>
        </p:nvGrpSpPr>
        <p:grpSpPr bwMode="auto">
          <a:xfrm>
            <a:off x="1447800" y="4038600"/>
            <a:ext cx="2366963" cy="1828800"/>
            <a:chOff x="2876" y="6864"/>
            <a:chExt cx="2980" cy="2304"/>
          </a:xfrm>
        </p:grpSpPr>
        <p:grpSp>
          <p:nvGrpSpPr>
            <p:cNvPr id="12514" name="Group 64"/>
            <p:cNvGrpSpPr>
              <a:grpSpLocks/>
            </p:cNvGrpSpPr>
            <p:nvPr/>
          </p:nvGrpSpPr>
          <p:grpSpPr bwMode="auto">
            <a:xfrm>
              <a:off x="2876" y="6864"/>
              <a:ext cx="1348" cy="2304"/>
              <a:chOff x="2876" y="6864"/>
              <a:chExt cx="1348" cy="2304"/>
            </a:xfrm>
          </p:grpSpPr>
          <p:sp>
            <p:nvSpPr>
              <p:cNvPr id="12565" name="Rectangle 65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566" name="Text Box 66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12567" name="Text Box 67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12568" name="Text Box 68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12569" name="Line 69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70" name="Line 70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71" name="Line 71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72" name="Line 72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573" name="Group 73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12597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12598" name="Text Box 75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12599" name="Text Box 76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12600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01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02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03" name="Line 80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04" name="Line 81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05" name="Line 82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06" name="Line 83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07" name="Rectangle 84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608" name="Line 85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09" name="Line 86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574" name="Group 87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12589" name="Text Box 8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90" name="Text Box 8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91" name="Text Box 9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92" name="Text Box 9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93" name="Text Box 92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94" name="Text Box 93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95" name="Text Box 9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96" name="Text Box 9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12575" name="Line 96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76" name="Line 97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77" name="Line 98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78" name="Line 99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79" name="Line 100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80" name="Line 101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81" name="Line 102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82" name="Text Box 103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12583" name="Line 104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84" name="Line 105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85" name="Line 106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86" name="Rectangle 107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587" name="Text Box 108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12588" name="Text Box 109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12515" name="Group 110"/>
            <p:cNvGrpSpPr>
              <a:grpSpLocks/>
            </p:cNvGrpSpPr>
            <p:nvPr/>
          </p:nvGrpSpPr>
          <p:grpSpPr bwMode="auto">
            <a:xfrm>
              <a:off x="4508" y="6864"/>
              <a:ext cx="1348" cy="2304"/>
              <a:chOff x="2876" y="6864"/>
              <a:chExt cx="1348" cy="2304"/>
            </a:xfrm>
          </p:grpSpPr>
          <p:sp>
            <p:nvSpPr>
              <p:cNvPr id="12520" name="Rectangle 111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521" name="Text Box 112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12522" name="Text Box 113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12523" name="Text Box 114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12524" name="Line 115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25" name="Line 116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26" name="Line 117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27" name="Line 118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528" name="Group 119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12552" name="Text Box 120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12553" name="Text Box 121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12554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12555" name="Line 123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56" name="Line 124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57" name="Line 125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58" name="Line 126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59" name="Line 127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60" name="Line 128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61" name="Line 129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62" name="Rectangle 130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563" name="Line 131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64" name="Line 132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529" name="Group 133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12544" name="Text Box 13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45" name="Text Box 13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46" name="Text Box 136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47" name="Text Box 137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48" name="Text Box 13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49" name="Text Box 13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50" name="Text Box 14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2551" name="Text Box 14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12530" name="Line 142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31" name="Line 143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32" name="Line 144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33" name="Line 145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34" name="Line 146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35" name="Line 147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36" name="Line 148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37" name="Text Box 149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12538" name="Line 150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39" name="Line 151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40" name="Line 152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41" name="Rectangle 153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542" name="Text Box 154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12543" name="Text Box 155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12516" name="Group 156"/>
            <p:cNvGrpSpPr>
              <a:grpSpLocks/>
            </p:cNvGrpSpPr>
            <p:nvPr/>
          </p:nvGrpSpPr>
          <p:grpSpPr bwMode="auto">
            <a:xfrm>
              <a:off x="4128" y="7439"/>
              <a:ext cx="480" cy="912"/>
              <a:chOff x="5280" y="7439"/>
              <a:chExt cx="480" cy="912"/>
            </a:xfrm>
          </p:grpSpPr>
          <p:sp>
            <p:nvSpPr>
              <p:cNvPr id="12517" name="Text Box 157"/>
              <p:cNvSpPr txBox="1">
                <a:spLocks noChangeArrowheads="1"/>
              </p:cNvSpPr>
              <p:nvPr/>
            </p:nvSpPr>
            <p:spPr bwMode="auto">
              <a:xfrm rot="-5400000">
                <a:off x="5136" y="7679"/>
                <a:ext cx="76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8 x 6.4 GB/s</a:t>
                </a:r>
              </a:p>
              <a:p>
                <a:pPr algn="l"/>
                <a:r>
                  <a:rPr lang="en-US" altLang="en-US"/>
                  <a:t>(1 per hub per direction)</a:t>
                </a:r>
              </a:p>
            </p:txBody>
          </p:sp>
          <p:sp>
            <p:nvSpPr>
              <p:cNvPr id="12518" name="Line 158"/>
              <p:cNvSpPr>
                <a:spLocks noChangeShapeType="1"/>
              </p:cNvSpPr>
              <p:nvPr/>
            </p:nvSpPr>
            <p:spPr bwMode="auto">
              <a:xfrm rot="16200000" flipH="1">
                <a:off x="5520" y="8111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19" name="Line 159"/>
              <p:cNvSpPr>
                <a:spLocks noChangeShapeType="1"/>
              </p:cNvSpPr>
              <p:nvPr/>
            </p:nvSpPr>
            <p:spPr bwMode="auto">
              <a:xfrm rot="16200000" flipH="1">
                <a:off x="5520" y="8015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2294" name="Group 160"/>
          <p:cNvGrpSpPr>
            <a:grpSpLocks/>
          </p:cNvGrpSpPr>
          <p:nvPr/>
        </p:nvGrpSpPr>
        <p:grpSpPr bwMode="auto">
          <a:xfrm>
            <a:off x="4795838" y="4038600"/>
            <a:ext cx="3281362" cy="1676400"/>
            <a:chOff x="10080" y="3936"/>
            <a:chExt cx="4130" cy="2112"/>
          </a:xfrm>
        </p:grpSpPr>
        <p:grpSp>
          <p:nvGrpSpPr>
            <p:cNvPr id="12355" name="Group 161"/>
            <p:cNvGrpSpPr>
              <a:grpSpLocks/>
            </p:cNvGrpSpPr>
            <p:nvPr/>
          </p:nvGrpSpPr>
          <p:grpSpPr bwMode="auto">
            <a:xfrm>
              <a:off x="10080" y="3936"/>
              <a:ext cx="1922" cy="2112"/>
              <a:chOff x="10080" y="3936"/>
              <a:chExt cx="1922" cy="2112"/>
            </a:xfrm>
          </p:grpSpPr>
          <p:sp>
            <p:nvSpPr>
              <p:cNvPr id="12437" name="Rectangle 162"/>
              <p:cNvSpPr>
                <a:spLocks noChangeArrowheads="1"/>
              </p:cNvSpPr>
              <p:nvPr/>
            </p:nvSpPr>
            <p:spPr bwMode="auto">
              <a:xfrm>
                <a:off x="10080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438" name="Text Box 163"/>
              <p:cNvSpPr txBox="1">
                <a:spLocks noChangeArrowheads="1"/>
              </p:cNvSpPr>
              <p:nvPr/>
            </p:nvSpPr>
            <p:spPr bwMode="auto">
              <a:xfrm rot="-5400000">
                <a:off x="1123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12439" name="Text Box 164"/>
              <p:cNvSpPr txBox="1">
                <a:spLocks noChangeArrowheads="1"/>
              </p:cNvSpPr>
              <p:nvPr/>
            </p:nvSpPr>
            <p:spPr bwMode="auto">
              <a:xfrm>
                <a:off x="10080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12440" name="Text Box 165"/>
              <p:cNvSpPr txBox="1">
                <a:spLocks noChangeArrowheads="1"/>
              </p:cNvSpPr>
              <p:nvPr/>
            </p:nvSpPr>
            <p:spPr bwMode="auto">
              <a:xfrm>
                <a:off x="11136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12441" name="Line 166"/>
              <p:cNvSpPr>
                <a:spLocks noChangeShapeType="1"/>
              </p:cNvSpPr>
              <p:nvPr/>
            </p:nvSpPr>
            <p:spPr bwMode="auto">
              <a:xfrm>
                <a:off x="10992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42" name="Text Box 167"/>
              <p:cNvSpPr txBox="1">
                <a:spLocks noChangeArrowheads="1"/>
              </p:cNvSpPr>
              <p:nvPr/>
            </p:nvSpPr>
            <p:spPr bwMode="auto">
              <a:xfrm>
                <a:off x="10176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12443" name="Text Box 168"/>
              <p:cNvSpPr txBox="1">
                <a:spLocks noChangeArrowheads="1"/>
              </p:cNvSpPr>
              <p:nvPr/>
            </p:nvSpPr>
            <p:spPr bwMode="auto">
              <a:xfrm>
                <a:off x="10176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12444" name="Line 169"/>
              <p:cNvSpPr>
                <a:spLocks noChangeShapeType="1"/>
              </p:cNvSpPr>
              <p:nvPr/>
            </p:nvSpPr>
            <p:spPr bwMode="auto">
              <a:xfrm rot="5400000" flipH="1" flipV="1">
                <a:off x="11666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45" name="Line 170"/>
              <p:cNvSpPr>
                <a:spLocks noChangeShapeType="1"/>
              </p:cNvSpPr>
              <p:nvPr/>
            </p:nvSpPr>
            <p:spPr bwMode="auto">
              <a:xfrm rot="5400000" flipH="1">
                <a:off x="11666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46" name="Line 171"/>
              <p:cNvSpPr>
                <a:spLocks noChangeShapeType="1"/>
              </p:cNvSpPr>
              <p:nvPr/>
            </p:nvSpPr>
            <p:spPr bwMode="auto">
              <a:xfrm flipH="1" flipV="1">
                <a:off x="1084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47" name="Line 172"/>
              <p:cNvSpPr>
                <a:spLocks noChangeShapeType="1"/>
              </p:cNvSpPr>
              <p:nvPr/>
            </p:nvSpPr>
            <p:spPr bwMode="auto">
              <a:xfrm flipH="1">
                <a:off x="10944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48" name="Line 173"/>
              <p:cNvSpPr>
                <a:spLocks noChangeShapeType="1"/>
              </p:cNvSpPr>
              <p:nvPr/>
            </p:nvSpPr>
            <p:spPr bwMode="auto">
              <a:xfrm>
                <a:off x="11088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449" name="Group 174"/>
              <p:cNvGrpSpPr>
                <a:grpSpLocks/>
              </p:cNvGrpSpPr>
              <p:nvPr/>
            </p:nvGrpSpPr>
            <p:grpSpPr bwMode="auto">
              <a:xfrm>
                <a:off x="10176" y="4032"/>
                <a:ext cx="1442" cy="960"/>
                <a:chOff x="6912" y="-144"/>
                <a:chExt cx="1442" cy="960"/>
              </a:xfrm>
            </p:grpSpPr>
            <p:sp>
              <p:nvSpPr>
                <p:cNvPr id="12450" name="Line 17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008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451" name="Line 17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7104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452" name="Text Box 17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12453" name="Text Box 17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288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12454" name="Line 1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912" y="288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455" name="Rectangle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grpSp>
              <p:nvGrpSpPr>
                <p:cNvPr id="12456" name="Group 181"/>
                <p:cNvGrpSpPr>
                  <a:grpSpLocks/>
                </p:cNvGrpSpPr>
                <p:nvPr/>
              </p:nvGrpSpPr>
              <p:grpSpPr bwMode="auto">
                <a:xfrm>
                  <a:off x="720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2508" name="Text Box 1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509" name="Text Box 1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510" name="Text Box 1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511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512" name="Line 1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513" name="Line 1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457" name="Group 188"/>
                <p:cNvGrpSpPr>
                  <a:grpSpLocks/>
                </p:cNvGrpSpPr>
                <p:nvPr/>
              </p:nvGrpSpPr>
              <p:grpSpPr bwMode="auto">
                <a:xfrm>
                  <a:off x="734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2502" name="Text Box 1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503" name="Text Box 1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504" name="Text Box 1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505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506" name="Line 1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507" name="Line 1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458" name="Group 195"/>
                <p:cNvGrpSpPr>
                  <a:grpSpLocks/>
                </p:cNvGrpSpPr>
                <p:nvPr/>
              </p:nvGrpSpPr>
              <p:grpSpPr bwMode="auto">
                <a:xfrm>
                  <a:off x="748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2496" name="Text Box 1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97" name="Text Box 1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98" name="Text Box 1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99" name="Rectangle 1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500" name="Line 2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501" name="Line 2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459" name="Group 202"/>
                <p:cNvGrpSpPr>
                  <a:grpSpLocks/>
                </p:cNvGrpSpPr>
                <p:nvPr/>
              </p:nvGrpSpPr>
              <p:grpSpPr bwMode="auto">
                <a:xfrm>
                  <a:off x="7632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2490" name="Text Box 2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91" name="Text Box 2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92" name="Text Box 2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93" name="Rectangle 2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94" name="Line 2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95" name="Line 2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460" name="Group 209"/>
                <p:cNvGrpSpPr>
                  <a:grpSpLocks/>
                </p:cNvGrpSpPr>
                <p:nvPr/>
              </p:nvGrpSpPr>
              <p:grpSpPr bwMode="auto">
                <a:xfrm>
                  <a:off x="7776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2484" name="Text Box 21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85" name="Text Box 21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86" name="Text Box 21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87" name="Rectangle 213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88" name="Line 2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89" name="Line 21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461" name="Group 216"/>
                <p:cNvGrpSpPr>
                  <a:grpSpLocks/>
                </p:cNvGrpSpPr>
                <p:nvPr/>
              </p:nvGrpSpPr>
              <p:grpSpPr bwMode="auto">
                <a:xfrm>
                  <a:off x="792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2478" name="Text Box 21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79" name="Text Box 21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80" name="Text Box 21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81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82" name="Line 2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83" name="Line 22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462" name="Group 223"/>
                <p:cNvGrpSpPr>
                  <a:grpSpLocks/>
                </p:cNvGrpSpPr>
                <p:nvPr/>
              </p:nvGrpSpPr>
              <p:grpSpPr bwMode="auto">
                <a:xfrm>
                  <a:off x="806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2472" name="Text Box 22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73" name="Text Box 22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74" name="Text Box 22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75" name="Rectangle 22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76" name="Line 2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77" name="Line 2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463" name="Group 230"/>
                <p:cNvGrpSpPr>
                  <a:grpSpLocks/>
                </p:cNvGrpSpPr>
                <p:nvPr/>
              </p:nvGrpSpPr>
              <p:grpSpPr bwMode="auto">
                <a:xfrm>
                  <a:off x="820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2466" name="Text Box 23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67" name="Text Box 23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68" name="Text Box 23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69" name="Rectangle 23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70" name="Line 2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71" name="Line 23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464" name="Line 237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198" y="144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465" name="Line 238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200" y="432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356" name="Group 239"/>
            <p:cNvGrpSpPr>
              <a:grpSpLocks/>
            </p:cNvGrpSpPr>
            <p:nvPr/>
          </p:nvGrpSpPr>
          <p:grpSpPr bwMode="auto">
            <a:xfrm>
              <a:off x="12286" y="3936"/>
              <a:ext cx="1924" cy="2112"/>
              <a:chOff x="12286" y="3936"/>
              <a:chExt cx="1924" cy="2112"/>
            </a:xfrm>
          </p:grpSpPr>
          <p:sp>
            <p:nvSpPr>
              <p:cNvPr id="12360" name="Rectangle 240"/>
              <p:cNvSpPr>
                <a:spLocks noChangeArrowheads="1"/>
              </p:cNvSpPr>
              <p:nvPr/>
            </p:nvSpPr>
            <p:spPr bwMode="auto">
              <a:xfrm>
                <a:off x="12286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61" name="Text Box 241"/>
              <p:cNvSpPr txBox="1">
                <a:spLocks noChangeArrowheads="1"/>
              </p:cNvSpPr>
              <p:nvPr/>
            </p:nvSpPr>
            <p:spPr bwMode="auto">
              <a:xfrm rot="-5400000">
                <a:off x="1190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12362" name="Text Box 242"/>
              <p:cNvSpPr txBox="1">
                <a:spLocks noChangeArrowheads="1"/>
              </p:cNvSpPr>
              <p:nvPr/>
            </p:nvSpPr>
            <p:spPr bwMode="auto">
              <a:xfrm>
                <a:off x="12288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12363" name="Text Box 243"/>
              <p:cNvSpPr txBox="1">
                <a:spLocks noChangeArrowheads="1"/>
              </p:cNvSpPr>
              <p:nvPr/>
            </p:nvSpPr>
            <p:spPr bwMode="auto">
              <a:xfrm>
                <a:off x="13344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12364" name="Line 244"/>
              <p:cNvSpPr>
                <a:spLocks noChangeShapeType="1"/>
              </p:cNvSpPr>
              <p:nvPr/>
            </p:nvSpPr>
            <p:spPr bwMode="auto">
              <a:xfrm>
                <a:off x="13200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65" name="Text Box 245"/>
              <p:cNvSpPr txBox="1">
                <a:spLocks noChangeArrowheads="1"/>
              </p:cNvSpPr>
              <p:nvPr/>
            </p:nvSpPr>
            <p:spPr bwMode="auto">
              <a:xfrm>
                <a:off x="12670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12366" name="Text Box 246"/>
              <p:cNvSpPr txBox="1">
                <a:spLocks noChangeArrowheads="1"/>
              </p:cNvSpPr>
              <p:nvPr/>
            </p:nvSpPr>
            <p:spPr bwMode="auto">
              <a:xfrm>
                <a:off x="12384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12367" name="Line 247"/>
              <p:cNvSpPr>
                <a:spLocks noChangeShapeType="1"/>
              </p:cNvSpPr>
              <p:nvPr/>
            </p:nvSpPr>
            <p:spPr bwMode="auto">
              <a:xfrm rot="5400000" flipH="1" flipV="1">
                <a:off x="12624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68" name="Line 248"/>
              <p:cNvSpPr>
                <a:spLocks noChangeShapeType="1"/>
              </p:cNvSpPr>
              <p:nvPr/>
            </p:nvSpPr>
            <p:spPr bwMode="auto">
              <a:xfrm rot="5400000" flipH="1">
                <a:off x="12624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69" name="Line 249"/>
              <p:cNvSpPr>
                <a:spLocks noChangeShapeType="1"/>
              </p:cNvSpPr>
              <p:nvPr/>
            </p:nvSpPr>
            <p:spPr bwMode="auto">
              <a:xfrm flipH="1" flipV="1">
                <a:off x="13342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70" name="Line 250"/>
              <p:cNvSpPr>
                <a:spLocks noChangeShapeType="1"/>
              </p:cNvSpPr>
              <p:nvPr/>
            </p:nvSpPr>
            <p:spPr bwMode="auto">
              <a:xfrm flipH="1">
                <a:off x="1343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71" name="Line 251"/>
              <p:cNvSpPr>
                <a:spLocks noChangeShapeType="1"/>
              </p:cNvSpPr>
              <p:nvPr/>
            </p:nvSpPr>
            <p:spPr bwMode="auto">
              <a:xfrm>
                <a:off x="13296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372" name="Group 252"/>
              <p:cNvGrpSpPr>
                <a:grpSpLocks/>
              </p:cNvGrpSpPr>
              <p:nvPr/>
            </p:nvGrpSpPr>
            <p:grpSpPr bwMode="auto">
              <a:xfrm>
                <a:off x="12672" y="4032"/>
                <a:ext cx="1440" cy="960"/>
                <a:chOff x="12672" y="4032"/>
                <a:chExt cx="1440" cy="960"/>
              </a:xfrm>
            </p:grpSpPr>
            <p:grpSp>
              <p:nvGrpSpPr>
                <p:cNvPr id="12373" name="Group 253"/>
                <p:cNvGrpSpPr>
                  <a:grpSpLocks/>
                </p:cNvGrpSpPr>
                <p:nvPr/>
              </p:nvGrpSpPr>
              <p:grpSpPr bwMode="auto">
                <a:xfrm>
                  <a:off x="1267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2431" name="Text Box 25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32" name="Text Box 25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33" name="Text Box 25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34" name="Rectangle 25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35" name="Line 2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6" name="Line 2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374" name="Group 260"/>
                <p:cNvGrpSpPr>
                  <a:grpSpLocks/>
                </p:cNvGrpSpPr>
                <p:nvPr/>
              </p:nvGrpSpPr>
              <p:grpSpPr bwMode="auto">
                <a:xfrm>
                  <a:off x="1281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2425" name="Text Box 26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26" name="Text Box 26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27" name="Text Box 26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28" name="Rectangle 26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29" name="Line 2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0" name="Line 26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375" name="Group 267"/>
                <p:cNvGrpSpPr>
                  <a:grpSpLocks/>
                </p:cNvGrpSpPr>
                <p:nvPr/>
              </p:nvGrpSpPr>
              <p:grpSpPr bwMode="auto">
                <a:xfrm>
                  <a:off x="1296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2419" name="Text Box 26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20" name="Text Box 26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21" name="Text Box 27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22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23" name="Line 2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4" name="Line 27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376" name="Group 274"/>
                <p:cNvGrpSpPr>
                  <a:grpSpLocks/>
                </p:cNvGrpSpPr>
                <p:nvPr/>
              </p:nvGrpSpPr>
              <p:grpSpPr bwMode="auto">
                <a:xfrm>
                  <a:off x="13106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2413" name="Text Box 27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14" name="Text Box 27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15" name="Text Box 27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16" name="Rectangle 278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17" name="Line 2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8" name="Line 28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377" name="Group 281"/>
                <p:cNvGrpSpPr>
                  <a:grpSpLocks/>
                </p:cNvGrpSpPr>
                <p:nvPr/>
              </p:nvGrpSpPr>
              <p:grpSpPr bwMode="auto">
                <a:xfrm>
                  <a:off x="13250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2407" name="Text Box 2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08" name="Text Box 2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09" name="Text Box 2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10" name="Rectangle 2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11" name="Line 2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2" name="Line 2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378" name="Group 288"/>
                <p:cNvGrpSpPr>
                  <a:grpSpLocks/>
                </p:cNvGrpSpPr>
                <p:nvPr/>
              </p:nvGrpSpPr>
              <p:grpSpPr bwMode="auto">
                <a:xfrm>
                  <a:off x="1339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2401" name="Text Box 2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402" name="Text Box 2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403" name="Text Box 2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404" name="Rectangle 2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405" name="Line 2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6" name="Line 2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379" name="Group 295"/>
                <p:cNvGrpSpPr>
                  <a:grpSpLocks/>
                </p:cNvGrpSpPr>
                <p:nvPr/>
              </p:nvGrpSpPr>
              <p:grpSpPr bwMode="auto">
                <a:xfrm>
                  <a:off x="1353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2395" name="Text Box 2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396" name="Text Box 2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397" name="Text Box 2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398" name="Rectangle 2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399" name="Line 3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0" name="Line 3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380" name="Group 302"/>
                <p:cNvGrpSpPr>
                  <a:grpSpLocks/>
                </p:cNvGrpSpPr>
                <p:nvPr/>
              </p:nvGrpSpPr>
              <p:grpSpPr bwMode="auto">
                <a:xfrm>
                  <a:off x="1368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2389" name="Text Box 3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2390" name="Text Box 3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2391" name="Text Box 3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2392" name="Rectangle 3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2393" name="Line 3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4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381" name="Line 30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2" y="4320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82" name="Line 310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4" y="4608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83" name="Line 311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920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84" name="Line 3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4016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85" name="Text Box 31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12386" name="Text Box 31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464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12387" name="Line 31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824" y="4464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88" name="Rectangle 316"/>
                <p:cNvSpPr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sp>
          <p:nvSpPr>
            <p:cNvPr id="12357" name="Text Box 317"/>
            <p:cNvSpPr txBox="1">
              <a:spLocks noChangeArrowheads="1"/>
            </p:cNvSpPr>
            <p:nvPr/>
          </p:nvSpPr>
          <p:spPr bwMode="auto">
            <a:xfrm rot="-5400000">
              <a:off x="11857" y="4559"/>
              <a:ext cx="57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&lt;20GB/s</a:t>
              </a:r>
            </a:p>
            <a:p>
              <a:r>
                <a:rPr lang="en-US" altLang="en-US"/>
                <a:t>(each direction)</a:t>
              </a:r>
            </a:p>
          </p:txBody>
        </p:sp>
        <p:sp>
          <p:nvSpPr>
            <p:cNvPr id="12358" name="Line 318"/>
            <p:cNvSpPr>
              <a:spLocks noChangeShapeType="1"/>
            </p:cNvSpPr>
            <p:nvPr/>
          </p:nvSpPr>
          <p:spPr bwMode="auto">
            <a:xfrm flipV="1">
              <a:off x="11906" y="5040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59" name="Line 319"/>
            <p:cNvSpPr>
              <a:spLocks noChangeShapeType="1"/>
            </p:cNvSpPr>
            <p:nvPr/>
          </p:nvSpPr>
          <p:spPr bwMode="auto">
            <a:xfrm flipH="1" flipV="1">
              <a:off x="11906" y="5136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295" name="Text Box 320"/>
          <p:cNvSpPr txBox="1">
            <a:spLocks noChangeArrowheads="1"/>
          </p:cNvSpPr>
          <p:nvPr/>
        </p:nvSpPr>
        <p:spPr bwMode="auto">
          <a:xfrm>
            <a:off x="464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AMD Opteron 2356 (Barcelona)</a:t>
            </a:r>
          </a:p>
        </p:txBody>
      </p:sp>
      <p:sp>
        <p:nvSpPr>
          <p:cNvPr id="12296" name="Text Box 321"/>
          <p:cNvSpPr txBox="1">
            <a:spLocks noChangeArrowheads="1"/>
          </p:cNvSpPr>
          <p:nvPr/>
        </p:nvSpPr>
        <p:spPr bwMode="auto">
          <a:xfrm>
            <a:off x="83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Intel Xeon E5345 (Clovertown)</a:t>
            </a:r>
          </a:p>
        </p:txBody>
      </p:sp>
      <p:sp>
        <p:nvSpPr>
          <p:cNvPr id="12297" name="Text Box 322"/>
          <p:cNvSpPr txBox="1">
            <a:spLocks noChangeArrowheads="1"/>
          </p:cNvSpPr>
          <p:nvPr/>
        </p:nvSpPr>
        <p:spPr bwMode="auto">
          <a:xfrm>
            <a:off x="464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IBM QS20 Cell Blade</a:t>
            </a:r>
          </a:p>
        </p:txBody>
      </p:sp>
      <p:sp>
        <p:nvSpPr>
          <p:cNvPr id="12298" name="Text Box 323"/>
          <p:cNvSpPr txBox="1">
            <a:spLocks noChangeArrowheads="1"/>
          </p:cNvSpPr>
          <p:nvPr/>
        </p:nvSpPr>
        <p:spPr bwMode="auto">
          <a:xfrm>
            <a:off x="83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Sun T2+ T5140 (Victoria Falls)</a:t>
            </a:r>
          </a:p>
        </p:txBody>
      </p:sp>
      <p:grpSp>
        <p:nvGrpSpPr>
          <p:cNvPr id="12299" name="Group 111"/>
          <p:cNvGrpSpPr>
            <a:grpSpLocks/>
          </p:cNvGrpSpPr>
          <p:nvPr/>
        </p:nvGrpSpPr>
        <p:grpSpPr bwMode="auto">
          <a:xfrm>
            <a:off x="1447800" y="1562100"/>
            <a:ext cx="2362200" cy="1333500"/>
            <a:chOff x="3072" y="3936"/>
            <a:chExt cx="2976" cy="1680"/>
          </a:xfrm>
        </p:grpSpPr>
        <p:sp>
          <p:nvSpPr>
            <p:cNvPr id="12305" name="AutoShape 112"/>
            <p:cNvSpPr>
              <a:spLocks noChangeArrowheads="1"/>
            </p:cNvSpPr>
            <p:nvPr/>
          </p:nvSpPr>
          <p:spPr bwMode="auto">
            <a:xfrm>
              <a:off x="4608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" name="AutoShape 113"/>
            <p:cNvSpPr>
              <a:spLocks noChangeArrowheads="1"/>
            </p:cNvSpPr>
            <p:nvPr/>
          </p:nvSpPr>
          <p:spPr bwMode="auto">
            <a:xfrm>
              <a:off x="3072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" name="Line 114"/>
            <p:cNvSpPr>
              <a:spLocks noChangeAspect="1" noChangeShapeType="1"/>
            </p:cNvSpPr>
            <p:nvPr/>
          </p:nvSpPr>
          <p:spPr bwMode="auto">
            <a:xfrm flipV="1">
              <a:off x="4032" y="4752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08" name="Line 115"/>
            <p:cNvSpPr>
              <a:spLocks noChangeAspect="1" noChangeShapeType="1"/>
            </p:cNvSpPr>
            <p:nvPr/>
          </p:nvSpPr>
          <p:spPr bwMode="auto">
            <a:xfrm flipV="1">
              <a:off x="5088" y="4753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09" name="Text Box 116"/>
            <p:cNvSpPr txBox="1">
              <a:spLocks noChangeAspect="1" noChangeArrowheads="1"/>
            </p:cNvSpPr>
            <p:nvPr/>
          </p:nvSpPr>
          <p:spPr bwMode="auto">
            <a:xfrm>
              <a:off x="3694" y="5328"/>
              <a:ext cx="1729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FBDIMMs</a:t>
              </a:r>
            </a:p>
          </p:txBody>
        </p:sp>
        <p:sp>
          <p:nvSpPr>
            <p:cNvPr id="12310" name="Text Box 117"/>
            <p:cNvSpPr txBox="1">
              <a:spLocks noChangeAspect="1" noChangeArrowheads="1"/>
            </p:cNvSpPr>
            <p:nvPr/>
          </p:nvSpPr>
          <p:spPr bwMode="auto">
            <a:xfrm>
              <a:off x="3694" y="4944"/>
              <a:ext cx="1729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Chipset (4x64b controllers)</a:t>
              </a:r>
            </a:p>
          </p:txBody>
        </p:sp>
        <p:sp>
          <p:nvSpPr>
            <p:cNvPr id="12311" name="Text Box 118"/>
            <p:cNvSpPr txBox="1">
              <a:spLocks noChangeAspect="1" noChangeArrowheads="1"/>
            </p:cNvSpPr>
            <p:nvPr/>
          </p:nvSpPr>
          <p:spPr bwMode="auto">
            <a:xfrm>
              <a:off x="4848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GB/s(write)</a:t>
              </a:r>
            </a:p>
          </p:txBody>
        </p:sp>
        <p:sp>
          <p:nvSpPr>
            <p:cNvPr id="12312" name="Line 119"/>
            <p:cNvSpPr>
              <a:spLocks noChangeAspect="1" noChangeShapeType="1"/>
            </p:cNvSpPr>
            <p:nvPr/>
          </p:nvSpPr>
          <p:spPr bwMode="auto">
            <a:xfrm>
              <a:off x="4655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3" name="Text Box 120"/>
            <p:cNvSpPr txBox="1">
              <a:spLocks noChangeAspect="1" noChangeArrowheads="1"/>
            </p:cNvSpPr>
            <p:nvPr/>
          </p:nvSpPr>
          <p:spPr bwMode="auto">
            <a:xfrm>
              <a:off x="3792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21.33 GB/s(read)</a:t>
              </a:r>
            </a:p>
          </p:txBody>
        </p:sp>
        <p:sp>
          <p:nvSpPr>
            <p:cNvPr id="12314" name="Line 121"/>
            <p:cNvSpPr>
              <a:spLocks noChangeAspect="1" noChangeShapeType="1"/>
            </p:cNvSpPr>
            <p:nvPr/>
          </p:nvSpPr>
          <p:spPr bwMode="auto">
            <a:xfrm flipV="1">
              <a:off x="446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5" name="Line 122"/>
            <p:cNvSpPr>
              <a:spLocks noChangeAspect="1" noChangeShapeType="1"/>
            </p:cNvSpPr>
            <p:nvPr/>
          </p:nvSpPr>
          <p:spPr bwMode="auto">
            <a:xfrm>
              <a:off x="4704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6" name="Line 123"/>
            <p:cNvSpPr>
              <a:spLocks noChangeAspect="1" noChangeShapeType="1"/>
            </p:cNvSpPr>
            <p:nvPr/>
          </p:nvSpPr>
          <p:spPr bwMode="auto">
            <a:xfrm>
              <a:off x="475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7" name="Line 124"/>
            <p:cNvSpPr>
              <a:spLocks noChangeAspect="1" noChangeShapeType="1"/>
            </p:cNvSpPr>
            <p:nvPr/>
          </p:nvSpPr>
          <p:spPr bwMode="auto">
            <a:xfrm>
              <a:off x="480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8" name="Line 125"/>
            <p:cNvSpPr>
              <a:spLocks noChangeAspect="1" noChangeShapeType="1"/>
            </p:cNvSpPr>
            <p:nvPr/>
          </p:nvSpPr>
          <p:spPr bwMode="auto">
            <a:xfrm flipV="1">
              <a:off x="4416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9" name="Line 126"/>
            <p:cNvSpPr>
              <a:spLocks noChangeAspect="1" noChangeShapeType="1"/>
            </p:cNvSpPr>
            <p:nvPr/>
          </p:nvSpPr>
          <p:spPr bwMode="auto">
            <a:xfrm flipV="1">
              <a:off x="4368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20" name="Line 127"/>
            <p:cNvSpPr>
              <a:spLocks noChangeAspect="1" noChangeShapeType="1"/>
            </p:cNvSpPr>
            <p:nvPr/>
          </p:nvSpPr>
          <p:spPr bwMode="auto">
            <a:xfrm flipV="1">
              <a:off x="432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21" name="Text Box 128"/>
            <p:cNvSpPr txBox="1">
              <a:spLocks noChangeAspect="1" noChangeArrowheads="1"/>
            </p:cNvSpPr>
            <p:nvPr/>
          </p:nvSpPr>
          <p:spPr bwMode="auto">
            <a:xfrm>
              <a:off x="5185" y="4751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</a:t>
              </a:r>
            </a:p>
          </p:txBody>
        </p:sp>
        <p:sp>
          <p:nvSpPr>
            <p:cNvPr id="12322" name="Text Box 129"/>
            <p:cNvSpPr txBox="1">
              <a:spLocks noChangeAspect="1" noChangeArrowheads="1"/>
            </p:cNvSpPr>
            <p:nvPr/>
          </p:nvSpPr>
          <p:spPr bwMode="auto">
            <a:xfrm>
              <a:off x="316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2323" name="Text Box 130"/>
            <p:cNvSpPr txBox="1">
              <a:spLocks noChangeAspect="1" noChangeArrowheads="1"/>
            </p:cNvSpPr>
            <p:nvPr/>
          </p:nvSpPr>
          <p:spPr bwMode="auto">
            <a:xfrm>
              <a:off x="3169" y="4607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12324" name="Text Box 131"/>
            <p:cNvSpPr txBox="1">
              <a:spLocks noChangeAspect="1" noChangeArrowheads="1"/>
            </p:cNvSpPr>
            <p:nvPr/>
          </p:nvSpPr>
          <p:spPr bwMode="auto">
            <a:xfrm>
              <a:off x="3457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2325" name="Text Box 132"/>
            <p:cNvSpPr txBox="1">
              <a:spLocks noChangeAspect="1" noChangeArrowheads="1"/>
            </p:cNvSpPr>
            <p:nvPr/>
          </p:nvSpPr>
          <p:spPr bwMode="auto">
            <a:xfrm>
              <a:off x="3841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2326" name="Text Box 133"/>
            <p:cNvSpPr txBox="1">
              <a:spLocks noChangeAspect="1" noChangeArrowheads="1"/>
            </p:cNvSpPr>
            <p:nvPr/>
          </p:nvSpPr>
          <p:spPr bwMode="auto">
            <a:xfrm>
              <a:off x="412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2327" name="Line 134"/>
            <p:cNvSpPr>
              <a:spLocks noChangeShapeType="1"/>
            </p:cNvSpPr>
            <p:nvPr/>
          </p:nvSpPr>
          <p:spPr bwMode="auto">
            <a:xfrm flipH="1" flipV="1">
              <a:off x="3360" y="4751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28" name="Text Box 135"/>
            <p:cNvSpPr txBox="1">
              <a:spLocks noChangeAspect="1" noChangeArrowheads="1"/>
            </p:cNvSpPr>
            <p:nvPr/>
          </p:nvSpPr>
          <p:spPr bwMode="auto">
            <a:xfrm>
              <a:off x="3360" y="4752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10.66 GB/s</a:t>
              </a:r>
            </a:p>
          </p:txBody>
        </p:sp>
        <p:sp>
          <p:nvSpPr>
            <p:cNvPr id="12329" name="Text Box 136"/>
            <p:cNvSpPr txBox="1">
              <a:spLocks noChangeAspect="1" noChangeArrowheads="1"/>
            </p:cNvSpPr>
            <p:nvPr/>
          </p:nvSpPr>
          <p:spPr bwMode="auto">
            <a:xfrm>
              <a:off x="470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2330" name="Text Box 137"/>
            <p:cNvSpPr txBox="1">
              <a:spLocks noChangeAspect="1" noChangeArrowheads="1"/>
            </p:cNvSpPr>
            <p:nvPr/>
          </p:nvSpPr>
          <p:spPr bwMode="auto">
            <a:xfrm>
              <a:off x="4704" y="4608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12331" name="Text Box 138"/>
            <p:cNvSpPr txBox="1">
              <a:spLocks noChangeAspect="1" noChangeArrowheads="1"/>
            </p:cNvSpPr>
            <p:nvPr/>
          </p:nvSpPr>
          <p:spPr bwMode="auto">
            <a:xfrm>
              <a:off x="499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2332" name="Text Box 139"/>
            <p:cNvSpPr txBox="1">
              <a:spLocks noChangeAspect="1" noChangeArrowheads="1"/>
            </p:cNvSpPr>
            <p:nvPr/>
          </p:nvSpPr>
          <p:spPr bwMode="auto">
            <a:xfrm>
              <a:off x="537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2333" name="Text Box 140"/>
            <p:cNvSpPr txBox="1">
              <a:spLocks noChangeAspect="1" noChangeArrowheads="1"/>
            </p:cNvSpPr>
            <p:nvPr/>
          </p:nvSpPr>
          <p:spPr bwMode="auto">
            <a:xfrm>
              <a:off x="566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2334" name="Line 141"/>
            <p:cNvSpPr>
              <a:spLocks noChangeShapeType="1"/>
            </p:cNvSpPr>
            <p:nvPr/>
          </p:nvSpPr>
          <p:spPr bwMode="auto">
            <a:xfrm flipH="1" flipV="1">
              <a:off x="4895" y="4752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35" name="Line 142"/>
            <p:cNvSpPr>
              <a:spLocks noChangeAspect="1" noChangeShapeType="1"/>
            </p:cNvSpPr>
            <p:nvPr/>
          </p:nvSpPr>
          <p:spPr bwMode="auto">
            <a:xfrm flipV="1">
              <a:off x="3456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36" name="Line 143"/>
            <p:cNvSpPr>
              <a:spLocks noChangeAspect="1" noChangeShapeType="1"/>
            </p:cNvSpPr>
            <p:nvPr/>
          </p:nvSpPr>
          <p:spPr bwMode="auto">
            <a:xfrm>
              <a:off x="4128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37" name="Line 144"/>
            <p:cNvSpPr>
              <a:spLocks noChangeAspect="1" noChangeShapeType="1"/>
            </p:cNvSpPr>
            <p:nvPr/>
          </p:nvSpPr>
          <p:spPr bwMode="auto">
            <a:xfrm flipV="1">
              <a:off x="4991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38" name="Line 145"/>
            <p:cNvSpPr>
              <a:spLocks noChangeAspect="1" noChangeShapeType="1"/>
            </p:cNvSpPr>
            <p:nvPr/>
          </p:nvSpPr>
          <p:spPr bwMode="auto">
            <a:xfrm>
              <a:off x="5663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39" name="Text Box 146"/>
            <p:cNvSpPr txBox="1">
              <a:spLocks noChangeAspect="1" noChangeArrowheads="1"/>
            </p:cNvSpPr>
            <p:nvPr/>
          </p:nvSpPr>
          <p:spPr bwMode="auto">
            <a:xfrm>
              <a:off x="3169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2340" name="Text Box 147"/>
            <p:cNvSpPr txBox="1">
              <a:spLocks noChangeAspect="1" noChangeArrowheads="1"/>
            </p:cNvSpPr>
            <p:nvPr/>
          </p:nvSpPr>
          <p:spPr bwMode="auto">
            <a:xfrm>
              <a:off x="3841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2341" name="Text Box 148"/>
            <p:cNvSpPr txBox="1">
              <a:spLocks noChangeAspect="1" noChangeArrowheads="1"/>
            </p:cNvSpPr>
            <p:nvPr/>
          </p:nvSpPr>
          <p:spPr bwMode="auto">
            <a:xfrm>
              <a:off x="4705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2342" name="Text Box 149"/>
            <p:cNvSpPr txBox="1">
              <a:spLocks noChangeAspect="1" noChangeArrowheads="1"/>
            </p:cNvSpPr>
            <p:nvPr/>
          </p:nvSpPr>
          <p:spPr bwMode="auto">
            <a:xfrm>
              <a:off x="5376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2343" name="Line 150"/>
            <p:cNvSpPr>
              <a:spLocks noChangeAspect="1" noChangeShapeType="1"/>
            </p:cNvSpPr>
            <p:nvPr/>
          </p:nvSpPr>
          <p:spPr bwMode="auto">
            <a:xfrm>
              <a:off x="3169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44" name="Line 151"/>
            <p:cNvSpPr>
              <a:spLocks noChangeAspect="1" noChangeShapeType="1"/>
            </p:cNvSpPr>
            <p:nvPr/>
          </p:nvSpPr>
          <p:spPr bwMode="auto">
            <a:xfrm>
              <a:off x="3840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45" name="Line 152"/>
            <p:cNvSpPr>
              <a:spLocks noChangeAspect="1" noChangeShapeType="1"/>
            </p:cNvSpPr>
            <p:nvPr/>
          </p:nvSpPr>
          <p:spPr bwMode="auto">
            <a:xfrm>
              <a:off x="4704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46" name="Line 153"/>
            <p:cNvSpPr>
              <a:spLocks noChangeAspect="1" noChangeShapeType="1"/>
            </p:cNvSpPr>
            <p:nvPr/>
          </p:nvSpPr>
          <p:spPr bwMode="auto">
            <a:xfrm>
              <a:off x="5375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47" name="Rectangle 154"/>
            <p:cNvSpPr>
              <a:spLocks noChangeAspect="1" noChangeArrowheads="1"/>
            </p:cNvSpPr>
            <p:nvPr/>
          </p:nvSpPr>
          <p:spPr bwMode="auto">
            <a:xfrm>
              <a:off x="3169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48" name="Line 155"/>
            <p:cNvSpPr>
              <a:spLocks noChangeAspect="1" noChangeShapeType="1"/>
            </p:cNvSpPr>
            <p:nvPr/>
          </p:nvSpPr>
          <p:spPr bwMode="auto">
            <a:xfrm>
              <a:off x="3457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49" name="Rectangle 156"/>
            <p:cNvSpPr>
              <a:spLocks noChangeAspect="1" noChangeArrowheads="1"/>
            </p:cNvSpPr>
            <p:nvPr/>
          </p:nvSpPr>
          <p:spPr bwMode="auto">
            <a:xfrm>
              <a:off x="3840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50" name="Line 157"/>
            <p:cNvSpPr>
              <a:spLocks noChangeAspect="1" noChangeShapeType="1"/>
            </p:cNvSpPr>
            <p:nvPr/>
          </p:nvSpPr>
          <p:spPr bwMode="auto">
            <a:xfrm>
              <a:off x="4128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51" name="Rectangle 158"/>
            <p:cNvSpPr>
              <a:spLocks noChangeAspect="1" noChangeArrowheads="1"/>
            </p:cNvSpPr>
            <p:nvPr/>
          </p:nvSpPr>
          <p:spPr bwMode="auto">
            <a:xfrm>
              <a:off x="4704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52" name="Line 159"/>
            <p:cNvSpPr>
              <a:spLocks noChangeAspect="1" noChangeShapeType="1"/>
            </p:cNvSpPr>
            <p:nvPr/>
          </p:nvSpPr>
          <p:spPr bwMode="auto">
            <a:xfrm>
              <a:off x="4992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53" name="Rectangle 160"/>
            <p:cNvSpPr>
              <a:spLocks noChangeAspect="1" noChangeArrowheads="1"/>
            </p:cNvSpPr>
            <p:nvPr/>
          </p:nvSpPr>
          <p:spPr bwMode="auto">
            <a:xfrm>
              <a:off x="5375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54" name="Line 161"/>
            <p:cNvSpPr>
              <a:spLocks noChangeAspect="1" noChangeShapeType="1"/>
            </p:cNvSpPr>
            <p:nvPr/>
          </p:nvSpPr>
          <p:spPr bwMode="auto">
            <a:xfrm>
              <a:off x="5663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300" name="Text Box 375"/>
          <p:cNvSpPr txBox="1">
            <a:spLocks noChangeArrowheads="1"/>
          </p:cNvSpPr>
          <p:nvPr/>
        </p:nvSpPr>
        <p:spPr bwMode="auto">
          <a:xfrm>
            <a:off x="1219200" y="1447800"/>
            <a:ext cx="2819400" cy="17526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3600" b="1">
                <a:solidFill>
                  <a:srgbClr val="FF0080"/>
                </a:solidFill>
              </a:rPr>
              <a:t>75 GFlop/s</a:t>
            </a:r>
          </a:p>
        </p:txBody>
      </p:sp>
      <p:sp>
        <p:nvSpPr>
          <p:cNvPr id="12301" name="Text Box 376"/>
          <p:cNvSpPr txBox="1">
            <a:spLocks noChangeArrowheads="1"/>
          </p:cNvSpPr>
          <p:nvPr/>
        </p:nvSpPr>
        <p:spPr bwMode="auto">
          <a:xfrm>
            <a:off x="4572000" y="1447800"/>
            <a:ext cx="3733800" cy="17526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3600" b="1">
                <a:solidFill>
                  <a:srgbClr val="FF0080"/>
                </a:solidFill>
              </a:rPr>
              <a:t>74 Gflop/s</a:t>
            </a:r>
          </a:p>
        </p:txBody>
      </p:sp>
      <p:sp>
        <p:nvSpPr>
          <p:cNvPr id="12302" name="Text Box 377"/>
          <p:cNvSpPr txBox="1">
            <a:spLocks noChangeArrowheads="1"/>
          </p:cNvSpPr>
          <p:nvPr/>
        </p:nvSpPr>
        <p:spPr bwMode="auto">
          <a:xfrm>
            <a:off x="4572000" y="3962400"/>
            <a:ext cx="3733800" cy="19812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3600" b="1">
                <a:solidFill>
                  <a:srgbClr val="FF0080"/>
                </a:solidFill>
              </a:rPr>
              <a:t>29* GFlop/s</a:t>
            </a:r>
          </a:p>
        </p:txBody>
      </p:sp>
      <p:sp>
        <p:nvSpPr>
          <p:cNvPr id="12303" name="Text Box 378"/>
          <p:cNvSpPr txBox="1">
            <a:spLocks noChangeArrowheads="1"/>
          </p:cNvSpPr>
          <p:nvPr/>
        </p:nvSpPr>
        <p:spPr bwMode="auto">
          <a:xfrm>
            <a:off x="1219200" y="3962400"/>
            <a:ext cx="2819400" cy="19812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3600" b="1">
                <a:solidFill>
                  <a:srgbClr val="FF0080"/>
                </a:solidFill>
              </a:rPr>
              <a:t>19 GFlop/s</a:t>
            </a:r>
          </a:p>
        </p:txBody>
      </p:sp>
      <p:sp>
        <p:nvSpPr>
          <p:cNvPr id="12304" name="Text Box 379"/>
          <p:cNvSpPr txBox="1">
            <a:spLocks noChangeArrowheads="1"/>
          </p:cNvSpPr>
          <p:nvPr/>
        </p:nvSpPr>
        <p:spPr bwMode="auto">
          <a:xfrm>
            <a:off x="7391400" y="6400800"/>
            <a:ext cx="137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67058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1600" baseline="30000"/>
              <a:t>*</a:t>
            </a:r>
            <a:r>
              <a:rPr lang="en-US" altLang="en-US" sz="1600"/>
              <a:t>SPEs only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AEBCC64-EA47-46B2-855B-3D22AB4A615E}" type="slidenum">
              <a:rPr lang="en-US" altLang="en-US" sz="1200">
                <a:latin typeface="Arial Black" panose="020B0A04020102020204" pitchFamily="34" charset="0"/>
              </a:rPr>
              <a:pPr/>
              <a:t>11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33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Multicore SMPs Used</a:t>
            </a:r>
            <a:br>
              <a:rPr lang="en-US" altLang="en-US" smtClean="0"/>
            </a:br>
            <a:r>
              <a:rPr lang="en-US" altLang="en-US" sz="1600" smtClean="0"/>
              <a:t>(total DRAM bandwidth)</a:t>
            </a:r>
            <a:endParaRPr lang="en-US" altLang="en-US" smtClean="0"/>
          </a:p>
        </p:txBody>
      </p:sp>
      <p:grpSp>
        <p:nvGrpSpPr>
          <p:cNvPr id="13316" name="Group 3"/>
          <p:cNvGrpSpPr>
            <a:grpSpLocks/>
          </p:cNvGrpSpPr>
          <p:nvPr/>
        </p:nvGrpSpPr>
        <p:grpSpPr bwMode="auto">
          <a:xfrm>
            <a:off x="4724400" y="1600200"/>
            <a:ext cx="3427413" cy="1447800"/>
            <a:chOff x="3070" y="3021"/>
            <a:chExt cx="4320" cy="1825"/>
          </a:xfrm>
        </p:grpSpPr>
        <p:sp>
          <p:nvSpPr>
            <p:cNvPr id="13634" name="Rectangle 4"/>
            <p:cNvSpPr>
              <a:spLocks noChangeArrowheads="1"/>
            </p:cNvSpPr>
            <p:nvPr/>
          </p:nvSpPr>
          <p:spPr bwMode="auto">
            <a:xfrm>
              <a:off x="3070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635" name="Text Box 5"/>
            <p:cNvSpPr txBox="1">
              <a:spLocks noChangeArrowheads="1"/>
            </p:cNvSpPr>
            <p:nvPr/>
          </p:nvSpPr>
          <p:spPr bwMode="auto">
            <a:xfrm>
              <a:off x="3070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13636" name="Text Box 6"/>
            <p:cNvSpPr txBox="1">
              <a:spLocks noChangeArrowheads="1"/>
            </p:cNvSpPr>
            <p:nvPr/>
          </p:nvSpPr>
          <p:spPr bwMode="auto">
            <a:xfrm>
              <a:off x="4078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13637" name="Text Box 7"/>
            <p:cNvSpPr txBox="1">
              <a:spLocks noChangeArrowheads="1"/>
            </p:cNvSpPr>
            <p:nvPr/>
          </p:nvSpPr>
          <p:spPr bwMode="auto">
            <a:xfrm>
              <a:off x="3168" y="4077"/>
              <a:ext cx="1822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13638" name="Text Box 8"/>
            <p:cNvSpPr txBox="1">
              <a:spLocks noChangeArrowheads="1"/>
            </p:cNvSpPr>
            <p:nvPr/>
          </p:nvSpPr>
          <p:spPr bwMode="auto">
            <a:xfrm rot="-5400000">
              <a:off x="4462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13639" name="Text Box 9"/>
            <p:cNvSpPr txBox="1">
              <a:spLocks noChangeArrowheads="1"/>
            </p:cNvSpPr>
            <p:nvPr/>
          </p:nvSpPr>
          <p:spPr bwMode="auto">
            <a:xfrm>
              <a:off x="316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3640" name="Text Box 10"/>
            <p:cNvSpPr txBox="1">
              <a:spLocks noChangeArrowheads="1"/>
            </p:cNvSpPr>
            <p:nvPr/>
          </p:nvSpPr>
          <p:spPr bwMode="auto">
            <a:xfrm>
              <a:off x="355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3641" name="Text Box 11"/>
            <p:cNvSpPr txBox="1">
              <a:spLocks noChangeArrowheads="1"/>
            </p:cNvSpPr>
            <p:nvPr/>
          </p:nvSpPr>
          <p:spPr bwMode="auto">
            <a:xfrm>
              <a:off x="3934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3642" name="Text Box 12"/>
            <p:cNvSpPr txBox="1">
              <a:spLocks noChangeArrowheads="1"/>
            </p:cNvSpPr>
            <p:nvPr/>
          </p:nvSpPr>
          <p:spPr bwMode="auto">
            <a:xfrm>
              <a:off x="431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3643" name="Line 13"/>
            <p:cNvSpPr>
              <a:spLocks noChangeShapeType="1"/>
            </p:cNvSpPr>
            <p:nvPr/>
          </p:nvSpPr>
          <p:spPr bwMode="auto">
            <a:xfrm flipV="1">
              <a:off x="4126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44" name="Rectangle 14"/>
            <p:cNvSpPr>
              <a:spLocks noChangeArrowheads="1"/>
            </p:cNvSpPr>
            <p:nvPr/>
          </p:nvSpPr>
          <p:spPr bwMode="auto">
            <a:xfrm>
              <a:off x="5374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645" name="Text Box 15"/>
            <p:cNvSpPr txBox="1">
              <a:spLocks noChangeArrowheads="1"/>
            </p:cNvSpPr>
            <p:nvPr/>
          </p:nvSpPr>
          <p:spPr bwMode="auto">
            <a:xfrm>
              <a:off x="5374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13646" name="Text Box 16"/>
            <p:cNvSpPr txBox="1">
              <a:spLocks noChangeArrowheads="1"/>
            </p:cNvSpPr>
            <p:nvPr/>
          </p:nvSpPr>
          <p:spPr bwMode="auto">
            <a:xfrm>
              <a:off x="6382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13647" name="Text Box 17"/>
            <p:cNvSpPr txBox="1">
              <a:spLocks noChangeArrowheads="1"/>
            </p:cNvSpPr>
            <p:nvPr/>
          </p:nvSpPr>
          <p:spPr bwMode="auto">
            <a:xfrm>
              <a:off x="5470" y="4077"/>
              <a:ext cx="182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13648" name="Text Box 18"/>
            <p:cNvSpPr txBox="1">
              <a:spLocks noChangeArrowheads="1"/>
            </p:cNvSpPr>
            <p:nvPr/>
          </p:nvSpPr>
          <p:spPr bwMode="auto">
            <a:xfrm>
              <a:off x="575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3649" name="Text Box 19"/>
            <p:cNvSpPr txBox="1">
              <a:spLocks noChangeArrowheads="1"/>
            </p:cNvSpPr>
            <p:nvPr/>
          </p:nvSpPr>
          <p:spPr bwMode="auto">
            <a:xfrm>
              <a:off x="6142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3650" name="Text Box 20"/>
            <p:cNvSpPr txBox="1">
              <a:spLocks noChangeArrowheads="1"/>
            </p:cNvSpPr>
            <p:nvPr/>
          </p:nvSpPr>
          <p:spPr bwMode="auto">
            <a:xfrm>
              <a:off x="652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3651" name="Text Box 21"/>
            <p:cNvSpPr txBox="1">
              <a:spLocks noChangeArrowheads="1"/>
            </p:cNvSpPr>
            <p:nvPr/>
          </p:nvSpPr>
          <p:spPr bwMode="auto">
            <a:xfrm>
              <a:off x="691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3652" name="Line 22"/>
            <p:cNvSpPr>
              <a:spLocks noChangeShapeType="1"/>
            </p:cNvSpPr>
            <p:nvPr/>
          </p:nvSpPr>
          <p:spPr bwMode="auto">
            <a:xfrm flipV="1">
              <a:off x="6430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53" name="Line 23"/>
            <p:cNvSpPr>
              <a:spLocks noChangeShapeType="1"/>
            </p:cNvSpPr>
            <p:nvPr/>
          </p:nvSpPr>
          <p:spPr bwMode="auto">
            <a:xfrm flipV="1">
              <a:off x="4030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54" name="Line 24"/>
            <p:cNvSpPr>
              <a:spLocks noChangeShapeType="1"/>
            </p:cNvSpPr>
            <p:nvPr/>
          </p:nvSpPr>
          <p:spPr bwMode="auto">
            <a:xfrm flipV="1">
              <a:off x="6334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55" name="Line 25"/>
            <p:cNvSpPr>
              <a:spLocks noChangeShapeType="1"/>
            </p:cNvSpPr>
            <p:nvPr/>
          </p:nvSpPr>
          <p:spPr bwMode="auto">
            <a:xfrm rot="5400000" flipV="1">
              <a:off x="474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56" name="Line 26"/>
            <p:cNvSpPr>
              <a:spLocks noChangeShapeType="1"/>
            </p:cNvSpPr>
            <p:nvPr/>
          </p:nvSpPr>
          <p:spPr bwMode="auto">
            <a:xfrm rot="5400000">
              <a:off x="474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57" name="Line 27"/>
            <p:cNvSpPr>
              <a:spLocks noChangeShapeType="1"/>
            </p:cNvSpPr>
            <p:nvPr/>
          </p:nvSpPr>
          <p:spPr bwMode="auto">
            <a:xfrm flipV="1">
              <a:off x="3886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58" name="Text Box 28"/>
            <p:cNvSpPr txBox="1">
              <a:spLocks noChangeArrowheads="1"/>
            </p:cNvSpPr>
            <p:nvPr/>
          </p:nvSpPr>
          <p:spPr bwMode="auto">
            <a:xfrm>
              <a:off x="316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3659" name="Text Box 29"/>
            <p:cNvSpPr txBox="1">
              <a:spLocks noChangeArrowheads="1"/>
            </p:cNvSpPr>
            <p:nvPr/>
          </p:nvSpPr>
          <p:spPr bwMode="auto">
            <a:xfrm>
              <a:off x="355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3660" name="Text Box 30"/>
            <p:cNvSpPr txBox="1">
              <a:spLocks noChangeArrowheads="1"/>
            </p:cNvSpPr>
            <p:nvPr/>
          </p:nvSpPr>
          <p:spPr bwMode="auto">
            <a:xfrm>
              <a:off x="3934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3661" name="Text Box 31"/>
            <p:cNvSpPr txBox="1">
              <a:spLocks noChangeArrowheads="1"/>
            </p:cNvSpPr>
            <p:nvPr/>
          </p:nvSpPr>
          <p:spPr bwMode="auto">
            <a:xfrm>
              <a:off x="431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3662" name="Line 32"/>
            <p:cNvSpPr>
              <a:spLocks noChangeShapeType="1"/>
            </p:cNvSpPr>
            <p:nvPr/>
          </p:nvSpPr>
          <p:spPr bwMode="auto">
            <a:xfrm>
              <a:off x="3982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63" name="Line 33"/>
            <p:cNvSpPr>
              <a:spLocks noChangeShapeType="1"/>
            </p:cNvSpPr>
            <p:nvPr/>
          </p:nvSpPr>
          <p:spPr bwMode="auto">
            <a:xfrm flipV="1">
              <a:off x="6478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64" name="Text Box 34"/>
            <p:cNvSpPr txBox="1">
              <a:spLocks noChangeArrowheads="1"/>
            </p:cNvSpPr>
            <p:nvPr/>
          </p:nvSpPr>
          <p:spPr bwMode="auto">
            <a:xfrm>
              <a:off x="575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3665" name="Text Box 35"/>
            <p:cNvSpPr txBox="1">
              <a:spLocks noChangeArrowheads="1"/>
            </p:cNvSpPr>
            <p:nvPr/>
          </p:nvSpPr>
          <p:spPr bwMode="auto">
            <a:xfrm>
              <a:off x="6142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3666" name="Text Box 36"/>
            <p:cNvSpPr txBox="1">
              <a:spLocks noChangeArrowheads="1"/>
            </p:cNvSpPr>
            <p:nvPr/>
          </p:nvSpPr>
          <p:spPr bwMode="auto">
            <a:xfrm>
              <a:off x="652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3667" name="Text Box 37"/>
            <p:cNvSpPr txBox="1">
              <a:spLocks noChangeArrowheads="1"/>
            </p:cNvSpPr>
            <p:nvPr/>
          </p:nvSpPr>
          <p:spPr bwMode="auto">
            <a:xfrm>
              <a:off x="691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3668" name="Line 38"/>
            <p:cNvSpPr>
              <a:spLocks noChangeShapeType="1"/>
            </p:cNvSpPr>
            <p:nvPr/>
          </p:nvSpPr>
          <p:spPr bwMode="auto">
            <a:xfrm>
              <a:off x="6574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69" name="Text Box 39"/>
            <p:cNvSpPr txBox="1">
              <a:spLocks noChangeArrowheads="1"/>
            </p:cNvSpPr>
            <p:nvPr/>
          </p:nvSpPr>
          <p:spPr bwMode="auto">
            <a:xfrm>
              <a:off x="3166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13670" name="Text Box 40"/>
            <p:cNvSpPr txBox="1">
              <a:spLocks noChangeArrowheads="1"/>
            </p:cNvSpPr>
            <p:nvPr/>
          </p:nvSpPr>
          <p:spPr bwMode="auto">
            <a:xfrm>
              <a:off x="3168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13671" name="Text Box 41"/>
            <p:cNvSpPr txBox="1">
              <a:spLocks noChangeArrowheads="1"/>
            </p:cNvSpPr>
            <p:nvPr/>
          </p:nvSpPr>
          <p:spPr bwMode="auto">
            <a:xfrm>
              <a:off x="5758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13672" name="Text Box 42"/>
            <p:cNvSpPr txBox="1">
              <a:spLocks noChangeArrowheads="1"/>
            </p:cNvSpPr>
            <p:nvPr/>
          </p:nvSpPr>
          <p:spPr bwMode="auto">
            <a:xfrm>
              <a:off x="5760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13673" name="Line 43"/>
            <p:cNvSpPr>
              <a:spLocks noChangeShapeType="1"/>
            </p:cNvSpPr>
            <p:nvPr/>
          </p:nvSpPr>
          <p:spPr bwMode="auto">
            <a:xfrm>
              <a:off x="355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74" name="Line 44"/>
            <p:cNvSpPr>
              <a:spLocks noChangeShapeType="1"/>
            </p:cNvSpPr>
            <p:nvPr/>
          </p:nvSpPr>
          <p:spPr bwMode="auto">
            <a:xfrm>
              <a:off x="3934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75" name="Line 45"/>
            <p:cNvSpPr>
              <a:spLocks noChangeShapeType="1"/>
            </p:cNvSpPr>
            <p:nvPr/>
          </p:nvSpPr>
          <p:spPr bwMode="auto">
            <a:xfrm>
              <a:off x="4318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76" name="Line 46"/>
            <p:cNvSpPr>
              <a:spLocks noChangeShapeType="1"/>
            </p:cNvSpPr>
            <p:nvPr/>
          </p:nvSpPr>
          <p:spPr bwMode="auto">
            <a:xfrm>
              <a:off x="6142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77" name="Line 47"/>
            <p:cNvSpPr>
              <a:spLocks noChangeShapeType="1"/>
            </p:cNvSpPr>
            <p:nvPr/>
          </p:nvSpPr>
          <p:spPr bwMode="auto">
            <a:xfrm>
              <a:off x="6526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78" name="Line 48"/>
            <p:cNvSpPr>
              <a:spLocks noChangeShapeType="1"/>
            </p:cNvSpPr>
            <p:nvPr/>
          </p:nvSpPr>
          <p:spPr bwMode="auto">
            <a:xfrm>
              <a:off x="691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79" name="Rectangle 49"/>
            <p:cNvSpPr>
              <a:spLocks noChangeArrowheads="1"/>
            </p:cNvSpPr>
            <p:nvPr/>
          </p:nvSpPr>
          <p:spPr bwMode="auto">
            <a:xfrm>
              <a:off x="3166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680" name="Rectangle 50"/>
            <p:cNvSpPr>
              <a:spLocks noChangeArrowheads="1"/>
            </p:cNvSpPr>
            <p:nvPr/>
          </p:nvSpPr>
          <p:spPr bwMode="auto">
            <a:xfrm>
              <a:off x="5758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681" name="Line 51"/>
            <p:cNvSpPr>
              <a:spLocks noChangeShapeType="1"/>
            </p:cNvSpPr>
            <p:nvPr/>
          </p:nvSpPr>
          <p:spPr bwMode="auto">
            <a:xfrm>
              <a:off x="3166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82" name="Line 52"/>
            <p:cNvSpPr>
              <a:spLocks noChangeShapeType="1"/>
            </p:cNvSpPr>
            <p:nvPr/>
          </p:nvSpPr>
          <p:spPr bwMode="auto">
            <a:xfrm>
              <a:off x="5758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83" name="Line 53"/>
            <p:cNvSpPr>
              <a:spLocks noChangeShapeType="1"/>
            </p:cNvSpPr>
            <p:nvPr/>
          </p:nvSpPr>
          <p:spPr bwMode="auto">
            <a:xfrm>
              <a:off x="3166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84" name="Line 54"/>
            <p:cNvSpPr>
              <a:spLocks noChangeShapeType="1"/>
            </p:cNvSpPr>
            <p:nvPr/>
          </p:nvSpPr>
          <p:spPr bwMode="auto">
            <a:xfrm>
              <a:off x="5758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85" name="Line 55"/>
            <p:cNvSpPr>
              <a:spLocks noChangeShapeType="1"/>
            </p:cNvSpPr>
            <p:nvPr/>
          </p:nvSpPr>
          <p:spPr bwMode="auto">
            <a:xfrm>
              <a:off x="3166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86" name="Line 56"/>
            <p:cNvSpPr>
              <a:spLocks noChangeShapeType="1"/>
            </p:cNvSpPr>
            <p:nvPr/>
          </p:nvSpPr>
          <p:spPr bwMode="auto">
            <a:xfrm>
              <a:off x="5758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87" name="Text Box 57"/>
            <p:cNvSpPr txBox="1">
              <a:spLocks noChangeArrowheads="1"/>
            </p:cNvSpPr>
            <p:nvPr/>
          </p:nvSpPr>
          <p:spPr bwMode="auto">
            <a:xfrm rot="-5400000">
              <a:off x="5134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13688" name="Line 58"/>
            <p:cNvSpPr>
              <a:spLocks noChangeShapeType="1"/>
            </p:cNvSpPr>
            <p:nvPr/>
          </p:nvSpPr>
          <p:spPr bwMode="auto">
            <a:xfrm rot="5400000" flipV="1">
              <a:off x="570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89" name="Line 59"/>
            <p:cNvSpPr>
              <a:spLocks noChangeShapeType="1"/>
            </p:cNvSpPr>
            <p:nvPr/>
          </p:nvSpPr>
          <p:spPr bwMode="auto">
            <a:xfrm rot="5400000">
              <a:off x="570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90" name="Line 60"/>
            <p:cNvSpPr>
              <a:spLocks noChangeShapeType="1"/>
            </p:cNvSpPr>
            <p:nvPr/>
          </p:nvSpPr>
          <p:spPr bwMode="auto">
            <a:xfrm flipH="1">
              <a:off x="4990" y="3935"/>
              <a:ext cx="4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91" name="Line 61"/>
            <p:cNvSpPr>
              <a:spLocks noChangeShapeType="1"/>
            </p:cNvSpPr>
            <p:nvPr/>
          </p:nvSpPr>
          <p:spPr bwMode="auto">
            <a:xfrm flipH="1">
              <a:off x="4991" y="3840"/>
              <a:ext cx="480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92" name="Text Box 62"/>
            <p:cNvSpPr txBox="1">
              <a:spLocks noChangeArrowheads="1"/>
            </p:cNvSpPr>
            <p:nvPr/>
          </p:nvSpPr>
          <p:spPr bwMode="auto">
            <a:xfrm rot="-5400000">
              <a:off x="4894" y="3311"/>
              <a:ext cx="6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4GB/s</a:t>
              </a:r>
            </a:p>
            <a:p>
              <a:pPr algn="l"/>
              <a:r>
                <a:rPr lang="en-US" altLang="en-US"/>
                <a:t>(each direction)</a:t>
              </a:r>
            </a:p>
          </p:txBody>
        </p:sp>
      </p:grpSp>
      <p:grpSp>
        <p:nvGrpSpPr>
          <p:cNvPr id="13317" name="Group 63"/>
          <p:cNvGrpSpPr>
            <a:grpSpLocks/>
          </p:cNvGrpSpPr>
          <p:nvPr/>
        </p:nvGrpSpPr>
        <p:grpSpPr bwMode="auto">
          <a:xfrm>
            <a:off x="1447800" y="4038600"/>
            <a:ext cx="2366963" cy="1828800"/>
            <a:chOff x="2876" y="6864"/>
            <a:chExt cx="2980" cy="2304"/>
          </a:xfrm>
        </p:grpSpPr>
        <p:grpSp>
          <p:nvGrpSpPr>
            <p:cNvPr id="13538" name="Group 64"/>
            <p:cNvGrpSpPr>
              <a:grpSpLocks/>
            </p:cNvGrpSpPr>
            <p:nvPr/>
          </p:nvGrpSpPr>
          <p:grpSpPr bwMode="auto">
            <a:xfrm>
              <a:off x="2876" y="6864"/>
              <a:ext cx="1348" cy="2304"/>
              <a:chOff x="2876" y="6864"/>
              <a:chExt cx="1348" cy="2304"/>
            </a:xfrm>
          </p:grpSpPr>
          <p:sp>
            <p:nvSpPr>
              <p:cNvPr id="13589" name="Rectangle 65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590" name="Text Box 66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13591" name="Text Box 67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13592" name="Text Box 68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13593" name="Line 69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94" name="Line 70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95" name="Line 71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96" name="Line 72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597" name="Group 73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13621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13622" name="Text Box 75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13623" name="Text Box 76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13624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25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26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27" name="Line 80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28" name="Line 81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29" name="Line 82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30" name="Line 83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31" name="Rectangle 84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632" name="Line 85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33" name="Line 86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98" name="Group 87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13613" name="Text Box 8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614" name="Text Box 8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615" name="Text Box 9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616" name="Text Box 9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617" name="Text Box 92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618" name="Text Box 93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619" name="Text Box 9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620" name="Text Box 9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13599" name="Line 96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0" name="Line 97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1" name="Line 98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2" name="Line 99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3" name="Line 100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4" name="Line 101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5" name="Line 102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6" name="Text Box 103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13607" name="Line 104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8" name="Line 105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9" name="Line 106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10" name="Rectangle 107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611" name="Text Box 108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13612" name="Text Box 109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13539" name="Group 110"/>
            <p:cNvGrpSpPr>
              <a:grpSpLocks/>
            </p:cNvGrpSpPr>
            <p:nvPr/>
          </p:nvGrpSpPr>
          <p:grpSpPr bwMode="auto">
            <a:xfrm>
              <a:off x="4508" y="6864"/>
              <a:ext cx="1348" cy="2304"/>
              <a:chOff x="2876" y="6864"/>
              <a:chExt cx="1348" cy="2304"/>
            </a:xfrm>
          </p:grpSpPr>
          <p:sp>
            <p:nvSpPr>
              <p:cNvPr id="13544" name="Rectangle 111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545" name="Text Box 112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13546" name="Text Box 113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13547" name="Text Box 114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13548" name="Line 115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49" name="Line 116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50" name="Line 117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51" name="Line 118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552" name="Group 119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13576" name="Text Box 120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13577" name="Text Box 121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13578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13579" name="Line 123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80" name="Line 124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81" name="Line 125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82" name="Line 126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83" name="Line 127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84" name="Line 128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85" name="Line 129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86" name="Rectangle 130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587" name="Line 131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88" name="Line 132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53" name="Group 133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13568" name="Text Box 13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569" name="Text Box 13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570" name="Text Box 136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571" name="Text Box 137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572" name="Text Box 13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573" name="Text Box 13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574" name="Text Box 14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3575" name="Text Box 14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13554" name="Line 142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55" name="Line 143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56" name="Line 144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57" name="Line 145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58" name="Line 146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59" name="Line 147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60" name="Line 148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61" name="Text Box 149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13562" name="Line 150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63" name="Line 151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64" name="Line 152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65" name="Rectangle 153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566" name="Text Box 154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13567" name="Text Box 155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13540" name="Group 156"/>
            <p:cNvGrpSpPr>
              <a:grpSpLocks/>
            </p:cNvGrpSpPr>
            <p:nvPr/>
          </p:nvGrpSpPr>
          <p:grpSpPr bwMode="auto">
            <a:xfrm>
              <a:off x="4128" y="7439"/>
              <a:ext cx="480" cy="912"/>
              <a:chOff x="5280" y="7439"/>
              <a:chExt cx="480" cy="912"/>
            </a:xfrm>
          </p:grpSpPr>
          <p:sp>
            <p:nvSpPr>
              <p:cNvPr id="13541" name="Text Box 157"/>
              <p:cNvSpPr txBox="1">
                <a:spLocks noChangeArrowheads="1"/>
              </p:cNvSpPr>
              <p:nvPr/>
            </p:nvSpPr>
            <p:spPr bwMode="auto">
              <a:xfrm rot="-5400000">
                <a:off x="5136" y="7679"/>
                <a:ext cx="76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8 x 6.4 GB/s</a:t>
                </a:r>
              </a:p>
              <a:p>
                <a:pPr algn="l"/>
                <a:r>
                  <a:rPr lang="en-US" altLang="en-US"/>
                  <a:t>(1 per hub per direction)</a:t>
                </a:r>
              </a:p>
            </p:txBody>
          </p:sp>
          <p:sp>
            <p:nvSpPr>
              <p:cNvPr id="13542" name="Line 158"/>
              <p:cNvSpPr>
                <a:spLocks noChangeShapeType="1"/>
              </p:cNvSpPr>
              <p:nvPr/>
            </p:nvSpPr>
            <p:spPr bwMode="auto">
              <a:xfrm rot="16200000" flipH="1">
                <a:off x="5520" y="8111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43" name="Line 159"/>
              <p:cNvSpPr>
                <a:spLocks noChangeShapeType="1"/>
              </p:cNvSpPr>
              <p:nvPr/>
            </p:nvSpPr>
            <p:spPr bwMode="auto">
              <a:xfrm rot="16200000" flipH="1">
                <a:off x="5520" y="8015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318" name="Group 160"/>
          <p:cNvGrpSpPr>
            <a:grpSpLocks/>
          </p:cNvGrpSpPr>
          <p:nvPr/>
        </p:nvGrpSpPr>
        <p:grpSpPr bwMode="auto">
          <a:xfrm>
            <a:off x="4795838" y="4038600"/>
            <a:ext cx="3281362" cy="1676400"/>
            <a:chOff x="10080" y="3936"/>
            <a:chExt cx="4130" cy="2112"/>
          </a:xfrm>
        </p:grpSpPr>
        <p:grpSp>
          <p:nvGrpSpPr>
            <p:cNvPr id="13379" name="Group 161"/>
            <p:cNvGrpSpPr>
              <a:grpSpLocks/>
            </p:cNvGrpSpPr>
            <p:nvPr/>
          </p:nvGrpSpPr>
          <p:grpSpPr bwMode="auto">
            <a:xfrm>
              <a:off x="10080" y="3936"/>
              <a:ext cx="1922" cy="2112"/>
              <a:chOff x="10080" y="3936"/>
              <a:chExt cx="1922" cy="2112"/>
            </a:xfrm>
          </p:grpSpPr>
          <p:sp>
            <p:nvSpPr>
              <p:cNvPr id="13461" name="Rectangle 162"/>
              <p:cNvSpPr>
                <a:spLocks noChangeArrowheads="1"/>
              </p:cNvSpPr>
              <p:nvPr/>
            </p:nvSpPr>
            <p:spPr bwMode="auto">
              <a:xfrm>
                <a:off x="10080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462" name="Text Box 163"/>
              <p:cNvSpPr txBox="1">
                <a:spLocks noChangeArrowheads="1"/>
              </p:cNvSpPr>
              <p:nvPr/>
            </p:nvSpPr>
            <p:spPr bwMode="auto">
              <a:xfrm rot="-5400000">
                <a:off x="1123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13463" name="Text Box 164"/>
              <p:cNvSpPr txBox="1">
                <a:spLocks noChangeArrowheads="1"/>
              </p:cNvSpPr>
              <p:nvPr/>
            </p:nvSpPr>
            <p:spPr bwMode="auto">
              <a:xfrm>
                <a:off x="10080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13464" name="Text Box 165"/>
              <p:cNvSpPr txBox="1">
                <a:spLocks noChangeArrowheads="1"/>
              </p:cNvSpPr>
              <p:nvPr/>
            </p:nvSpPr>
            <p:spPr bwMode="auto">
              <a:xfrm>
                <a:off x="11136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13465" name="Line 166"/>
              <p:cNvSpPr>
                <a:spLocks noChangeShapeType="1"/>
              </p:cNvSpPr>
              <p:nvPr/>
            </p:nvSpPr>
            <p:spPr bwMode="auto">
              <a:xfrm>
                <a:off x="10992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66" name="Text Box 167"/>
              <p:cNvSpPr txBox="1">
                <a:spLocks noChangeArrowheads="1"/>
              </p:cNvSpPr>
              <p:nvPr/>
            </p:nvSpPr>
            <p:spPr bwMode="auto">
              <a:xfrm>
                <a:off x="10176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13467" name="Text Box 168"/>
              <p:cNvSpPr txBox="1">
                <a:spLocks noChangeArrowheads="1"/>
              </p:cNvSpPr>
              <p:nvPr/>
            </p:nvSpPr>
            <p:spPr bwMode="auto">
              <a:xfrm>
                <a:off x="10176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13468" name="Line 169"/>
              <p:cNvSpPr>
                <a:spLocks noChangeShapeType="1"/>
              </p:cNvSpPr>
              <p:nvPr/>
            </p:nvSpPr>
            <p:spPr bwMode="auto">
              <a:xfrm rot="5400000" flipH="1" flipV="1">
                <a:off x="11666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69" name="Line 170"/>
              <p:cNvSpPr>
                <a:spLocks noChangeShapeType="1"/>
              </p:cNvSpPr>
              <p:nvPr/>
            </p:nvSpPr>
            <p:spPr bwMode="auto">
              <a:xfrm rot="5400000" flipH="1">
                <a:off x="11666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70" name="Line 171"/>
              <p:cNvSpPr>
                <a:spLocks noChangeShapeType="1"/>
              </p:cNvSpPr>
              <p:nvPr/>
            </p:nvSpPr>
            <p:spPr bwMode="auto">
              <a:xfrm flipH="1" flipV="1">
                <a:off x="1084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71" name="Line 172"/>
              <p:cNvSpPr>
                <a:spLocks noChangeShapeType="1"/>
              </p:cNvSpPr>
              <p:nvPr/>
            </p:nvSpPr>
            <p:spPr bwMode="auto">
              <a:xfrm flipH="1">
                <a:off x="10944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72" name="Line 173"/>
              <p:cNvSpPr>
                <a:spLocks noChangeShapeType="1"/>
              </p:cNvSpPr>
              <p:nvPr/>
            </p:nvSpPr>
            <p:spPr bwMode="auto">
              <a:xfrm>
                <a:off x="11088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473" name="Group 174"/>
              <p:cNvGrpSpPr>
                <a:grpSpLocks/>
              </p:cNvGrpSpPr>
              <p:nvPr/>
            </p:nvGrpSpPr>
            <p:grpSpPr bwMode="auto">
              <a:xfrm>
                <a:off x="10176" y="4032"/>
                <a:ext cx="1442" cy="960"/>
                <a:chOff x="6912" y="-144"/>
                <a:chExt cx="1442" cy="960"/>
              </a:xfrm>
            </p:grpSpPr>
            <p:sp>
              <p:nvSpPr>
                <p:cNvPr id="13474" name="Line 17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008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75" name="Line 17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7104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76" name="Text Box 17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13477" name="Text Box 17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288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13478" name="Line 1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912" y="288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79" name="Rectangle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grpSp>
              <p:nvGrpSpPr>
                <p:cNvPr id="13480" name="Group 181"/>
                <p:cNvGrpSpPr>
                  <a:grpSpLocks/>
                </p:cNvGrpSpPr>
                <p:nvPr/>
              </p:nvGrpSpPr>
              <p:grpSpPr bwMode="auto">
                <a:xfrm>
                  <a:off x="720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3532" name="Text Box 1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533" name="Text Box 1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534" name="Text Box 1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535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536" name="Line 1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537" name="Line 1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81" name="Group 188"/>
                <p:cNvGrpSpPr>
                  <a:grpSpLocks/>
                </p:cNvGrpSpPr>
                <p:nvPr/>
              </p:nvGrpSpPr>
              <p:grpSpPr bwMode="auto">
                <a:xfrm>
                  <a:off x="734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3526" name="Text Box 1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527" name="Text Box 1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528" name="Text Box 1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529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530" name="Line 1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531" name="Line 1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82" name="Group 195"/>
                <p:cNvGrpSpPr>
                  <a:grpSpLocks/>
                </p:cNvGrpSpPr>
                <p:nvPr/>
              </p:nvGrpSpPr>
              <p:grpSpPr bwMode="auto">
                <a:xfrm>
                  <a:off x="748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3520" name="Text Box 1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521" name="Text Box 1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522" name="Text Box 1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523" name="Rectangle 1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524" name="Line 2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525" name="Line 2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83" name="Group 202"/>
                <p:cNvGrpSpPr>
                  <a:grpSpLocks/>
                </p:cNvGrpSpPr>
                <p:nvPr/>
              </p:nvGrpSpPr>
              <p:grpSpPr bwMode="auto">
                <a:xfrm>
                  <a:off x="7632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3514" name="Text Box 2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515" name="Text Box 2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516" name="Text Box 2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517" name="Rectangle 2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518" name="Line 2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519" name="Line 2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84" name="Group 209"/>
                <p:cNvGrpSpPr>
                  <a:grpSpLocks/>
                </p:cNvGrpSpPr>
                <p:nvPr/>
              </p:nvGrpSpPr>
              <p:grpSpPr bwMode="auto">
                <a:xfrm>
                  <a:off x="7776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3508" name="Text Box 21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509" name="Text Box 21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510" name="Text Box 21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511" name="Rectangle 213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512" name="Line 2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513" name="Line 21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85" name="Group 216"/>
                <p:cNvGrpSpPr>
                  <a:grpSpLocks/>
                </p:cNvGrpSpPr>
                <p:nvPr/>
              </p:nvGrpSpPr>
              <p:grpSpPr bwMode="auto">
                <a:xfrm>
                  <a:off x="792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3502" name="Text Box 21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503" name="Text Box 21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504" name="Text Box 21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505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506" name="Line 2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507" name="Line 22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86" name="Group 223"/>
                <p:cNvGrpSpPr>
                  <a:grpSpLocks/>
                </p:cNvGrpSpPr>
                <p:nvPr/>
              </p:nvGrpSpPr>
              <p:grpSpPr bwMode="auto">
                <a:xfrm>
                  <a:off x="806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3496" name="Text Box 22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97" name="Text Box 22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98" name="Text Box 22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99" name="Rectangle 22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500" name="Line 2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501" name="Line 2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87" name="Group 230"/>
                <p:cNvGrpSpPr>
                  <a:grpSpLocks/>
                </p:cNvGrpSpPr>
                <p:nvPr/>
              </p:nvGrpSpPr>
              <p:grpSpPr bwMode="auto">
                <a:xfrm>
                  <a:off x="820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3490" name="Text Box 23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91" name="Text Box 23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92" name="Text Box 23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93" name="Rectangle 23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494" name="Line 2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95" name="Line 23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488" name="Line 237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198" y="144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89" name="Line 238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200" y="432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380" name="Group 239"/>
            <p:cNvGrpSpPr>
              <a:grpSpLocks/>
            </p:cNvGrpSpPr>
            <p:nvPr/>
          </p:nvGrpSpPr>
          <p:grpSpPr bwMode="auto">
            <a:xfrm>
              <a:off x="12286" y="3936"/>
              <a:ext cx="1924" cy="2112"/>
              <a:chOff x="12286" y="3936"/>
              <a:chExt cx="1924" cy="2112"/>
            </a:xfrm>
          </p:grpSpPr>
          <p:sp>
            <p:nvSpPr>
              <p:cNvPr id="13384" name="Rectangle 240"/>
              <p:cNvSpPr>
                <a:spLocks noChangeArrowheads="1"/>
              </p:cNvSpPr>
              <p:nvPr/>
            </p:nvSpPr>
            <p:spPr bwMode="auto">
              <a:xfrm>
                <a:off x="12286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385" name="Text Box 241"/>
              <p:cNvSpPr txBox="1">
                <a:spLocks noChangeArrowheads="1"/>
              </p:cNvSpPr>
              <p:nvPr/>
            </p:nvSpPr>
            <p:spPr bwMode="auto">
              <a:xfrm rot="-5400000">
                <a:off x="1190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13386" name="Text Box 242"/>
              <p:cNvSpPr txBox="1">
                <a:spLocks noChangeArrowheads="1"/>
              </p:cNvSpPr>
              <p:nvPr/>
            </p:nvSpPr>
            <p:spPr bwMode="auto">
              <a:xfrm>
                <a:off x="12288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13387" name="Text Box 243"/>
              <p:cNvSpPr txBox="1">
                <a:spLocks noChangeArrowheads="1"/>
              </p:cNvSpPr>
              <p:nvPr/>
            </p:nvSpPr>
            <p:spPr bwMode="auto">
              <a:xfrm>
                <a:off x="13344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13388" name="Line 244"/>
              <p:cNvSpPr>
                <a:spLocks noChangeShapeType="1"/>
              </p:cNvSpPr>
              <p:nvPr/>
            </p:nvSpPr>
            <p:spPr bwMode="auto">
              <a:xfrm>
                <a:off x="13200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89" name="Text Box 245"/>
              <p:cNvSpPr txBox="1">
                <a:spLocks noChangeArrowheads="1"/>
              </p:cNvSpPr>
              <p:nvPr/>
            </p:nvSpPr>
            <p:spPr bwMode="auto">
              <a:xfrm>
                <a:off x="12670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13390" name="Text Box 246"/>
              <p:cNvSpPr txBox="1">
                <a:spLocks noChangeArrowheads="1"/>
              </p:cNvSpPr>
              <p:nvPr/>
            </p:nvSpPr>
            <p:spPr bwMode="auto">
              <a:xfrm>
                <a:off x="12384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13391" name="Line 247"/>
              <p:cNvSpPr>
                <a:spLocks noChangeShapeType="1"/>
              </p:cNvSpPr>
              <p:nvPr/>
            </p:nvSpPr>
            <p:spPr bwMode="auto">
              <a:xfrm rot="5400000" flipH="1" flipV="1">
                <a:off x="12624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92" name="Line 248"/>
              <p:cNvSpPr>
                <a:spLocks noChangeShapeType="1"/>
              </p:cNvSpPr>
              <p:nvPr/>
            </p:nvSpPr>
            <p:spPr bwMode="auto">
              <a:xfrm rot="5400000" flipH="1">
                <a:off x="12624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93" name="Line 249"/>
              <p:cNvSpPr>
                <a:spLocks noChangeShapeType="1"/>
              </p:cNvSpPr>
              <p:nvPr/>
            </p:nvSpPr>
            <p:spPr bwMode="auto">
              <a:xfrm flipH="1" flipV="1">
                <a:off x="13342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94" name="Line 250"/>
              <p:cNvSpPr>
                <a:spLocks noChangeShapeType="1"/>
              </p:cNvSpPr>
              <p:nvPr/>
            </p:nvSpPr>
            <p:spPr bwMode="auto">
              <a:xfrm flipH="1">
                <a:off x="1343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95" name="Line 251"/>
              <p:cNvSpPr>
                <a:spLocks noChangeShapeType="1"/>
              </p:cNvSpPr>
              <p:nvPr/>
            </p:nvSpPr>
            <p:spPr bwMode="auto">
              <a:xfrm>
                <a:off x="13296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396" name="Group 252"/>
              <p:cNvGrpSpPr>
                <a:grpSpLocks/>
              </p:cNvGrpSpPr>
              <p:nvPr/>
            </p:nvGrpSpPr>
            <p:grpSpPr bwMode="auto">
              <a:xfrm>
                <a:off x="12672" y="4032"/>
                <a:ext cx="1440" cy="960"/>
                <a:chOff x="12672" y="4032"/>
                <a:chExt cx="1440" cy="960"/>
              </a:xfrm>
            </p:grpSpPr>
            <p:grpSp>
              <p:nvGrpSpPr>
                <p:cNvPr id="13397" name="Group 253"/>
                <p:cNvGrpSpPr>
                  <a:grpSpLocks/>
                </p:cNvGrpSpPr>
                <p:nvPr/>
              </p:nvGrpSpPr>
              <p:grpSpPr bwMode="auto">
                <a:xfrm>
                  <a:off x="1267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3455" name="Text Box 25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56" name="Text Box 25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57" name="Text Box 25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58" name="Rectangle 25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459" name="Line 2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0" name="Line 2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398" name="Group 260"/>
                <p:cNvGrpSpPr>
                  <a:grpSpLocks/>
                </p:cNvGrpSpPr>
                <p:nvPr/>
              </p:nvGrpSpPr>
              <p:grpSpPr bwMode="auto">
                <a:xfrm>
                  <a:off x="1281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3449" name="Text Box 26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50" name="Text Box 26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51" name="Text Box 26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52" name="Rectangle 26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453" name="Line 2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4" name="Line 26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399" name="Group 267"/>
                <p:cNvGrpSpPr>
                  <a:grpSpLocks/>
                </p:cNvGrpSpPr>
                <p:nvPr/>
              </p:nvGrpSpPr>
              <p:grpSpPr bwMode="auto">
                <a:xfrm>
                  <a:off x="1296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3443" name="Text Box 26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44" name="Text Box 26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45" name="Text Box 27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46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447" name="Line 2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8" name="Line 27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00" name="Group 274"/>
                <p:cNvGrpSpPr>
                  <a:grpSpLocks/>
                </p:cNvGrpSpPr>
                <p:nvPr/>
              </p:nvGrpSpPr>
              <p:grpSpPr bwMode="auto">
                <a:xfrm>
                  <a:off x="13106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3437" name="Text Box 27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38" name="Text Box 27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39" name="Text Box 27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40" name="Rectangle 278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441" name="Line 2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2" name="Line 28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01" name="Group 281"/>
                <p:cNvGrpSpPr>
                  <a:grpSpLocks/>
                </p:cNvGrpSpPr>
                <p:nvPr/>
              </p:nvGrpSpPr>
              <p:grpSpPr bwMode="auto">
                <a:xfrm>
                  <a:off x="13250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3431" name="Text Box 2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32" name="Text Box 2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33" name="Text Box 2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34" name="Rectangle 2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435" name="Line 2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6" name="Line 2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02" name="Group 288"/>
                <p:cNvGrpSpPr>
                  <a:grpSpLocks/>
                </p:cNvGrpSpPr>
                <p:nvPr/>
              </p:nvGrpSpPr>
              <p:grpSpPr bwMode="auto">
                <a:xfrm>
                  <a:off x="1339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3425" name="Text Box 2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26" name="Text Box 2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27" name="Text Box 2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28" name="Rectangle 2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429" name="Line 2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0" name="Line 2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03" name="Group 295"/>
                <p:cNvGrpSpPr>
                  <a:grpSpLocks/>
                </p:cNvGrpSpPr>
                <p:nvPr/>
              </p:nvGrpSpPr>
              <p:grpSpPr bwMode="auto">
                <a:xfrm>
                  <a:off x="1353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3419" name="Text Box 2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20" name="Text Box 2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21" name="Text Box 2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22" name="Rectangle 2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423" name="Line 3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4" name="Line 3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404" name="Group 302"/>
                <p:cNvGrpSpPr>
                  <a:grpSpLocks/>
                </p:cNvGrpSpPr>
                <p:nvPr/>
              </p:nvGrpSpPr>
              <p:grpSpPr bwMode="auto">
                <a:xfrm>
                  <a:off x="1368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3413" name="Text Box 3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3414" name="Text Box 3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3415" name="Text Box 3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3416" name="Rectangle 3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3417" name="Line 3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8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405" name="Line 30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2" y="4320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06" name="Line 310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4" y="4608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07" name="Line 311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920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08" name="Line 3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4016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09" name="Text Box 31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13410" name="Text Box 31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464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13411" name="Line 31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824" y="4464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12" name="Rectangle 316"/>
                <p:cNvSpPr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sp>
          <p:nvSpPr>
            <p:cNvPr id="13381" name="Text Box 317"/>
            <p:cNvSpPr txBox="1">
              <a:spLocks noChangeArrowheads="1"/>
            </p:cNvSpPr>
            <p:nvPr/>
          </p:nvSpPr>
          <p:spPr bwMode="auto">
            <a:xfrm rot="-5400000">
              <a:off x="11857" y="4559"/>
              <a:ext cx="57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&lt;20GB/s</a:t>
              </a:r>
            </a:p>
            <a:p>
              <a:r>
                <a:rPr lang="en-US" altLang="en-US"/>
                <a:t>(each direction)</a:t>
              </a:r>
            </a:p>
          </p:txBody>
        </p:sp>
        <p:sp>
          <p:nvSpPr>
            <p:cNvPr id="13382" name="Line 318"/>
            <p:cNvSpPr>
              <a:spLocks noChangeShapeType="1"/>
            </p:cNvSpPr>
            <p:nvPr/>
          </p:nvSpPr>
          <p:spPr bwMode="auto">
            <a:xfrm flipV="1">
              <a:off x="11906" y="5040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83" name="Line 319"/>
            <p:cNvSpPr>
              <a:spLocks noChangeShapeType="1"/>
            </p:cNvSpPr>
            <p:nvPr/>
          </p:nvSpPr>
          <p:spPr bwMode="auto">
            <a:xfrm flipH="1" flipV="1">
              <a:off x="11906" y="5136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9" name="Text Box 320"/>
          <p:cNvSpPr txBox="1">
            <a:spLocks noChangeArrowheads="1"/>
          </p:cNvSpPr>
          <p:nvPr/>
        </p:nvSpPr>
        <p:spPr bwMode="auto">
          <a:xfrm>
            <a:off x="464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AMD Opteron 2356 (Barcelona)</a:t>
            </a:r>
          </a:p>
        </p:txBody>
      </p:sp>
      <p:sp>
        <p:nvSpPr>
          <p:cNvPr id="13320" name="Text Box 321"/>
          <p:cNvSpPr txBox="1">
            <a:spLocks noChangeArrowheads="1"/>
          </p:cNvSpPr>
          <p:nvPr/>
        </p:nvSpPr>
        <p:spPr bwMode="auto">
          <a:xfrm>
            <a:off x="83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Intel Xeon E5345 (Clovertown)</a:t>
            </a:r>
          </a:p>
        </p:txBody>
      </p:sp>
      <p:sp>
        <p:nvSpPr>
          <p:cNvPr id="13321" name="Text Box 322"/>
          <p:cNvSpPr txBox="1">
            <a:spLocks noChangeArrowheads="1"/>
          </p:cNvSpPr>
          <p:nvPr/>
        </p:nvSpPr>
        <p:spPr bwMode="auto">
          <a:xfrm>
            <a:off x="464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IBM QS20 Cell Blade</a:t>
            </a:r>
          </a:p>
        </p:txBody>
      </p:sp>
      <p:sp>
        <p:nvSpPr>
          <p:cNvPr id="13322" name="Text Box 323"/>
          <p:cNvSpPr txBox="1">
            <a:spLocks noChangeArrowheads="1"/>
          </p:cNvSpPr>
          <p:nvPr/>
        </p:nvSpPr>
        <p:spPr bwMode="auto">
          <a:xfrm>
            <a:off x="83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Sun T2+ T5140 (Victoria Falls)</a:t>
            </a:r>
          </a:p>
        </p:txBody>
      </p:sp>
      <p:grpSp>
        <p:nvGrpSpPr>
          <p:cNvPr id="13323" name="Group 111"/>
          <p:cNvGrpSpPr>
            <a:grpSpLocks/>
          </p:cNvGrpSpPr>
          <p:nvPr/>
        </p:nvGrpSpPr>
        <p:grpSpPr bwMode="auto">
          <a:xfrm>
            <a:off x="1447800" y="1562100"/>
            <a:ext cx="2362200" cy="1333500"/>
            <a:chOff x="3072" y="3936"/>
            <a:chExt cx="2976" cy="1680"/>
          </a:xfrm>
        </p:grpSpPr>
        <p:sp>
          <p:nvSpPr>
            <p:cNvPr id="13329" name="AutoShape 112"/>
            <p:cNvSpPr>
              <a:spLocks noChangeArrowheads="1"/>
            </p:cNvSpPr>
            <p:nvPr/>
          </p:nvSpPr>
          <p:spPr bwMode="auto">
            <a:xfrm>
              <a:off x="4608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0" name="AutoShape 113"/>
            <p:cNvSpPr>
              <a:spLocks noChangeArrowheads="1"/>
            </p:cNvSpPr>
            <p:nvPr/>
          </p:nvSpPr>
          <p:spPr bwMode="auto">
            <a:xfrm>
              <a:off x="3072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1" name="Line 114"/>
            <p:cNvSpPr>
              <a:spLocks noChangeAspect="1" noChangeShapeType="1"/>
            </p:cNvSpPr>
            <p:nvPr/>
          </p:nvSpPr>
          <p:spPr bwMode="auto">
            <a:xfrm flipV="1">
              <a:off x="4032" y="4752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32" name="Line 115"/>
            <p:cNvSpPr>
              <a:spLocks noChangeAspect="1" noChangeShapeType="1"/>
            </p:cNvSpPr>
            <p:nvPr/>
          </p:nvSpPr>
          <p:spPr bwMode="auto">
            <a:xfrm flipV="1">
              <a:off x="5088" y="4753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33" name="Text Box 116"/>
            <p:cNvSpPr txBox="1">
              <a:spLocks noChangeAspect="1" noChangeArrowheads="1"/>
            </p:cNvSpPr>
            <p:nvPr/>
          </p:nvSpPr>
          <p:spPr bwMode="auto">
            <a:xfrm>
              <a:off x="3694" y="5328"/>
              <a:ext cx="1729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FBDIMMs</a:t>
              </a:r>
            </a:p>
          </p:txBody>
        </p:sp>
        <p:sp>
          <p:nvSpPr>
            <p:cNvPr id="13334" name="Text Box 117"/>
            <p:cNvSpPr txBox="1">
              <a:spLocks noChangeAspect="1" noChangeArrowheads="1"/>
            </p:cNvSpPr>
            <p:nvPr/>
          </p:nvSpPr>
          <p:spPr bwMode="auto">
            <a:xfrm>
              <a:off x="3694" y="4944"/>
              <a:ext cx="1729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Chipset (4x64b controllers)</a:t>
              </a:r>
            </a:p>
          </p:txBody>
        </p:sp>
        <p:sp>
          <p:nvSpPr>
            <p:cNvPr id="13335" name="Text Box 118"/>
            <p:cNvSpPr txBox="1">
              <a:spLocks noChangeAspect="1" noChangeArrowheads="1"/>
            </p:cNvSpPr>
            <p:nvPr/>
          </p:nvSpPr>
          <p:spPr bwMode="auto">
            <a:xfrm>
              <a:off x="4848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GB/s(write)</a:t>
              </a:r>
            </a:p>
          </p:txBody>
        </p:sp>
        <p:sp>
          <p:nvSpPr>
            <p:cNvPr id="13336" name="Line 119"/>
            <p:cNvSpPr>
              <a:spLocks noChangeAspect="1" noChangeShapeType="1"/>
            </p:cNvSpPr>
            <p:nvPr/>
          </p:nvSpPr>
          <p:spPr bwMode="auto">
            <a:xfrm>
              <a:off x="4655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37" name="Text Box 120"/>
            <p:cNvSpPr txBox="1">
              <a:spLocks noChangeAspect="1" noChangeArrowheads="1"/>
            </p:cNvSpPr>
            <p:nvPr/>
          </p:nvSpPr>
          <p:spPr bwMode="auto">
            <a:xfrm>
              <a:off x="3792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21.33 GB/s(read)</a:t>
              </a:r>
            </a:p>
          </p:txBody>
        </p:sp>
        <p:sp>
          <p:nvSpPr>
            <p:cNvPr id="13338" name="Line 121"/>
            <p:cNvSpPr>
              <a:spLocks noChangeAspect="1" noChangeShapeType="1"/>
            </p:cNvSpPr>
            <p:nvPr/>
          </p:nvSpPr>
          <p:spPr bwMode="auto">
            <a:xfrm flipV="1">
              <a:off x="446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39" name="Line 122"/>
            <p:cNvSpPr>
              <a:spLocks noChangeAspect="1" noChangeShapeType="1"/>
            </p:cNvSpPr>
            <p:nvPr/>
          </p:nvSpPr>
          <p:spPr bwMode="auto">
            <a:xfrm>
              <a:off x="4704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40" name="Line 123"/>
            <p:cNvSpPr>
              <a:spLocks noChangeAspect="1" noChangeShapeType="1"/>
            </p:cNvSpPr>
            <p:nvPr/>
          </p:nvSpPr>
          <p:spPr bwMode="auto">
            <a:xfrm>
              <a:off x="475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41" name="Line 124"/>
            <p:cNvSpPr>
              <a:spLocks noChangeAspect="1" noChangeShapeType="1"/>
            </p:cNvSpPr>
            <p:nvPr/>
          </p:nvSpPr>
          <p:spPr bwMode="auto">
            <a:xfrm>
              <a:off x="480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42" name="Line 125"/>
            <p:cNvSpPr>
              <a:spLocks noChangeAspect="1" noChangeShapeType="1"/>
            </p:cNvSpPr>
            <p:nvPr/>
          </p:nvSpPr>
          <p:spPr bwMode="auto">
            <a:xfrm flipV="1">
              <a:off x="4416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43" name="Line 126"/>
            <p:cNvSpPr>
              <a:spLocks noChangeAspect="1" noChangeShapeType="1"/>
            </p:cNvSpPr>
            <p:nvPr/>
          </p:nvSpPr>
          <p:spPr bwMode="auto">
            <a:xfrm flipV="1">
              <a:off x="4368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44" name="Line 127"/>
            <p:cNvSpPr>
              <a:spLocks noChangeAspect="1" noChangeShapeType="1"/>
            </p:cNvSpPr>
            <p:nvPr/>
          </p:nvSpPr>
          <p:spPr bwMode="auto">
            <a:xfrm flipV="1">
              <a:off x="432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45" name="Text Box 128"/>
            <p:cNvSpPr txBox="1">
              <a:spLocks noChangeAspect="1" noChangeArrowheads="1"/>
            </p:cNvSpPr>
            <p:nvPr/>
          </p:nvSpPr>
          <p:spPr bwMode="auto">
            <a:xfrm>
              <a:off x="5185" y="4751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</a:t>
              </a:r>
            </a:p>
          </p:txBody>
        </p:sp>
        <p:sp>
          <p:nvSpPr>
            <p:cNvPr id="13346" name="Text Box 129"/>
            <p:cNvSpPr txBox="1">
              <a:spLocks noChangeAspect="1" noChangeArrowheads="1"/>
            </p:cNvSpPr>
            <p:nvPr/>
          </p:nvSpPr>
          <p:spPr bwMode="auto">
            <a:xfrm>
              <a:off x="316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3347" name="Text Box 130"/>
            <p:cNvSpPr txBox="1">
              <a:spLocks noChangeAspect="1" noChangeArrowheads="1"/>
            </p:cNvSpPr>
            <p:nvPr/>
          </p:nvSpPr>
          <p:spPr bwMode="auto">
            <a:xfrm>
              <a:off x="3169" y="4607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13348" name="Text Box 131"/>
            <p:cNvSpPr txBox="1">
              <a:spLocks noChangeAspect="1" noChangeArrowheads="1"/>
            </p:cNvSpPr>
            <p:nvPr/>
          </p:nvSpPr>
          <p:spPr bwMode="auto">
            <a:xfrm>
              <a:off x="3457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3349" name="Text Box 132"/>
            <p:cNvSpPr txBox="1">
              <a:spLocks noChangeAspect="1" noChangeArrowheads="1"/>
            </p:cNvSpPr>
            <p:nvPr/>
          </p:nvSpPr>
          <p:spPr bwMode="auto">
            <a:xfrm>
              <a:off x="3841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3350" name="Text Box 133"/>
            <p:cNvSpPr txBox="1">
              <a:spLocks noChangeAspect="1" noChangeArrowheads="1"/>
            </p:cNvSpPr>
            <p:nvPr/>
          </p:nvSpPr>
          <p:spPr bwMode="auto">
            <a:xfrm>
              <a:off x="412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3351" name="Line 134"/>
            <p:cNvSpPr>
              <a:spLocks noChangeShapeType="1"/>
            </p:cNvSpPr>
            <p:nvPr/>
          </p:nvSpPr>
          <p:spPr bwMode="auto">
            <a:xfrm flipH="1" flipV="1">
              <a:off x="3360" y="4751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52" name="Text Box 135"/>
            <p:cNvSpPr txBox="1">
              <a:spLocks noChangeAspect="1" noChangeArrowheads="1"/>
            </p:cNvSpPr>
            <p:nvPr/>
          </p:nvSpPr>
          <p:spPr bwMode="auto">
            <a:xfrm>
              <a:off x="3360" y="4752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10.66 GB/s</a:t>
              </a:r>
            </a:p>
          </p:txBody>
        </p:sp>
        <p:sp>
          <p:nvSpPr>
            <p:cNvPr id="13353" name="Text Box 136"/>
            <p:cNvSpPr txBox="1">
              <a:spLocks noChangeAspect="1" noChangeArrowheads="1"/>
            </p:cNvSpPr>
            <p:nvPr/>
          </p:nvSpPr>
          <p:spPr bwMode="auto">
            <a:xfrm>
              <a:off x="470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3354" name="Text Box 137"/>
            <p:cNvSpPr txBox="1">
              <a:spLocks noChangeAspect="1" noChangeArrowheads="1"/>
            </p:cNvSpPr>
            <p:nvPr/>
          </p:nvSpPr>
          <p:spPr bwMode="auto">
            <a:xfrm>
              <a:off x="4704" y="4608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13355" name="Text Box 138"/>
            <p:cNvSpPr txBox="1">
              <a:spLocks noChangeAspect="1" noChangeArrowheads="1"/>
            </p:cNvSpPr>
            <p:nvPr/>
          </p:nvSpPr>
          <p:spPr bwMode="auto">
            <a:xfrm>
              <a:off x="499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3356" name="Text Box 139"/>
            <p:cNvSpPr txBox="1">
              <a:spLocks noChangeAspect="1" noChangeArrowheads="1"/>
            </p:cNvSpPr>
            <p:nvPr/>
          </p:nvSpPr>
          <p:spPr bwMode="auto">
            <a:xfrm>
              <a:off x="537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3357" name="Text Box 140"/>
            <p:cNvSpPr txBox="1">
              <a:spLocks noChangeAspect="1" noChangeArrowheads="1"/>
            </p:cNvSpPr>
            <p:nvPr/>
          </p:nvSpPr>
          <p:spPr bwMode="auto">
            <a:xfrm>
              <a:off x="566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3358" name="Line 141"/>
            <p:cNvSpPr>
              <a:spLocks noChangeShapeType="1"/>
            </p:cNvSpPr>
            <p:nvPr/>
          </p:nvSpPr>
          <p:spPr bwMode="auto">
            <a:xfrm flipH="1" flipV="1">
              <a:off x="4895" y="4752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59" name="Line 142"/>
            <p:cNvSpPr>
              <a:spLocks noChangeAspect="1" noChangeShapeType="1"/>
            </p:cNvSpPr>
            <p:nvPr/>
          </p:nvSpPr>
          <p:spPr bwMode="auto">
            <a:xfrm flipV="1">
              <a:off x="3456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60" name="Line 143"/>
            <p:cNvSpPr>
              <a:spLocks noChangeAspect="1" noChangeShapeType="1"/>
            </p:cNvSpPr>
            <p:nvPr/>
          </p:nvSpPr>
          <p:spPr bwMode="auto">
            <a:xfrm>
              <a:off x="4128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61" name="Line 144"/>
            <p:cNvSpPr>
              <a:spLocks noChangeAspect="1" noChangeShapeType="1"/>
            </p:cNvSpPr>
            <p:nvPr/>
          </p:nvSpPr>
          <p:spPr bwMode="auto">
            <a:xfrm flipV="1">
              <a:off x="4991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62" name="Line 145"/>
            <p:cNvSpPr>
              <a:spLocks noChangeAspect="1" noChangeShapeType="1"/>
            </p:cNvSpPr>
            <p:nvPr/>
          </p:nvSpPr>
          <p:spPr bwMode="auto">
            <a:xfrm>
              <a:off x="5663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63" name="Text Box 146"/>
            <p:cNvSpPr txBox="1">
              <a:spLocks noChangeAspect="1" noChangeArrowheads="1"/>
            </p:cNvSpPr>
            <p:nvPr/>
          </p:nvSpPr>
          <p:spPr bwMode="auto">
            <a:xfrm>
              <a:off x="3169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3364" name="Text Box 147"/>
            <p:cNvSpPr txBox="1">
              <a:spLocks noChangeAspect="1" noChangeArrowheads="1"/>
            </p:cNvSpPr>
            <p:nvPr/>
          </p:nvSpPr>
          <p:spPr bwMode="auto">
            <a:xfrm>
              <a:off x="3841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3365" name="Text Box 148"/>
            <p:cNvSpPr txBox="1">
              <a:spLocks noChangeAspect="1" noChangeArrowheads="1"/>
            </p:cNvSpPr>
            <p:nvPr/>
          </p:nvSpPr>
          <p:spPr bwMode="auto">
            <a:xfrm>
              <a:off x="4705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3366" name="Text Box 149"/>
            <p:cNvSpPr txBox="1">
              <a:spLocks noChangeAspect="1" noChangeArrowheads="1"/>
            </p:cNvSpPr>
            <p:nvPr/>
          </p:nvSpPr>
          <p:spPr bwMode="auto">
            <a:xfrm>
              <a:off x="5376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3367" name="Line 150"/>
            <p:cNvSpPr>
              <a:spLocks noChangeAspect="1" noChangeShapeType="1"/>
            </p:cNvSpPr>
            <p:nvPr/>
          </p:nvSpPr>
          <p:spPr bwMode="auto">
            <a:xfrm>
              <a:off x="3169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68" name="Line 151"/>
            <p:cNvSpPr>
              <a:spLocks noChangeAspect="1" noChangeShapeType="1"/>
            </p:cNvSpPr>
            <p:nvPr/>
          </p:nvSpPr>
          <p:spPr bwMode="auto">
            <a:xfrm>
              <a:off x="3840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69" name="Line 152"/>
            <p:cNvSpPr>
              <a:spLocks noChangeAspect="1" noChangeShapeType="1"/>
            </p:cNvSpPr>
            <p:nvPr/>
          </p:nvSpPr>
          <p:spPr bwMode="auto">
            <a:xfrm>
              <a:off x="4704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70" name="Line 153"/>
            <p:cNvSpPr>
              <a:spLocks noChangeAspect="1" noChangeShapeType="1"/>
            </p:cNvSpPr>
            <p:nvPr/>
          </p:nvSpPr>
          <p:spPr bwMode="auto">
            <a:xfrm>
              <a:off x="5375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71" name="Rectangle 154"/>
            <p:cNvSpPr>
              <a:spLocks noChangeAspect="1" noChangeArrowheads="1"/>
            </p:cNvSpPr>
            <p:nvPr/>
          </p:nvSpPr>
          <p:spPr bwMode="auto">
            <a:xfrm>
              <a:off x="3169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72" name="Line 155"/>
            <p:cNvSpPr>
              <a:spLocks noChangeAspect="1" noChangeShapeType="1"/>
            </p:cNvSpPr>
            <p:nvPr/>
          </p:nvSpPr>
          <p:spPr bwMode="auto">
            <a:xfrm>
              <a:off x="3457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73" name="Rectangle 156"/>
            <p:cNvSpPr>
              <a:spLocks noChangeAspect="1" noChangeArrowheads="1"/>
            </p:cNvSpPr>
            <p:nvPr/>
          </p:nvSpPr>
          <p:spPr bwMode="auto">
            <a:xfrm>
              <a:off x="3840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74" name="Line 157"/>
            <p:cNvSpPr>
              <a:spLocks noChangeAspect="1" noChangeShapeType="1"/>
            </p:cNvSpPr>
            <p:nvPr/>
          </p:nvSpPr>
          <p:spPr bwMode="auto">
            <a:xfrm>
              <a:off x="4128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75" name="Rectangle 158"/>
            <p:cNvSpPr>
              <a:spLocks noChangeAspect="1" noChangeArrowheads="1"/>
            </p:cNvSpPr>
            <p:nvPr/>
          </p:nvSpPr>
          <p:spPr bwMode="auto">
            <a:xfrm>
              <a:off x="4704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76" name="Line 159"/>
            <p:cNvSpPr>
              <a:spLocks noChangeAspect="1" noChangeShapeType="1"/>
            </p:cNvSpPr>
            <p:nvPr/>
          </p:nvSpPr>
          <p:spPr bwMode="auto">
            <a:xfrm>
              <a:off x="4992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77" name="Rectangle 160"/>
            <p:cNvSpPr>
              <a:spLocks noChangeAspect="1" noChangeArrowheads="1"/>
            </p:cNvSpPr>
            <p:nvPr/>
          </p:nvSpPr>
          <p:spPr bwMode="auto">
            <a:xfrm>
              <a:off x="5375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78" name="Line 161"/>
            <p:cNvSpPr>
              <a:spLocks noChangeAspect="1" noChangeShapeType="1"/>
            </p:cNvSpPr>
            <p:nvPr/>
          </p:nvSpPr>
          <p:spPr bwMode="auto">
            <a:xfrm>
              <a:off x="5663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24" name="Text Box 375"/>
          <p:cNvSpPr txBox="1">
            <a:spLocks noChangeArrowheads="1"/>
          </p:cNvSpPr>
          <p:nvPr/>
        </p:nvSpPr>
        <p:spPr bwMode="auto">
          <a:xfrm>
            <a:off x="1219200" y="1447800"/>
            <a:ext cx="2819400" cy="17526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2400" b="1">
                <a:solidFill>
                  <a:srgbClr val="FF0080"/>
                </a:solidFill>
              </a:rPr>
              <a:t>21 GB/s (read)</a:t>
            </a:r>
          </a:p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2400" b="1">
                <a:solidFill>
                  <a:srgbClr val="FF0080"/>
                </a:solidFill>
              </a:rPr>
              <a:t>10 GB/s (write)</a:t>
            </a:r>
          </a:p>
        </p:txBody>
      </p:sp>
      <p:sp>
        <p:nvSpPr>
          <p:cNvPr id="13325" name="Text Box 376"/>
          <p:cNvSpPr txBox="1">
            <a:spLocks noChangeArrowheads="1"/>
          </p:cNvSpPr>
          <p:nvPr/>
        </p:nvSpPr>
        <p:spPr bwMode="auto">
          <a:xfrm>
            <a:off x="4572000" y="1447800"/>
            <a:ext cx="3733800" cy="17526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3600" b="1">
                <a:solidFill>
                  <a:srgbClr val="FF0080"/>
                </a:solidFill>
              </a:rPr>
              <a:t>21 GB/s</a:t>
            </a:r>
          </a:p>
        </p:txBody>
      </p:sp>
      <p:sp>
        <p:nvSpPr>
          <p:cNvPr id="13326" name="Text Box 377"/>
          <p:cNvSpPr txBox="1">
            <a:spLocks noChangeArrowheads="1"/>
          </p:cNvSpPr>
          <p:nvPr/>
        </p:nvSpPr>
        <p:spPr bwMode="auto">
          <a:xfrm>
            <a:off x="4572000" y="3962400"/>
            <a:ext cx="3733800" cy="19812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3600" b="1">
                <a:solidFill>
                  <a:srgbClr val="FF0080"/>
                </a:solidFill>
              </a:rPr>
              <a:t>51* GB/s</a:t>
            </a:r>
          </a:p>
        </p:txBody>
      </p:sp>
      <p:sp>
        <p:nvSpPr>
          <p:cNvPr id="13327" name="Text Box 378"/>
          <p:cNvSpPr txBox="1">
            <a:spLocks noChangeArrowheads="1"/>
          </p:cNvSpPr>
          <p:nvPr/>
        </p:nvSpPr>
        <p:spPr bwMode="auto">
          <a:xfrm>
            <a:off x="1219200" y="3962400"/>
            <a:ext cx="2819400" cy="19812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2400" b="1">
                <a:solidFill>
                  <a:srgbClr val="FF0080"/>
                </a:solidFill>
              </a:rPr>
              <a:t>42 GB/s (read)</a:t>
            </a:r>
          </a:p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2400" b="1">
                <a:solidFill>
                  <a:srgbClr val="FF0080"/>
                </a:solidFill>
              </a:rPr>
              <a:t>21 GB/s (write)</a:t>
            </a:r>
          </a:p>
        </p:txBody>
      </p:sp>
      <p:sp>
        <p:nvSpPr>
          <p:cNvPr id="13328" name="Text Box 379"/>
          <p:cNvSpPr txBox="1">
            <a:spLocks noChangeArrowheads="1"/>
          </p:cNvSpPr>
          <p:nvPr/>
        </p:nvSpPr>
        <p:spPr bwMode="auto">
          <a:xfrm>
            <a:off x="7391400" y="6400800"/>
            <a:ext cx="137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67058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1600" baseline="30000"/>
              <a:t>*</a:t>
            </a:r>
            <a:r>
              <a:rPr lang="en-US" altLang="en-US" sz="1600"/>
              <a:t>SPEs only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9D14652-6CB0-4EBB-A076-92C4B027EFBE}" type="slidenum">
              <a:rPr lang="en-US" altLang="en-US" sz="1200">
                <a:latin typeface="Arial Black" panose="020B0A04020102020204" pitchFamily="34" charset="0"/>
              </a:rPr>
              <a:pPr/>
              <a:t>12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z="4800" smtClean="0"/>
              <a:t>Roofline models for multicore SMPs</a:t>
            </a:r>
            <a:endParaRPr lang="en-US" altLang="en-US" smtClean="0"/>
          </a:p>
        </p:txBody>
      </p:sp>
      <p:sp>
        <p:nvSpPr>
          <p:cNvPr id="14340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US" altLang="en-US" sz="1600" i="1" smtClean="0"/>
              <a:t>(for memory-intensive double precision floating-point kernels)</a:t>
            </a:r>
            <a:endParaRPr lang="en-US" altLang="en-US" sz="9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D530260-F34F-42FA-BC56-46088ABB76CE}" type="slidenum">
              <a:rPr lang="en-US" altLang="en-US" sz="1200">
                <a:latin typeface="Arial Black" panose="020B0A04020102020204" pitchFamily="34" charset="0"/>
              </a:rPr>
              <a:pPr/>
              <a:t>13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536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144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Arithmetic Intensity in HPC</a:t>
            </a:r>
          </a:p>
        </p:txBody>
      </p:sp>
      <p:sp>
        <p:nvSpPr>
          <p:cNvPr id="153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5613" y="4570413"/>
            <a:ext cx="8226425" cy="1828800"/>
          </a:xfrm>
          <a:noFill/>
        </p:spPr>
        <p:txBody>
          <a:bodyPr/>
          <a:lstStyle/>
          <a:p>
            <a:pPr marL="346075" indent="-346075" eaLnBrk="1" hangingPunct="1">
              <a:lnSpc>
                <a:spcPct val="90000"/>
              </a:lnSpc>
            </a:pPr>
            <a:r>
              <a:rPr lang="en-US" altLang="en-US" sz="1800" b="1" smtClean="0">
                <a:solidFill>
                  <a:srgbClr val="0000FF"/>
                </a:solidFill>
              </a:rPr>
              <a:t>True Arithmetic Intensity (AI) ~ Total Flops / Total DRAM Bytes</a:t>
            </a:r>
            <a:endParaRPr lang="en-US" altLang="en-US" sz="1800" b="1" smtClean="0"/>
          </a:p>
          <a:p>
            <a:pPr marL="862013" lvl="1" indent="-401638" eaLnBrk="1" hangingPunct="1">
              <a:lnSpc>
                <a:spcPct val="90000"/>
              </a:lnSpc>
            </a:pPr>
            <a:r>
              <a:rPr lang="en-US" altLang="en-US" sz="1600" smtClean="0"/>
              <a:t>constant with respect to problem size for many problems of interest </a:t>
            </a:r>
          </a:p>
          <a:p>
            <a:pPr marL="862013" lvl="1" indent="-401638" eaLnBrk="1" hangingPunct="1">
              <a:lnSpc>
                <a:spcPct val="90000"/>
              </a:lnSpc>
            </a:pPr>
            <a:r>
              <a:rPr lang="en-US" altLang="en-US" sz="1600" smtClean="0"/>
              <a:t>ultimately limited by compulsory traffic</a:t>
            </a:r>
          </a:p>
          <a:p>
            <a:pPr marL="862013" lvl="1" indent="-401638" eaLnBrk="1" hangingPunct="1">
              <a:lnSpc>
                <a:spcPct val="90000"/>
              </a:lnSpc>
            </a:pPr>
            <a:r>
              <a:rPr lang="en-US" altLang="en-US" sz="1600" smtClean="0"/>
              <a:t>diminished by conflict or capacity misses.</a:t>
            </a:r>
          </a:p>
        </p:txBody>
      </p:sp>
      <p:sp>
        <p:nvSpPr>
          <p:cNvPr id="15365" name="AutoShape 4"/>
          <p:cNvSpPr>
            <a:spLocks noChangeArrowheads="1"/>
          </p:cNvSpPr>
          <p:nvPr/>
        </p:nvSpPr>
        <p:spPr bwMode="auto">
          <a:xfrm>
            <a:off x="1600200" y="1828800"/>
            <a:ext cx="6400800" cy="914400"/>
          </a:xfrm>
          <a:prstGeom prst="rightArrow">
            <a:avLst>
              <a:gd name="adj1" fmla="val 50000"/>
              <a:gd name="adj2" fmla="val 50523"/>
            </a:avLst>
          </a:prstGeom>
          <a:gradFill rotWithShape="0">
            <a:gsLst>
              <a:gs pos="0">
                <a:srgbClr val="FF0000"/>
              </a:gs>
              <a:gs pos="100000">
                <a:srgbClr val="FFFF00"/>
              </a:gs>
            </a:gsLst>
            <a:lin ang="0" scaled="1"/>
          </a:gradFill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5366" name="Text Box 5"/>
          <p:cNvSpPr txBox="1">
            <a:spLocks noChangeArrowheads="1"/>
          </p:cNvSpPr>
          <p:nvPr/>
        </p:nvSpPr>
        <p:spPr bwMode="auto">
          <a:xfrm flipH="1">
            <a:off x="2057400" y="2105025"/>
            <a:ext cx="5486400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8900" tIns="44450" rIns="88900" bIns="44450" anchor="ctr">
            <a:spAutoFit/>
          </a:bodyPr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2000" b="1">
                <a:solidFill>
                  <a:srgbClr val="800000"/>
                </a:solidFill>
                <a:latin typeface="Arial Black" panose="020B0A04020102020204" pitchFamily="34" charset="0"/>
              </a:rPr>
              <a:t>A r i t h m e t i c  I n t e n s i t y</a:t>
            </a:r>
          </a:p>
        </p:txBody>
      </p:sp>
      <p:sp>
        <p:nvSpPr>
          <p:cNvPr id="15367" name="AutoShape 6"/>
          <p:cNvSpPr>
            <a:spLocks/>
          </p:cNvSpPr>
          <p:nvPr/>
        </p:nvSpPr>
        <p:spPr bwMode="auto">
          <a:xfrm rot="16200000" flipH="1">
            <a:off x="6060281" y="264319"/>
            <a:ext cx="147638" cy="2971800"/>
          </a:xfrm>
          <a:prstGeom prst="leftBrace">
            <a:avLst>
              <a:gd name="adj1" fmla="val 167741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8900" tIns="44450" rIns="88900" bIns="44450" anchor="ctr">
            <a:spAutoFit/>
          </a:bodyPr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5368" name="AutoShape 7"/>
          <p:cNvSpPr>
            <a:spLocks/>
          </p:cNvSpPr>
          <p:nvPr/>
        </p:nvSpPr>
        <p:spPr bwMode="auto">
          <a:xfrm rot="16200000" flipH="1">
            <a:off x="2744788" y="533400"/>
            <a:ext cx="152400" cy="2435225"/>
          </a:xfrm>
          <a:prstGeom prst="leftBrace">
            <a:avLst>
              <a:gd name="adj1" fmla="val 133160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8900" tIns="44450" rIns="88900" bIns="44450" anchor="ctr">
            <a:spAutoFit/>
          </a:bodyPr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5369" name="AutoShape 8"/>
          <p:cNvSpPr>
            <a:spLocks/>
          </p:cNvSpPr>
          <p:nvPr/>
        </p:nvSpPr>
        <p:spPr bwMode="auto">
          <a:xfrm rot="16200000" flipH="1">
            <a:off x="4305300" y="800100"/>
            <a:ext cx="228600" cy="2133600"/>
          </a:xfrm>
          <a:prstGeom prst="leftBrace">
            <a:avLst>
              <a:gd name="adj1" fmla="val 77778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8900" tIns="44450" rIns="88900" bIns="44450" anchor="ctr">
            <a:spAutoFit/>
          </a:bodyPr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5370" name="Text Box 9"/>
          <p:cNvSpPr txBox="1">
            <a:spLocks noChangeArrowheads="1"/>
          </p:cNvSpPr>
          <p:nvPr/>
        </p:nvSpPr>
        <p:spPr bwMode="auto">
          <a:xfrm flipH="1">
            <a:off x="5703888" y="1447800"/>
            <a:ext cx="1230312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O( N )</a:t>
            </a:r>
          </a:p>
        </p:txBody>
      </p:sp>
      <p:sp>
        <p:nvSpPr>
          <p:cNvPr id="15371" name="Text Box 10"/>
          <p:cNvSpPr txBox="1">
            <a:spLocks noChangeArrowheads="1"/>
          </p:cNvSpPr>
          <p:nvPr/>
        </p:nvSpPr>
        <p:spPr bwMode="auto">
          <a:xfrm flipH="1">
            <a:off x="3962400" y="1524000"/>
            <a:ext cx="914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O( log(N) )</a:t>
            </a:r>
          </a:p>
        </p:txBody>
      </p:sp>
      <p:sp>
        <p:nvSpPr>
          <p:cNvPr id="15372" name="Text Box 11"/>
          <p:cNvSpPr txBox="1">
            <a:spLocks noChangeArrowheads="1"/>
          </p:cNvSpPr>
          <p:nvPr/>
        </p:nvSpPr>
        <p:spPr bwMode="auto">
          <a:xfrm flipH="1">
            <a:off x="2514600" y="1447800"/>
            <a:ext cx="914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O( 1 )</a:t>
            </a:r>
          </a:p>
        </p:txBody>
      </p:sp>
      <p:sp>
        <p:nvSpPr>
          <p:cNvPr id="15373" name="Line 12"/>
          <p:cNvSpPr>
            <a:spLocks noChangeShapeType="1"/>
          </p:cNvSpPr>
          <p:nvPr/>
        </p:nvSpPr>
        <p:spPr bwMode="auto">
          <a:xfrm flipH="1">
            <a:off x="2133600" y="2438400"/>
            <a:ext cx="0" cy="685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oval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>
            <a:spAutoFit/>
          </a:bodyPr>
          <a:lstStyle/>
          <a:p>
            <a:endParaRPr lang="en-US"/>
          </a:p>
        </p:txBody>
      </p:sp>
      <p:sp>
        <p:nvSpPr>
          <p:cNvPr id="15374" name="Text Box 13"/>
          <p:cNvSpPr txBox="1">
            <a:spLocks noChangeArrowheads="1"/>
          </p:cNvSpPr>
          <p:nvPr/>
        </p:nvSpPr>
        <p:spPr bwMode="auto">
          <a:xfrm flipH="1">
            <a:off x="1143000" y="2971800"/>
            <a:ext cx="914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SpMV, BLAS1,2</a:t>
            </a:r>
          </a:p>
        </p:txBody>
      </p:sp>
      <p:sp>
        <p:nvSpPr>
          <p:cNvPr id="15375" name="Line 14"/>
          <p:cNvSpPr>
            <a:spLocks noChangeShapeType="1"/>
          </p:cNvSpPr>
          <p:nvPr/>
        </p:nvSpPr>
        <p:spPr bwMode="auto">
          <a:xfrm flipH="1">
            <a:off x="2819400" y="2438400"/>
            <a:ext cx="0" cy="990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oval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8900" tIns="44450" rIns="88900" bIns="44450" anchor="ctr">
            <a:spAutoFit/>
          </a:bodyPr>
          <a:lstStyle/>
          <a:p>
            <a:endParaRPr lang="en-US"/>
          </a:p>
        </p:txBody>
      </p:sp>
      <p:sp>
        <p:nvSpPr>
          <p:cNvPr id="15376" name="Text Box 15"/>
          <p:cNvSpPr txBox="1">
            <a:spLocks noChangeArrowheads="1"/>
          </p:cNvSpPr>
          <p:nvPr/>
        </p:nvSpPr>
        <p:spPr bwMode="auto">
          <a:xfrm flipH="1">
            <a:off x="1828800" y="3276600"/>
            <a:ext cx="914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Stencils (PDEs)</a:t>
            </a:r>
          </a:p>
        </p:txBody>
      </p:sp>
      <p:sp>
        <p:nvSpPr>
          <p:cNvPr id="15377" name="Line 16"/>
          <p:cNvSpPr>
            <a:spLocks noChangeShapeType="1"/>
          </p:cNvSpPr>
          <p:nvPr/>
        </p:nvSpPr>
        <p:spPr bwMode="auto">
          <a:xfrm flipH="1">
            <a:off x="3505200" y="2438400"/>
            <a:ext cx="0" cy="1295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oval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8900" tIns="44450" rIns="88900" bIns="44450" anchor="ctr">
            <a:spAutoFit/>
          </a:bodyPr>
          <a:lstStyle/>
          <a:p>
            <a:endParaRPr lang="en-US"/>
          </a:p>
        </p:txBody>
      </p:sp>
      <p:sp>
        <p:nvSpPr>
          <p:cNvPr id="15378" name="Text Box 17"/>
          <p:cNvSpPr txBox="1">
            <a:spLocks noChangeArrowheads="1"/>
          </p:cNvSpPr>
          <p:nvPr/>
        </p:nvSpPr>
        <p:spPr bwMode="auto">
          <a:xfrm flipH="1">
            <a:off x="2514600" y="3581400"/>
            <a:ext cx="914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Lattice Methods</a:t>
            </a:r>
          </a:p>
        </p:txBody>
      </p:sp>
      <p:sp>
        <p:nvSpPr>
          <p:cNvPr id="15379" name="Line 18"/>
          <p:cNvSpPr>
            <a:spLocks noChangeShapeType="1"/>
          </p:cNvSpPr>
          <p:nvPr/>
        </p:nvSpPr>
        <p:spPr bwMode="auto">
          <a:xfrm flipH="1">
            <a:off x="4191000" y="2438400"/>
            <a:ext cx="0" cy="685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oval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8900" tIns="44450" rIns="88900" bIns="44450" anchor="ctr">
            <a:spAutoFit/>
          </a:bodyPr>
          <a:lstStyle/>
          <a:p>
            <a:endParaRPr lang="en-US"/>
          </a:p>
        </p:txBody>
      </p:sp>
      <p:sp>
        <p:nvSpPr>
          <p:cNvPr id="15380" name="Text Box 19"/>
          <p:cNvSpPr txBox="1">
            <a:spLocks noChangeArrowheads="1"/>
          </p:cNvSpPr>
          <p:nvPr/>
        </p:nvSpPr>
        <p:spPr bwMode="auto">
          <a:xfrm flipH="1">
            <a:off x="3200400" y="2971800"/>
            <a:ext cx="914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FFTs</a:t>
            </a:r>
          </a:p>
        </p:txBody>
      </p:sp>
      <p:sp>
        <p:nvSpPr>
          <p:cNvPr id="15381" name="Line 20"/>
          <p:cNvSpPr>
            <a:spLocks noChangeShapeType="1"/>
          </p:cNvSpPr>
          <p:nvPr/>
        </p:nvSpPr>
        <p:spPr bwMode="auto">
          <a:xfrm flipH="1">
            <a:off x="6172200" y="2438400"/>
            <a:ext cx="0" cy="990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oval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8900" tIns="44450" rIns="88900" bIns="44450" anchor="ctr">
            <a:spAutoFit/>
          </a:bodyPr>
          <a:lstStyle/>
          <a:p>
            <a:endParaRPr lang="en-US"/>
          </a:p>
        </p:txBody>
      </p:sp>
      <p:sp>
        <p:nvSpPr>
          <p:cNvPr id="15382" name="Text Box 21"/>
          <p:cNvSpPr txBox="1">
            <a:spLocks noChangeArrowheads="1"/>
          </p:cNvSpPr>
          <p:nvPr/>
        </p:nvSpPr>
        <p:spPr bwMode="auto">
          <a:xfrm flipH="1">
            <a:off x="5181600" y="3276600"/>
            <a:ext cx="914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Dense Linear Algebra</a:t>
            </a:r>
          </a:p>
          <a:p>
            <a:pPr algn="r"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(BLAS3)</a:t>
            </a:r>
          </a:p>
        </p:txBody>
      </p:sp>
      <p:sp>
        <p:nvSpPr>
          <p:cNvPr id="15383" name="Line 22"/>
          <p:cNvSpPr>
            <a:spLocks noChangeShapeType="1"/>
          </p:cNvSpPr>
          <p:nvPr/>
        </p:nvSpPr>
        <p:spPr bwMode="auto">
          <a:xfrm flipH="1">
            <a:off x="7467600" y="2438400"/>
            <a:ext cx="0" cy="1295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oval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8900" tIns="44450" rIns="88900" bIns="44450" anchor="ctr">
            <a:spAutoFit/>
          </a:bodyPr>
          <a:lstStyle/>
          <a:p>
            <a:endParaRPr lang="en-US"/>
          </a:p>
        </p:txBody>
      </p:sp>
      <p:sp>
        <p:nvSpPr>
          <p:cNvPr id="15384" name="Text Box 23"/>
          <p:cNvSpPr txBox="1">
            <a:spLocks noChangeArrowheads="1"/>
          </p:cNvSpPr>
          <p:nvPr/>
        </p:nvSpPr>
        <p:spPr bwMode="auto">
          <a:xfrm flipH="1">
            <a:off x="6477000" y="3581400"/>
            <a:ext cx="914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30000"/>
              </a:spcBef>
            </a:pPr>
            <a:r>
              <a:rPr lang="en-US" altLang="en-US" sz="1300"/>
              <a:t>Particle Methods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A404A5D-98AD-41CE-997C-85DB48C4727A}" type="slidenum">
              <a:rPr lang="en-US" altLang="en-US" sz="1200">
                <a:latin typeface="Arial Black" panose="020B0A04020102020204" pitchFamily="34" charset="0"/>
              </a:rPr>
              <a:pPr/>
              <a:t>14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638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Naïve Roofline Model</a:t>
            </a:r>
          </a:p>
        </p:txBody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5613" y="1143000"/>
            <a:ext cx="8226425" cy="8382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1600" smtClean="0"/>
              <a:t>Based on </a:t>
            </a:r>
            <a:r>
              <a:rPr lang="en-US" altLang="en-US" sz="1600" b="1" smtClean="0">
                <a:solidFill>
                  <a:srgbClr val="0000FF"/>
                </a:solidFill>
              </a:rPr>
              <a:t>Bound and Bottleneck analysis</a:t>
            </a:r>
            <a:r>
              <a:rPr lang="en-US" altLang="en-US" sz="1600" baseline="30000" smtClean="0"/>
              <a:t>1</a:t>
            </a:r>
            <a:endParaRPr lang="en-US" altLang="en-US" sz="1600" smtClean="0"/>
          </a:p>
          <a:p>
            <a:pPr eaLnBrk="1" hangingPunct="1">
              <a:lnSpc>
                <a:spcPct val="90000"/>
              </a:lnSpc>
            </a:pPr>
            <a:endParaRPr lang="en-US" altLang="en-US" sz="1600" smtClean="0"/>
          </a:p>
          <a:p>
            <a:pPr eaLnBrk="1" hangingPunct="1">
              <a:lnSpc>
                <a:spcPct val="90000"/>
              </a:lnSpc>
            </a:pPr>
            <a:r>
              <a:rPr lang="en-US" altLang="en-US" sz="1600" smtClean="0"/>
              <a:t>Performance is upper bounded by both the peak flop rate, 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1600" smtClean="0"/>
              <a:t>	and the product of streaming bandwidth and the flop:byte ratio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1600" smtClean="0"/>
              <a:t>(well understood in the performance oriented communities)</a:t>
            </a:r>
          </a:p>
          <a:p>
            <a:pPr eaLnBrk="1" hangingPunct="1">
              <a:lnSpc>
                <a:spcPct val="90000"/>
              </a:lnSpc>
            </a:pPr>
            <a:endParaRPr lang="en-US" altLang="en-US" sz="1600" smtClean="0"/>
          </a:p>
          <a:p>
            <a:pPr eaLnBrk="1" hangingPunct="1">
              <a:lnSpc>
                <a:spcPct val="90000"/>
              </a:lnSpc>
            </a:pPr>
            <a:endParaRPr lang="en-US" altLang="en-US" sz="1600" smtClean="0"/>
          </a:p>
          <a:p>
            <a:pPr eaLnBrk="1" hangingPunct="1">
              <a:lnSpc>
                <a:spcPct val="90000"/>
              </a:lnSpc>
            </a:pPr>
            <a:endParaRPr lang="en-US" altLang="en-US" sz="1600" smtClean="0"/>
          </a:p>
          <a:p>
            <a:pPr eaLnBrk="1" hangingPunct="1">
              <a:lnSpc>
                <a:spcPct val="90000"/>
              </a:lnSpc>
            </a:pPr>
            <a:endParaRPr lang="en-US" altLang="en-US" sz="1600" smtClean="0"/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endParaRPr lang="en-US" altLang="en-US" sz="1400" i="1" smtClean="0"/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1400" i="1" smtClean="0"/>
              <a:t>					where AI is the actual arithmetic intensity</a:t>
            </a:r>
          </a:p>
          <a:p>
            <a:pPr eaLnBrk="1" hangingPunct="1">
              <a:lnSpc>
                <a:spcPct val="90000"/>
              </a:lnSpc>
            </a:pPr>
            <a:endParaRPr lang="en-US" altLang="en-US" sz="1600" smtClean="0"/>
          </a:p>
          <a:p>
            <a:pPr eaLnBrk="1" hangingPunct="1">
              <a:lnSpc>
                <a:spcPct val="90000"/>
              </a:lnSpc>
            </a:pPr>
            <a:r>
              <a:rPr lang="en-US" altLang="en-US" sz="1600" smtClean="0"/>
              <a:t>Assumptions: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400" smtClean="0"/>
              <a:t>Bandwidth is independent on arithmetic intensity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400" smtClean="0"/>
              <a:t>Bandwidth is independent of optimization or access pattern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400" smtClean="0"/>
              <a:t>Computation is independent of optimization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400" smtClean="0"/>
              <a:t>Complete overlap of either communication or computation</a:t>
            </a:r>
          </a:p>
          <a:p>
            <a:pPr eaLnBrk="1" hangingPunct="1">
              <a:lnSpc>
                <a:spcPct val="90000"/>
              </a:lnSpc>
            </a:pPr>
            <a:endParaRPr lang="en-US" altLang="en-US" sz="1400" smtClean="0"/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endParaRPr lang="en-US" altLang="en-US" sz="1600" i="1" smtClean="0"/>
          </a:p>
          <a:p>
            <a:pPr algn="r"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1600" i="1" baseline="30000" smtClean="0"/>
              <a:t>1</a:t>
            </a:r>
            <a:r>
              <a:rPr lang="en-US" altLang="en-US" sz="1600" i="1" smtClean="0"/>
              <a:t>D. Lazowska, J. Zahorjan, G. Graham, K. Sevcik, </a:t>
            </a:r>
          </a:p>
          <a:p>
            <a:pPr algn="r"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1600" i="1" smtClean="0"/>
              <a:t>“Quantitative System Performance”</a:t>
            </a:r>
          </a:p>
        </p:txBody>
      </p:sp>
      <p:grpSp>
        <p:nvGrpSpPr>
          <p:cNvPr id="16389" name="Group 4"/>
          <p:cNvGrpSpPr>
            <a:grpSpLocks/>
          </p:cNvGrpSpPr>
          <p:nvPr/>
        </p:nvGrpSpPr>
        <p:grpSpPr bwMode="auto">
          <a:xfrm>
            <a:off x="2743200" y="2667000"/>
            <a:ext cx="2133600" cy="914400"/>
            <a:chOff x="1344" y="2064"/>
            <a:chExt cx="1344" cy="576"/>
          </a:xfrm>
        </p:grpSpPr>
        <p:sp>
          <p:nvSpPr>
            <p:cNvPr id="16390" name="AutoShape 5"/>
            <p:cNvSpPr>
              <a:spLocks/>
            </p:cNvSpPr>
            <p:nvPr/>
          </p:nvSpPr>
          <p:spPr bwMode="auto">
            <a:xfrm>
              <a:off x="1920" y="2064"/>
              <a:ext cx="192" cy="576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391" name="Text Box 6"/>
            <p:cNvSpPr txBox="1">
              <a:spLocks noChangeArrowheads="1"/>
            </p:cNvSpPr>
            <p:nvPr/>
          </p:nvSpPr>
          <p:spPr bwMode="auto">
            <a:xfrm>
              <a:off x="1344" y="2208"/>
              <a:ext cx="5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 sz="2400" b="1">
                  <a:solidFill>
                    <a:srgbClr val="0000FF"/>
                  </a:solidFill>
                </a:rPr>
                <a:t>Gflop/s(AI) = min </a:t>
              </a:r>
            </a:p>
          </p:txBody>
        </p:sp>
        <p:sp>
          <p:nvSpPr>
            <p:cNvPr id="16392" name="Text Box 7"/>
            <p:cNvSpPr txBox="1">
              <a:spLocks noChangeArrowheads="1"/>
            </p:cNvSpPr>
            <p:nvPr/>
          </p:nvSpPr>
          <p:spPr bwMode="auto">
            <a:xfrm>
              <a:off x="2112" y="2064"/>
              <a:ext cx="5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 sz="2400" b="1">
                  <a:solidFill>
                    <a:srgbClr val="0000FF"/>
                  </a:solidFill>
                </a:rPr>
                <a:t>Peak Gflop/s</a:t>
              </a:r>
            </a:p>
          </p:txBody>
        </p:sp>
        <p:sp>
          <p:nvSpPr>
            <p:cNvPr id="16393" name="Text Box 8"/>
            <p:cNvSpPr txBox="1">
              <a:spLocks noChangeArrowheads="1"/>
            </p:cNvSpPr>
            <p:nvPr/>
          </p:nvSpPr>
          <p:spPr bwMode="auto">
            <a:xfrm>
              <a:off x="2112" y="2352"/>
              <a:ext cx="5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 sz="2400" b="1">
                  <a:solidFill>
                    <a:srgbClr val="0000FF"/>
                  </a:solidFill>
                </a:rPr>
                <a:t>AI * StreamBW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4E3C46B-762D-4D96-AD24-0107270A7C4E}" type="slidenum">
              <a:rPr lang="en-US" altLang="en-US" sz="1200">
                <a:latin typeface="Arial Black" panose="020B0A04020102020204" pitchFamily="34" charset="0"/>
              </a:rPr>
              <a:pPr/>
              <a:t>15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741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</a:t>
            </a:r>
            <a:endParaRPr lang="en-US" altLang="en-US" sz="1600" smtClean="0"/>
          </a:p>
        </p:txBody>
      </p:sp>
      <p:sp>
        <p:nvSpPr>
          <p:cNvPr id="17412" name="Line 3"/>
          <p:cNvSpPr>
            <a:spLocks noChangeShapeType="1"/>
          </p:cNvSpPr>
          <p:nvPr/>
        </p:nvSpPr>
        <p:spPr bwMode="auto">
          <a:xfrm flipV="1">
            <a:off x="1825625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" name="Line 4"/>
          <p:cNvSpPr>
            <a:spLocks noChangeShapeType="1"/>
          </p:cNvSpPr>
          <p:nvPr/>
        </p:nvSpPr>
        <p:spPr bwMode="auto">
          <a:xfrm flipV="1">
            <a:off x="2435225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4" name="Line 5"/>
          <p:cNvSpPr>
            <a:spLocks noChangeShapeType="1"/>
          </p:cNvSpPr>
          <p:nvPr/>
        </p:nvSpPr>
        <p:spPr bwMode="auto">
          <a:xfrm flipV="1">
            <a:off x="3043238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5" name="Line 6"/>
          <p:cNvSpPr>
            <a:spLocks noChangeShapeType="1"/>
          </p:cNvSpPr>
          <p:nvPr/>
        </p:nvSpPr>
        <p:spPr bwMode="auto">
          <a:xfrm flipV="1">
            <a:off x="3652838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6" name="Line 7"/>
          <p:cNvSpPr>
            <a:spLocks noChangeShapeType="1"/>
          </p:cNvSpPr>
          <p:nvPr/>
        </p:nvSpPr>
        <p:spPr bwMode="auto">
          <a:xfrm flipV="1">
            <a:off x="4260850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7" name="Line 8"/>
          <p:cNvSpPr>
            <a:spLocks noChangeShapeType="1"/>
          </p:cNvSpPr>
          <p:nvPr/>
        </p:nvSpPr>
        <p:spPr bwMode="auto">
          <a:xfrm flipV="1">
            <a:off x="4870450" y="137318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8" name="Line 9"/>
          <p:cNvSpPr>
            <a:spLocks noChangeShapeType="1"/>
          </p:cNvSpPr>
          <p:nvPr/>
        </p:nvSpPr>
        <p:spPr bwMode="auto">
          <a:xfrm flipV="1">
            <a:off x="5478463" y="137318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9" name="Line 10"/>
          <p:cNvSpPr>
            <a:spLocks noChangeShapeType="1"/>
          </p:cNvSpPr>
          <p:nvPr/>
        </p:nvSpPr>
        <p:spPr bwMode="auto">
          <a:xfrm flipH="1" flipV="1">
            <a:off x="1217613" y="5334000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0" name="Line 11"/>
          <p:cNvSpPr>
            <a:spLocks noChangeShapeType="1"/>
          </p:cNvSpPr>
          <p:nvPr/>
        </p:nvSpPr>
        <p:spPr bwMode="auto">
          <a:xfrm flipH="1" flipV="1">
            <a:off x="1217613" y="4724400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1" name="Line 12"/>
          <p:cNvSpPr>
            <a:spLocks noChangeShapeType="1"/>
          </p:cNvSpPr>
          <p:nvPr/>
        </p:nvSpPr>
        <p:spPr bwMode="auto">
          <a:xfrm flipH="1" flipV="1">
            <a:off x="1217613" y="41163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2" name="Line 13"/>
          <p:cNvSpPr>
            <a:spLocks noChangeShapeType="1"/>
          </p:cNvSpPr>
          <p:nvPr/>
        </p:nvSpPr>
        <p:spPr bwMode="auto">
          <a:xfrm flipH="1" flipV="1">
            <a:off x="1217613" y="35067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3" name="Line 14"/>
          <p:cNvSpPr>
            <a:spLocks noChangeShapeType="1"/>
          </p:cNvSpPr>
          <p:nvPr/>
        </p:nvSpPr>
        <p:spPr bwMode="auto">
          <a:xfrm flipH="1" flipV="1">
            <a:off x="1217613" y="28971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4" name="Line 15"/>
          <p:cNvSpPr>
            <a:spLocks noChangeShapeType="1"/>
          </p:cNvSpPr>
          <p:nvPr/>
        </p:nvSpPr>
        <p:spPr bwMode="auto">
          <a:xfrm flipH="1" flipV="1">
            <a:off x="1217613" y="22875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5" name="Line 16"/>
          <p:cNvSpPr>
            <a:spLocks noChangeShapeType="1"/>
          </p:cNvSpPr>
          <p:nvPr/>
        </p:nvSpPr>
        <p:spPr bwMode="auto">
          <a:xfrm flipH="1" flipV="1">
            <a:off x="1217613" y="16779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6" name="Text Box 17"/>
          <p:cNvSpPr txBox="1">
            <a:spLocks noChangeArrowheads="1"/>
          </p:cNvSpPr>
          <p:nvPr/>
        </p:nvSpPr>
        <p:spPr bwMode="auto">
          <a:xfrm>
            <a:off x="25400" y="50292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2</a:t>
            </a:r>
          </a:p>
        </p:txBody>
      </p:sp>
      <p:sp>
        <p:nvSpPr>
          <p:cNvPr id="17427" name="Text Box 18"/>
          <p:cNvSpPr txBox="1">
            <a:spLocks noChangeArrowheads="1"/>
          </p:cNvSpPr>
          <p:nvPr/>
        </p:nvSpPr>
        <p:spPr bwMode="auto">
          <a:xfrm>
            <a:off x="912813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8</a:t>
            </a:r>
            <a:endParaRPr lang="en-US" altLang="en-US" sz="1600"/>
          </a:p>
        </p:txBody>
      </p:sp>
      <p:sp>
        <p:nvSpPr>
          <p:cNvPr id="17428" name="Line 19"/>
          <p:cNvSpPr>
            <a:spLocks noChangeShapeType="1"/>
          </p:cNvSpPr>
          <p:nvPr/>
        </p:nvSpPr>
        <p:spPr bwMode="auto">
          <a:xfrm>
            <a:off x="1217613" y="5943600"/>
            <a:ext cx="45656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9" name="Text Box 20"/>
          <p:cNvSpPr txBox="1">
            <a:spLocks noChangeArrowheads="1"/>
          </p:cNvSpPr>
          <p:nvPr/>
        </p:nvSpPr>
        <p:spPr bwMode="auto">
          <a:xfrm>
            <a:off x="1217613" y="6553200"/>
            <a:ext cx="3957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flop:DRAM byte ratio</a:t>
            </a:r>
          </a:p>
        </p:txBody>
      </p:sp>
      <p:sp>
        <p:nvSpPr>
          <p:cNvPr id="17430" name="Text Box 21"/>
          <p:cNvSpPr txBox="1">
            <a:spLocks noChangeArrowheads="1"/>
          </p:cNvSpPr>
          <p:nvPr/>
        </p:nvSpPr>
        <p:spPr bwMode="auto">
          <a:xfrm rot="-5400000">
            <a:off x="-1977232" y="3348832"/>
            <a:ext cx="45640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/>
              <a:t>attainable Gflop/s</a:t>
            </a:r>
          </a:p>
        </p:txBody>
      </p:sp>
      <p:sp>
        <p:nvSpPr>
          <p:cNvPr id="17431" name="Text Box 22"/>
          <p:cNvSpPr txBox="1">
            <a:spLocks noChangeArrowheads="1"/>
          </p:cNvSpPr>
          <p:nvPr/>
        </p:nvSpPr>
        <p:spPr bwMode="auto">
          <a:xfrm>
            <a:off x="25400" y="44196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4</a:t>
            </a:r>
          </a:p>
        </p:txBody>
      </p:sp>
      <p:sp>
        <p:nvSpPr>
          <p:cNvPr id="17432" name="Text Box 23"/>
          <p:cNvSpPr txBox="1">
            <a:spLocks noChangeArrowheads="1"/>
          </p:cNvSpPr>
          <p:nvPr/>
        </p:nvSpPr>
        <p:spPr bwMode="auto">
          <a:xfrm>
            <a:off x="25400" y="3811588"/>
            <a:ext cx="912813" cy="608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8</a:t>
            </a:r>
          </a:p>
        </p:txBody>
      </p:sp>
      <p:sp>
        <p:nvSpPr>
          <p:cNvPr id="17433" name="Text Box 24"/>
          <p:cNvSpPr txBox="1">
            <a:spLocks noChangeArrowheads="1"/>
          </p:cNvSpPr>
          <p:nvPr/>
        </p:nvSpPr>
        <p:spPr bwMode="auto">
          <a:xfrm>
            <a:off x="25400" y="32019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16</a:t>
            </a:r>
          </a:p>
        </p:txBody>
      </p:sp>
      <p:sp>
        <p:nvSpPr>
          <p:cNvPr id="17434" name="Text Box 25"/>
          <p:cNvSpPr txBox="1">
            <a:spLocks noChangeArrowheads="1"/>
          </p:cNvSpPr>
          <p:nvPr/>
        </p:nvSpPr>
        <p:spPr bwMode="auto">
          <a:xfrm>
            <a:off x="25400" y="25923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32</a:t>
            </a:r>
          </a:p>
        </p:txBody>
      </p:sp>
      <p:sp>
        <p:nvSpPr>
          <p:cNvPr id="17435" name="Text Box 26"/>
          <p:cNvSpPr txBox="1">
            <a:spLocks noChangeArrowheads="1"/>
          </p:cNvSpPr>
          <p:nvPr/>
        </p:nvSpPr>
        <p:spPr bwMode="auto">
          <a:xfrm>
            <a:off x="25400" y="19827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64</a:t>
            </a:r>
          </a:p>
        </p:txBody>
      </p:sp>
      <p:sp>
        <p:nvSpPr>
          <p:cNvPr id="17436" name="Text Box 27"/>
          <p:cNvSpPr txBox="1">
            <a:spLocks noChangeArrowheads="1"/>
          </p:cNvSpPr>
          <p:nvPr/>
        </p:nvSpPr>
        <p:spPr bwMode="auto">
          <a:xfrm>
            <a:off x="25400" y="13731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128</a:t>
            </a:r>
          </a:p>
        </p:txBody>
      </p:sp>
      <p:sp>
        <p:nvSpPr>
          <p:cNvPr id="17437" name="Text Box 28"/>
          <p:cNvSpPr txBox="1">
            <a:spLocks noChangeArrowheads="1"/>
          </p:cNvSpPr>
          <p:nvPr/>
        </p:nvSpPr>
        <p:spPr bwMode="auto">
          <a:xfrm>
            <a:off x="1509713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4</a:t>
            </a:r>
            <a:endParaRPr lang="en-US" altLang="en-US" sz="1600"/>
          </a:p>
        </p:txBody>
      </p:sp>
      <p:sp>
        <p:nvSpPr>
          <p:cNvPr id="17438" name="Text Box 29"/>
          <p:cNvSpPr txBox="1">
            <a:spLocks noChangeArrowheads="1"/>
          </p:cNvSpPr>
          <p:nvPr/>
        </p:nvSpPr>
        <p:spPr bwMode="auto">
          <a:xfrm>
            <a:off x="2105025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2</a:t>
            </a:r>
            <a:endParaRPr lang="en-US" altLang="en-US" sz="1600"/>
          </a:p>
        </p:txBody>
      </p:sp>
      <p:sp>
        <p:nvSpPr>
          <p:cNvPr id="17439" name="Text Box 30"/>
          <p:cNvSpPr txBox="1">
            <a:spLocks noChangeArrowheads="1"/>
          </p:cNvSpPr>
          <p:nvPr/>
        </p:nvSpPr>
        <p:spPr bwMode="auto">
          <a:xfrm>
            <a:off x="2751138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17440" name="Text Box 31"/>
          <p:cNvSpPr txBox="1">
            <a:spLocks noChangeArrowheads="1"/>
          </p:cNvSpPr>
          <p:nvPr/>
        </p:nvSpPr>
        <p:spPr bwMode="auto">
          <a:xfrm>
            <a:off x="3348038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sp>
        <p:nvSpPr>
          <p:cNvPr id="17441" name="Text Box 32"/>
          <p:cNvSpPr txBox="1">
            <a:spLocks noChangeArrowheads="1"/>
          </p:cNvSpPr>
          <p:nvPr/>
        </p:nvSpPr>
        <p:spPr bwMode="auto">
          <a:xfrm>
            <a:off x="3944938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4</a:t>
            </a:r>
          </a:p>
        </p:txBody>
      </p:sp>
      <p:sp>
        <p:nvSpPr>
          <p:cNvPr id="17442" name="Text Box 33"/>
          <p:cNvSpPr txBox="1">
            <a:spLocks noChangeArrowheads="1"/>
          </p:cNvSpPr>
          <p:nvPr/>
        </p:nvSpPr>
        <p:spPr bwMode="auto">
          <a:xfrm>
            <a:off x="4552950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8</a:t>
            </a:r>
          </a:p>
        </p:txBody>
      </p:sp>
      <p:sp>
        <p:nvSpPr>
          <p:cNvPr id="17443" name="Text Box 34"/>
          <p:cNvSpPr txBox="1">
            <a:spLocks noChangeArrowheads="1"/>
          </p:cNvSpPr>
          <p:nvPr/>
        </p:nvSpPr>
        <p:spPr bwMode="auto">
          <a:xfrm>
            <a:off x="5162550" y="5943600"/>
            <a:ext cx="6207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16</a:t>
            </a:r>
          </a:p>
        </p:txBody>
      </p:sp>
      <p:sp>
        <p:nvSpPr>
          <p:cNvPr id="17444" name="Line 35"/>
          <p:cNvSpPr>
            <a:spLocks noChangeShapeType="1"/>
          </p:cNvSpPr>
          <p:nvPr/>
        </p:nvSpPr>
        <p:spPr bwMode="auto">
          <a:xfrm flipV="1">
            <a:off x="1217613" y="1379538"/>
            <a:ext cx="0" cy="45704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5" name="Text Box 36"/>
          <p:cNvSpPr txBox="1">
            <a:spLocks noChangeArrowheads="1"/>
          </p:cNvSpPr>
          <p:nvPr/>
        </p:nvSpPr>
        <p:spPr bwMode="auto">
          <a:xfrm>
            <a:off x="0" y="56388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</a:t>
            </a:r>
          </a:p>
        </p:txBody>
      </p:sp>
      <p:sp>
        <p:nvSpPr>
          <p:cNvPr id="17446" name="Rectangle 37"/>
          <p:cNvSpPr>
            <a:spLocks noChangeArrowheads="1"/>
          </p:cNvSpPr>
          <p:nvPr/>
        </p:nvSpPr>
        <p:spPr bwMode="auto">
          <a:xfrm>
            <a:off x="0" y="914400"/>
            <a:ext cx="8763000" cy="5943600"/>
          </a:xfrm>
          <a:prstGeom prst="rect">
            <a:avLst/>
          </a:prstGeom>
          <a:solidFill>
            <a:srgbClr val="FFFFFF">
              <a:alpha val="6705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7447" name="Text Box 38"/>
          <p:cNvSpPr txBox="1">
            <a:spLocks noChangeArrowheads="1"/>
          </p:cNvSpPr>
          <p:nvPr/>
        </p:nvSpPr>
        <p:spPr bwMode="auto">
          <a:xfrm rot="-5400000">
            <a:off x="-1066800" y="3200400"/>
            <a:ext cx="4572000" cy="9144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800" b="1">
                <a:solidFill>
                  <a:srgbClr val="FF0080"/>
                </a:solidFill>
              </a:rPr>
              <a:t>Log scale !</a:t>
            </a:r>
          </a:p>
        </p:txBody>
      </p:sp>
      <p:sp>
        <p:nvSpPr>
          <p:cNvPr id="17448" name="Text Box 39"/>
          <p:cNvSpPr txBox="1">
            <a:spLocks noChangeArrowheads="1"/>
          </p:cNvSpPr>
          <p:nvPr/>
        </p:nvSpPr>
        <p:spPr bwMode="auto">
          <a:xfrm>
            <a:off x="1219200" y="5486400"/>
            <a:ext cx="4572000" cy="9144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800" b="1">
                <a:solidFill>
                  <a:srgbClr val="FF0080"/>
                </a:solidFill>
              </a:rPr>
              <a:t>Log scale 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1E30DFF-47E5-4E65-9A2C-969E11B29A0D}" type="slidenum">
              <a:rPr lang="en-US" altLang="en-US" sz="1200">
                <a:latin typeface="Arial Black" panose="020B0A04020102020204" pitchFamily="34" charset="0"/>
              </a:rPr>
              <a:pPr/>
              <a:t>16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84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Naïve Roofline Model</a:t>
            </a:r>
          </a:p>
        </p:txBody>
      </p:sp>
      <p:sp>
        <p:nvSpPr>
          <p:cNvPr id="18436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Unrealistically optimistic model 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Hand optimized Stream BW benchmark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endParaRPr lang="en-US" altLang="en-US" sz="1600"/>
          </a:p>
        </p:txBody>
      </p:sp>
      <p:sp>
        <p:nvSpPr>
          <p:cNvPr id="18437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8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9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0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1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2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3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4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5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6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7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8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9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0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1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2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3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4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5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6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7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8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9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0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1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2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3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4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5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18466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18467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18468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18469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18470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18471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18472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18473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18474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18475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18476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18477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18478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18479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18480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18481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18482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18483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4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5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6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7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8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9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0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1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2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3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4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5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6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7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8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9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0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1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2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3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4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5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6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7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8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9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0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1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18512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18513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18514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18515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18516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18517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18518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18519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18520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18521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18522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18523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18524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18525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18526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18527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18528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18529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18530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18531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18532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18533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18534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18535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18536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18537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18538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18539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18540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18541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18542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18543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18544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18545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18546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18547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18548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18549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18550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1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18552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18553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18554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18555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18556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18557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18558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18559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18560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18561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18562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18563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18564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18565" name="Text Box 132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18566" name="Text Box 133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18567" name="Line 134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8" name="Text Box 135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18569" name="Line 136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0" name="Text Box 137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18571" name="Text Box 138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18572" name="Text Box 139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18573" name="Text Box 140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18574" name="Text Box 141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18575" name="Text Box 142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18576" name="Line 143"/>
          <p:cNvSpPr>
            <a:spLocks noChangeShapeType="1"/>
          </p:cNvSpPr>
          <p:nvPr/>
        </p:nvSpPr>
        <p:spPr bwMode="auto">
          <a:xfrm flipV="1">
            <a:off x="2590800" y="14478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7" name="Freeform 144"/>
          <p:cNvSpPr>
            <a:spLocks/>
          </p:cNvSpPr>
          <p:nvPr/>
        </p:nvSpPr>
        <p:spPr bwMode="auto">
          <a:xfrm>
            <a:off x="762000" y="5029200"/>
            <a:ext cx="2133600" cy="990600"/>
          </a:xfrm>
          <a:custGeom>
            <a:avLst/>
            <a:gdLst>
              <a:gd name="T0" fmla="*/ 0 w 1344"/>
              <a:gd name="T1" fmla="*/ 1451610000 h 624"/>
              <a:gd name="T2" fmla="*/ 0 w 1344"/>
              <a:gd name="T3" fmla="*/ 1572577500 h 624"/>
              <a:gd name="T4" fmla="*/ 1451610000 w 1344"/>
              <a:gd name="T5" fmla="*/ 120967500 h 624"/>
              <a:gd name="T6" fmla="*/ 2147483647 w 1344"/>
              <a:gd name="T7" fmla="*/ 120967500 h 624"/>
              <a:gd name="T8" fmla="*/ 2147483647 w 1344"/>
              <a:gd name="T9" fmla="*/ 0 h 624"/>
              <a:gd name="T10" fmla="*/ 1451610000 w 1344"/>
              <a:gd name="T11" fmla="*/ 0 h 624"/>
              <a:gd name="T12" fmla="*/ 0 w 1344"/>
              <a:gd name="T13" fmla="*/ 1451610000 h 6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624">
                <a:moveTo>
                  <a:pt x="0" y="576"/>
                </a:moveTo>
                <a:lnTo>
                  <a:pt x="0" y="624"/>
                </a:lnTo>
                <a:lnTo>
                  <a:pt x="576" y="48"/>
                </a:lnTo>
                <a:lnTo>
                  <a:pt x="1344" y="48"/>
                </a:lnTo>
                <a:lnTo>
                  <a:pt x="1344" y="0"/>
                </a:lnTo>
                <a:lnTo>
                  <a:pt x="576" y="0"/>
                </a:lnTo>
                <a:lnTo>
                  <a:pt x="0" y="57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CCCC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8" name="Line 145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9" name="Line 146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0" name="Line 147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1" name="Freeform 148"/>
          <p:cNvSpPr>
            <a:spLocks/>
          </p:cNvSpPr>
          <p:nvPr/>
        </p:nvSpPr>
        <p:spPr bwMode="auto">
          <a:xfrm>
            <a:off x="1219200" y="1676400"/>
            <a:ext cx="1676400" cy="1676400"/>
          </a:xfrm>
          <a:custGeom>
            <a:avLst/>
            <a:gdLst>
              <a:gd name="T0" fmla="*/ 0 w 1056"/>
              <a:gd name="T1" fmla="*/ 2147483647 h 1056"/>
              <a:gd name="T2" fmla="*/ 2147483647 w 1056"/>
              <a:gd name="T3" fmla="*/ 0 h 1056"/>
              <a:gd name="T4" fmla="*/ 2147483647 w 1056"/>
              <a:gd name="T5" fmla="*/ 120967500 h 1056"/>
              <a:gd name="T6" fmla="*/ 120967500 w 1056"/>
              <a:gd name="T7" fmla="*/ 2147483647 h 1056"/>
              <a:gd name="T8" fmla="*/ 0 w 1056"/>
              <a:gd name="T9" fmla="*/ 2147483647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56" h="1056">
                <a:moveTo>
                  <a:pt x="0" y="1056"/>
                </a:moveTo>
                <a:lnTo>
                  <a:pt x="1056" y="0"/>
                </a:lnTo>
                <a:lnTo>
                  <a:pt x="1056" y="48"/>
                </a:lnTo>
                <a:lnTo>
                  <a:pt x="48" y="1056"/>
                </a:lnTo>
                <a:lnTo>
                  <a:pt x="0" y="105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2" name="Line 149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3" name="Line 150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4" name="Freeform 151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20967500 h 1200"/>
              <a:gd name="T10" fmla="*/ 2147483647 w 1344"/>
              <a:gd name="T11" fmla="*/ 120967500 h 1200"/>
              <a:gd name="T12" fmla="*/ 0 w 1344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48"/>
                </a:lnTo>
                <a:lnTo>
                  <a:pt x="1152" y="48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5" name="Line 152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6" name="Line 153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7" name="Line 154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8" name="Line 155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9" name="Freeform 156"/>
          <p:cNvSpPr>
            <a:spLocks/>
          </p:cNvSpPr>
          <p:nvPr/>
        </p:nvSpPr>
        <p:spPr bwMode="auto">
          <a:xfrm>
            <a:off x="3733800" y="4800600"/>
            <a:ext cx="2133600" cy="1143000"/>
          </a:xfrm>
          <a:custGeom>
            <a:avLst/>
            <a:gdLst>
              <a:gd name="T0" fmla="*/ 0 w 1344"/>
              <a:gd name="T1" fmla="*/ 1814512500 h 720"/>
              <a:gd name="T2" fmla="*/ 0 w 1344"/>
              <a:gd name="T3" fmla="*/ 1693545000 h 720"/>
              <a:gd name="T4" fmla="*/ 1693545000 w 1344"/>
              <a:gd name="T5" fmla="*/ 0 h 720"/>
              <a:gd name="T6" fmla="*/ 2147483647 w 1344"/>
              <a:gd name="T7" fmla="*/ 0 h 720"/>
              <a:gd name="T8" fmla="*/ 2147483647 w 1344"/>
              <a:gd name="T9" fmla="*/ 120967500 h 720"/>
              <a:gd name="T10" fmla="*/ 1693545000 w 1344"/>
              <a:gd name="T11" fmla="*/ 120967500 h 720"/>
              <a:gd name="T12" fmla="*/ 0 w 1344"/>
              <a:gd name="T13" fmla="*/ 1814512500 h 7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20">
                <a:moveTo>
                  <a:pt x="0" y="72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48"/>
                </a:lnTo>
                <a:lnTo>
                  <a:pt x="672" y="48"/>
                </a:lnTo>
                <a:lnTo>
                  <a:pt x="0" y="72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0" name="Line 157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1" name="Line 15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2" name="Line 15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3" name="Text Box 160"/>
          <p:cNvSpPr txBox="1">
            <a:spLocks noChangeArrowheads="1"/>
          </p:cNvSpPr>
          <p:nvPr/>
        </p:nvSpPr>
        <p:spPr bwMode="auto">
          <a:xfrm rot="-2700000">
            <a:off x="7794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18594" name="Text Box 161"/>
          <p:cNvSpPr txBox="1">
            <a:spLocks noChangeArrowheads="1"/>
          </p:cNvSpPr>
          <p:nvPr/>
        </p:nvSpPr>
        <p:spPr bwMode="auto">
          <a:xfrm rot="-2700000">
            <a:off x="3497263" y="2217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18595" name="Text Box 162"/>
          <p:cNvSpPr txBox="1">
            <a:spLocks noChangeArrowheads="1"/>
          </p:cNvSpPr>
          <p:nvPr/>
        </p:nvSpPr>
        <p:spPr bwMode="auto">
          <a:xfrm rot="-2700000">
            <a:off x="3497263" y="48085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18596" name="Text Box 163"/>
          <p:cNvSpPr txBox="1">
            <a:spLocks noChangeArrowheads="1"/>
          </p:cNvSpPr>
          <p:nvPr/>
        </p:nvSpPr>
        <p:spPr bwMode="auto">
          <a:xfrm rot="-2700000">
            <a:off x="525463" y="4884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39ADE38-BE45-495A-B582-E2F2F13CC300}" type="slidenum">
              <a:rPr lang="en-US" altLang="en-US" sz="1200">
                <a:latin typeface="Arial Black" panose="020B0A04020102020204" pitchFamily="34" charset="0"/>
              </a:rPr>
              <a:pPr/>
              <a:t>17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Naïve Roofline Model</a:t>
            </a:r>
          </a:p>
        </p:txBody>
      </p:sp>
      <p:sp>
        <p:nvSpPr>
          <p:cNvPr id="19460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Unrealistically optimistic model 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Hand optimized Stream BW benchmark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endParaRPr lang="en-US" altLang="en-US" sz="1600"/>
          </a:p>
        </p:txBody>
      </p:sp>
      <p:sp>
        <p:nvSpPr>
          <p:cNvPr id="19461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2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3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4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5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6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7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8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9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0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1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2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3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4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5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6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7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8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9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0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1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2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3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4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5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6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7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8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9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19490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19491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19492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19493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19494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19495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19496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19497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19498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19499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19500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19501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19502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19503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19504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19505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19506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19507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8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9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0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1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2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3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4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5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6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7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8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9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0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1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2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3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4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5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6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7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8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9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0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1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2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3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4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5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19536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19537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19538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19539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19540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19541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19542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19543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19544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19545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19546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19547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19548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19549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19550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19551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19552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19553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19554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19555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19556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19557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19558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19559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19560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19561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19562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19563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19564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19565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19566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19567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19568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19569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19570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19571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19572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19573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19574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5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19576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19577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19578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19579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19580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19581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19582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19583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19584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19585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19586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19587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19588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19589" name="Text Box 132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19590" name="Text Box 133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19591" name="Line 134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2" name="Text Box 135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19593" name="Line 136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4" name="Text Box 137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19595" name="Text Box 138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19596" name="Text Box 139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19597" name="Text Box 140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19598" name="Text Box 141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19599" name="Text Box 142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19600" name="Line 143"/>
          <p:cNvSpPr>
            <a:spLocks noChangeShapeType="1"/>
          </p:cNvSpPr>
          <p:nvPr/>
        </p:nvSpPr>
        <p:spPr bwMode="auto">
          <a:xfrm flipV="1">
            <a:off x="2590800" y="14478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1" name="Freeform 144"/>
          <p:cNvSpPr>
            <a:spLocks/>
          </p:cNvSpPr>
          <p:nvPr/>
        </p:nvSpPr>
        <p:spPr bwMode="auto">
          <a:xfrm>
            <a:off x="762000" y="5029200"/>
            <a:ext cx="2133600" cy="990600"/>
          </a:xfrm>
          <a:custGeom>
            <a:avLst/>
            <a:gdLst>
              <a:gd name="T0" fmla="*/ 0 w 1344"/>
              <a:gd name="T1" fmla="*/ 1451610000 h 624"/>
              <a:gd name="T2" fmla="*/ 0 w 1344"/>
              <a:gd name="T3" fmla="*/ 1572577500 h 624"/>
              <a:gd name="T4" fmla="*/ 1451610000 w 1344"/>
              <a:gd name="T5" fmla="*/ 120967500 h 624"/>
              <a:gd name="T6" fmla="*/ 2147483647 w 1344"/>
              <a:gd name="T7" fmla="*/ 120967500 h 624"/>
              <a:gd name="T8" fmla="*/ 2147483647 w 1344"/>
              <a:gd name="T9" fmla="*/ 0 h 624"/>
              <a:gd name="T10" fmla="*/ 1451610000 w 1344"/>
              <a:gd name="T11" fmla="*/ 0 h 624"/>
              <a:gd name="T12" fmla="*/ 0 w 1344"/>
              <a:gd name="T13" fmla="*/ 1451610000 h 6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624">
                <a:moveTo>
                  <a:pt x="0" y="576"/>
                </a:moveTo>
                <a:lnTo>
                  <a:pt x="0" y="624"/>
                </a:lnTo>
                <a:lnTo>
                  <a:pt x="576" y="48"/>
                </a:lnTo>
                <a:lnTo>
                  <a:pt x="1344" y="48"/>
                </a:lnTo>
                <a:lnTo>
                  <a:pt x="1344" y="0"/>
                </a:lnTo>
                <a:lnTo>
                  <a:pt x="576" y="0"/>
                </a:lnTo>
                <a:lnTo>
                  <a:pt x="0" y="57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CCCC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2" name="Line 145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3" name="Line 146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4" name="Line 147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5" name="Freeform 148"/>
          <p:cNvSpPr>
            <a:spLocks/>
          </p:cNvSpPr>
          <p:nvPr/>
        </p:nvSpPr>
        <p:spPr bwMode="auto">
          <a:xfrm>
            <a:off x="1219200" y="1676400"/>
            <a:ext cx="1676400" cy="1676400"/>
          </a:xfrm>
          <a:custGeom>
            <a:avLst/>
            <a:gdLst>
              <a:gd name="T0" fmla="*/ 0 w 1056"/>
              <a:gd name="T1" fmla="*/ 2147483647 h 1056"/>
              <a:gd name="T2" fmla="*/ 2147483647 w 1056"/>
              <a:gd name="T3" fmla="*/ 0 h 1056"/>
              <a:gd name="T4" fmla="*/ 2147483647 w 1056"/>
              <a:gd name="T5" fmla="*/ 120967500 h 1056"/>
              <a:gd name="T6" fmla="*/ 120967500 w 1056"/>
              <a:gd name="T7" fmla="*/ 2147483647 h 1056"/>
              <a:gd name="T8" fmla="*/ 0 w 1056"/>
              <a:gd name="T9" fmla="*/ 2147483647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56" h="1056">
                <a:moveTo>
                  <a:pt x="0" y="1056"/>
                </a:moveTo>
                <a:lnTo>
                  <a:pt x="1056" y="0"/>
                </a:lnTo>
                <a:lnTo>
                  <a:pt x="1056" y="48"/>
                </a:lnTo>
                <a:lnTo>
                  <a:pt x="48" y="1056"/>
                </a:lnTo>
                <a:lnTo>
                  <a:pt x="0" y="105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6" name="Line 149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7" name="Line 150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8" name="Freeform 151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20967500 h 1200"/>
              <a:gd name="T10" fmla="*/ 2147483647 w 1344"/>
              <a:gd name="T11" fmla="*/ 120967500 h 1200"/>
              <a:gd name="T12" fmla="*/ 0 w 1344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48"/>
                </a:lnTo>
                <a:lnTo>
                  <a:pt x="1152" y="48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9" name="Line 152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0" name="Line 153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1" name="Line 154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2" name="Line 155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3" name="Freeform 156"/>
          <p:cNvSpPr>
            <a:spLocks/>
          </p:cNvSpPr>
          <p:nvPr/>
        </p:nvSpPr>
        <p:spPr bwMode="auto">
          <a:xfrm>
            <a:off x="3733800" y="4800600"/>
            <a:ext cx="2133600" cy="1143000"/>
          </a:xfrm>
          <a:custGeom>
            <a:avLst/>
            <a:gdLst>
              <a:gd name="T0" fmla="*/ 0 w 1344"/>
              <a:gd name="T1" fmla="*/ 1814512500 h 720"/>
              <a:gd name="T2" fmla="*/ 0 w 1344"/>
              <a:gd name="T3" fmla="*/ 1693545000 h 720"/>
              <a:gd name="T4" fmla="*/ 1693545000 w 1344"/>
              <a:gd name="T5" fmla="*/ 0 h 720"/>
              <a:gd name="T6" fmla="*/ 2147483647 w 1344"/>
              <a:gd name="T7" fmla="*/ 0 h 720"/>
              <a:gd name="T8" fmla="*/ 2147483647 w 1344"/>
              <a:gd name="T9" fmla="*/ 120967500 h 720"/>
              <a:gd name="T10" fmla="*/ 1693545000 w 1344"/>
              <a:gd name="T11" fmla="*/ 120967500 h 720"/>
              <a:gd name="T12" fmla="*/ 0 w 1344"/>
              <a:gd name="T13" fmla="*/ 1814512500 h 7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20">
                <a:moveTo>
                  <a:pt x="0" y="72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48"/>
                </a:lnTo>
                <a:lnTo>
                  <a:pt x="672" y="48"/>
                </a:lnTo>
                <a:lnTo>
                  <a:pt x="0" y="72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4" name="Line 157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5" name="Line 15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6" name="Line 15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7" name="Text Box 160"/>
          <p:cNvSpPr txBox="1">
            <a:spLocks noChangeArrowheads="1"/>
          </p:cNvSpPr>
          <p:nvPr/>
        </p:nvSpPr>
        <p:spPr bwMode="auto">
          <a:xfrm rot="-2700000">
            <a:off x="7794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hand optimized Stream BW</a:t>
            </a:r>
          </a:p>
        </p:txBody>
      </p:sp>
      <p:sp>
        <p:nvSpPr>
          <p:cNvPr id="19618" name="Text Box 161"/>
          <p:cNvSpPr txBox="1">
            <a:spLocks noChangeArrowheads="1"/>
          </p:cNvSpPr>
          <p:nvPr/>
        </p:nvSpPr>
        <p:spPr bwMode="auto">
          <a:xfrm rot="-2700000">
            <a:off x="3497263" y="2217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hand optimized Stream BW</a:t>
            </a:r>
          </a:p>
        </p:txBody>
      </p:sp>
      <p:sp>
        <p:nvSpPr>
          <p:cNvPr id="19619" name="Text Box 162"/>
          <p:cNvSpPr txBox="1">
            <a:spLocks noChangeArrowheads="1"/>
          </p:cNvSpPr>
          <p:nvPr/>
        </p:nvSpPr>
        <p:spPr bwMode="auto">
          <a:xfrm rot="-2700000">
            <a:off x="3497263" y="48085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hand optimized Stream BW</a:t>
            </a:r>
          </a:p>
        </p:txBody>
      </p:sp>
      <p:sp>
        <p:nvSpPr>
          <p:cNvPr id="19620" name="Text Box 163"/>
          <p:cNvSpPr txBox="1">
            <a:spLocks noChangeArrowheads="1"/>
          </p:cNvSpPr>
          <p:nvPr/>
        </p:nvSpPr>
        <p:spPr bwMode="auto">
          <a:xfrm rot="-2700000">
            <a:off x="525463" y="4884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hand optimized Stream BW</a:t>
            </a:r>
          </a:p>
        </p:txBody>
      </p:sp>
      <p:sp>
        <p:nvSpPr>
          <p:cNvPr id="19621" name="Rectangle 164"/>
          <p:cNvSpPr>
            <a:spLocks noChangeArrowheads="1"/>
          </p:cNvSpPr>
          <p:nvPr/>
        </p:nvSpPr>
        <p:spPr bwMode="auto">
          <a:xfrm>
            <a:off x="0" y="914400"/>
            <a:ext cx="9144000" cy="5715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9622" name="Text Box 165"/>
          <p:cNvSpPr txBox="1">
            <a:spLocks noChangeArrowheads="1"/>
          </p:cNvSpPr>
          <p:nvPr/>
        </p:nvSpPr>
        <p:spPr bwMode="auto">
          <a:xfrm rot="-900000">
            <a:off x="2743200" y="1981200"/>
            <a:ext cx="3656013" cy="36560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000" b="1">
                <a:solidFill>
                  <a:srgbClr val="FF0080"/>
                </a:solidFill>
              </a:rPr>
              <a:t>This level of performance</a:t>
            </a:r>
          </a:p>
          <a:p>
            <a:r>
              <a:rPr lang="en-US" altLang="en-US" sz="4000" b="1">
                <a:solidFill>
                  <a:srgbClr val="FF0080"/>
                </a:solidFill>
              </a:rPr>
              <a:t>is only attainable with</a:t>
            </a:r>
          </a:p>
          <a:p>
            <a:r>
              <a:rPr lang="en-US" altLang="en-US" sz="4000" b="1">
                <a:solidFill>
                  <a:srgbClr val="FF0080"/>
                </a:solidFill>
              </a:rPr>
              <a:t>extensive optimizations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A8FF2B3-A475-4AAB-B138-0E3BAE54708B}" type="slidenum">
              <a:rPr lang="en-US" altLang="en-US" sz="1200">
                <a:latin typeface="Arial Black" panose="020B0A04020102020204" pitchFamily="34" charset="0"/>
              </a:rPr>
              <a:pPr/>
              <a:t>18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04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Naïve Roofline Model</a:t>
            </a:r>
          </a:p>
        </p:txBody>
      </p:sp>
      <p:sp>
        <p:nvSpPr>
          <p:cNvPr id="20484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Unrealistically optimistic model 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Hand optimized Stream BW benchmark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endParaRPr lang="en-US" altLang="en-US" sz="1600"/>
          </a:p>
        </p:txBody>
      </p:sp>
      <p:sp>
        <p:nvSpPr>
          <p:cNvPr id="20485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6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7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8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9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0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1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2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3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4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5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6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7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8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9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0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1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2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3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4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5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6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7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8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9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0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1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2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3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0514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0515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0516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0517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0518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0519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0520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0521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0522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0523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0524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0525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0526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0527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0528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0529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0530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0531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2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3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4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5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6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7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8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9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0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1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2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3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4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5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6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7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8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9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0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1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2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3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4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5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6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7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8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9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0560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0561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0562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0563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0564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0565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0566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0567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0568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0569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0570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0571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0572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0573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0574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0575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0576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0577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0578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0579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0580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0581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0582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0583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0584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0585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0586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0587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0588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0589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0590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0591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0592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0593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0594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0595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0596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0597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0598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9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0600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0601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0602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0603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0604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0605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0606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0607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0608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0609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0610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0611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0612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0613" name="Text Box 132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20614" name="Text Box 133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20615" name="Line 134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6" name="Text Box 135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20617" name="Line 136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8" name="Text Box 137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0619" name="Text Box 138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20620" name="Text Box 139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20621" name="Text Box 140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20622" name="Text Box 141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20623" name="Text Box 142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20624" name="Line 143"/>
          <p:cNvSpPr>
            <a:spLocks noChangeShapeType="1"/>
          </p:cNvSpPr>
          <p:nvPr/>
        </p:nvSpPr>
        <p:spPr bwMode="auto">
          <a:xfrm flipV="1">
            <a:off x="2590800" y="14478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5" name="Freeform 144"/>
          <p:cNvSpPr>
            <a:spLocks/>
          </p:cNvSpPr>
          <p:nvPr/>
        </p:nvSpPr>
        <p:spPr bwMode="auto">
          <a:xfrm>
            <a:off x="762000" y="5029200"/>
            <a:ext cx="2133600" cy="990600"/>
          </a:xfrm>
          <a:custGeom>
            <a:avLst/>
            <a:gdLst>
              <a:gd name="T0" fmla="*/ 0 w 1344"/>
              <a:gd name="T1" fmla="*/ 1451610000 h 624"/>
              <a:gd name="T2" fmla="*/ 0 w 1344"/>
              <a:gd name="T3" fmla="*/ 1572577500 h 624"/>
              <a:gd name="T4" fmla="*/ 1451610000 w 1344"/>
              <a:gd name="T5" fmla="*/ 120967500 h 624"/>
              <a:gd name="T6" fmla="*/ 2147483647 w 1344"/>
              <a:gd name="T7" fmla="*/ 120967500 h 624"/>
              <a:gd name="T8" fmla="*/ 2147483647 w 1344"/>
              <a:gd name="T9" fmla="*/ 0 h 624"/>
              <a:gd name="T10" fmla="*/ 1451610000 w 1344"/>
              <a:gd name="T11" fmla="*/ 0 h 624"/>
              <a:gd name="T12" fmla="*/ 0 w 1344"/>
              <a:gd name="T13" fmla="*/ 1451610000 h 6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624">
                <a:moveTo>
                  <a:pt x="0" y="576"/>
                </a:moveTo>
                <a:lnTo>
                  <a:pt x="0" y="624"/>
                </a:lnTo>
                <a:lnTo>
                  <a:pt x="576" y="48"/>
                </a:lnTo>
                <a:lnTo>
                  <a:pt x="1344" y="48"/>
                </a:lnTo>
                <a:lnTo>
                  <a:pt x="1344" y="0"/>
                </a:lnTo>
                <a:lnTo>
                  <a:pt x="576" y="0"/>
                </a:lnTo>
                <a:lnTo>
                  <a:pt x="0" y="57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CCCC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6" name="Line 145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7" name="Line 146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8" name="Line 147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9" name="Freeform 148"/>
          <p:cNvSpPr>
            <a:spLocks/>
          </p:cNvSpPr>
          <p:nvPr/>
        </p:nvSpPr>
        <p:spPr bwMode="auto">
          <a:xfrm>
            <a:off x="1219200" y="1676400"/>
            <a:ext cx="1676400" cy="1676400"/>
          </a:xfrm>
          <a:custGeom>
            <a:avLst/>
            <a:gdLst>
              <a:gd name="T0" fmla="*/ 0 w 1056"/>
              <a:gd name="T1" fmla="*/ 2147483647 h 1056"/>
              <a:gd name="T2" fmla="*/ 2147483647 w 1056"/>
              <a:gd name="T3" fmla="*/ 0 h 1056"/>
              <a:gd name="T4" fmla="*/ 2147483647 w 1056"/>
              <a:gd name="T5" fmla="*/ 120967500 h 1056"/>
              <a:gd name="T6" fmla="*/ 120967500 w 1056"/>
              <a:gd name="T7" fmla="*/ 2147483647 h 1056"/>
              <a:gd name="T8" fmla="*/ 0 w 1056"/>
              <a:gd name="T9" fmla="*/ 2147483647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56" h="1056">
                <a:moveTo>
                  <a:pt x="0" y="1056"/>
                </a:moveTo>
                <a:lnTo>
                  <a:pt x="1056" y="0"/>
                </a:lnTo>
                <a:lnTo>
                  <a:pt x="1056" y="48"/>
                </a:lnTo>
                <a:lnTo>
                  <a:pt x="48" y="1056"/>
                </a:lnTo>
                <a:lnTo>
                  <a:pt x="0" y="105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0" name="Line 149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1" name="Line 150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2" name="Freeform 151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20967500 h 1200"/>
              <a:gd name="T10" fmla="*/ 2147483647 w 1344"/>
              <a:gd name="T11" fmla="*/ 120967500 h 1200"/>
              <a:gd name="T12" fmla="*/ 0 w 1344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48"/>
                </a:lnTo>
                <a:lnTo>
                  <a:pt x="1152" y="48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3" name="Line 152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4" name="Line 153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5" name="Line 154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6" name="Line 155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7" name="Freeform 156"/>
          <p:cNvSpPr>
            <a:spLocks/>
          </p:cNvSpPr>
          <p:nvPr/>
        </p:nvSpPr>
        <p:spPr bwMode="auto">
          <a:xfrm>
            <a:off x="3733800" y="4800600"/>
            <a:ext cx="2133600" cy="1143000"/>
          </a:xfrm>
          <a:custGeom>
            <a:avLst/>
            <a:gdLst>
              <a:gd name="T0" fmla="*/ 0 w 1344"/>
              <a:gd name="T1" fmla="*/ 1814512500 h 720"/>
              <a:gd name="T2" fmla="*/ 0 w 1344"/>
              <a:gd name="T3" fmla="*/ 1693545000 h 720"/>
              <a:gd name="T4" fmla="*/ 1693545000 w 1344"/>
              <a:gd name="T5" fmla="*/ 0 h 720"/>
              <a:gd name="T6" fmla="*/ 2147483647 w 1344"/>
              <a:gd name="T7" fmla="*/ 0 h 720"/>
              <a:gd name="T8" fmla="*/ 2147483647 w 1344"/>
              <a:gd name="T9" fmla="*/ 120967500 h 720"/>
              <a:gd name="T10" fmla="*/ 1693545000 w 1344"/>
              <a:gd name="T11" fmla="*/ 120967500 h 720"/>
              <a:gd name="T12" fmla="*/ 0 w 1344"/>
              <a:gd name="T13" fmla="*/ 1814512500 h 7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20">
                <a:moveTo>
                  <a:pt x="0" y="72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48"/>
                </a:lnTo>
                <a:lnTo>
                  <a:pt x="672" y="48"/>
                </a:lnTo>
                <a:lnTo>
                  <a:pt x="0" y="72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8" name="Line 157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9" name="Line 15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0" name="Line 15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1" name="Text Box 160"/>
          <p:cNvSpPr txBox="1">
            <a:spLocks noChangeArrowheads="1"/>
          </p:cNvSpPr>
          <p:nvPr/>
        </p:nvSpPr>
        <p:spPr bwMode="auto">
          <a:xfrm rot="-2700000">
            <a:off x="7794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hand optimized Stream BW</a:t>
            </a:r>
          </a:p>
        </p:txBody>
      </p:sp>
      <p:sp>
        <p:nvSpPr>
          <p:cNvPr id="20642" name="Text Box 161"/>
          <p:cNvSpPr txBox="1">
            <a:spLocks noChangeArrowheads="1"/>
          </p:cNvSpPr>
          <p:nvPr/>
        </p:nvSpPr>
        <p:spPr bwMode="auto">
          <a:xfrm rot="-2700000">
            <a:off x="3497263" y="2217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hand optimized Stream BW</a:t>
            </a:r>
          </a:p>
        </p:txBody>
      </p:sp>
      <p:sp>
        <p:nvSpPr>
          <p:cNvPr id="20643" name="Text Box 162"/>
          <p:cNvSpPr txBox="1">
            <a:spLocks noChangeArrowheads="1"/>
          </p:cNvSpPr>
          <p:nvPr/>
        </p:nvSpPr>
        <p:spPr bwMode="auto">
          <a:xfrm rot="-2700000">
            <a:off x="3497263" y="48085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hand optimized Stream BW</a:t>
            </a:r>
          </a:p>
        </p:txBody>
      </p:sp>
      <p:sp>
        <p:nvSpPr>
          <p:cNvPr id="20644" name="Text Box 163"/>
          <p:cNvSpPr txBox="1">
            <a:spLocks noChangeArrowheads="1"/>
          </p:cNvSpPr>
          <p:nvPr/>
        </p:nvSpPr>
        <p:spPr bwMode="auto">
          <a:xfrm rot="-2700000">
            <a:off x="525463" y="4884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hand optimized Stream BW</a:t>
            </a:r>
          </a:p>
        </p:txBody>
      </p:sp>
      <p:sp>
        <p:nvSpPr>
          <p:cNvPr id="20645" name="Rectangle 164"/>
          <p:cNvSpPr>
            <a:spLocks noChangeArrowheads="1"/>
          </p:cNvSpPr>
          <p:nvPr/>
        </p:nvSpPr>
        <p:spPr bwMode="auto">
          <a:xfrm>
            <a:off x="0" y="914400"/>
            <a:ext cx="9144000" cy="5715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0646" name="Text Box 165"/>
          <p:cNvSpPr txBox="1">
            <a:spLocks noChangeArrowheads="1"/>
          </p:cNvSpPr>
          <p:nvPr/>
        </p:nvSpPr>
        <p:spPr bwMode="auto">
          <a:xfrm rot="-900000">
            <a:off x="2743200" y="1981200"/>
            <a:ext cx="3656013" cy="36560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000" b="1">
                <a:solidFill>
                  <a:srgbClr val="FF0080"/>
                </a:solidFill>
              </a:rPr>
              <a:t>How sensitive is each</a:t>
            </a:r>
          </a:p>
          <a:p>
            <a:r>
              <a:rPr lang="en-US" altLang="en-US" sz="4000" b="1">
                <a:solidFill>
                  <a:srgbClr val="FF0080"/>
                </a:solidFill>
              </a:rPr>
              <a:t>architecture to</a:t>
            </a:r>
          </a:p>
          <a:p>
            <a:r>
              <a:rPr lang="en-US" altLang="en-US" sz="4000" b="1">
                <a:solidFill>
                  <a:srgbClr val="FF0080"/>
                </a:solidFill>
              </a:rPr>
              <a:t>removing those optimizations 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F90691E-31BC-499B-841F-3DC2E82E02E7}" type="slidenum">
              <a:rPr lang="en-US" altLang="en-US" sz="1200">
                <a:latin typeface="Arial Black" panose="020B0A04020102020204" pitchFamily="34" charset="0"/>
              </a:rPr>
              <a:pPr/>
              <a:t>19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15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Better Roofline</a:t>
            </a:r>
          </a:p>
        </p:txBody>
      </p:sp>
      <p:sp>
        <p:nvSpPr>
          <p:cNvPr id="2150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mtClean="0"/>
              <a:t>Collect </a:t>
            </a:r>
            <a:r>
              <a:rPr lang="en-US" altLang="en-US" b="1" smtClean="0">
                <a:solidFill>
                  <a:srgbClr val="0000FF"/>
                </a:solidFill>
              </a:rPr>
              <a:t>StreamBW</a:t>
            </a:r>
            <a:r>
              <a:rPr lang="en-US" altLang="en-US" b="1" baseline="-25000" smtClean="0">
                <a:solidFill>
                  <a:srgbClr val="0000FF"/>
                </a:solidFill>
              </a:rPr>
              <a:t>j</a:t>
            </a:r>
            <a:r>
              <a:rPr lang="en-US" altLang="en-US" b="1" smtClean="0">
                <a:solidFill>
                  <a:srgbClr val="0000FF"/>
                </a:solidFill>
              </a:rPr>
              <a:t> </a:t>
            </a:r>
            <a:r>
              <a:rPr lang="en-US" altLang="en-US" smtClean="0"/>
              <a:t>with progressively fewer optimizations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mtClean="0"/>
              <a:t>Estimate </a:t>
            </a:r>
            <a:r>
              <a:rPr lang="en-US" altLang="en-US" b="1" smtClean="0">
                <a:solidFill>
                  <a:srgbClr val="0000FF"/>
                </a:solidFill>
              </a:rPr>
              <a:t>InCoreGFlops</a:t>
            </a:r>
            <a:r>
              <a:rPr lang="en-US" altLang="en-US" b="1" baseline="-25000" smtClean="0">
                <a:solidFill>
                  <a:srgbClr val="0000FF"/>
                </a:solidFill>
              </a:rPr>
              <a:t>i</a:t>
            </a:r>
            <a:r>
              <a:rPr lang="en-US" altLang="en-US" b="1" smtClean="0">
                <a:solidFill>
                  <a:srgbClr val="0000FF"/>
                </a:solidFill>
              </a:rPr>
              <a:t> </a:t>
            </a:r>
            <a:r>
              <a:rPr lang="en-US" altLang="en-US" smtClean="0"/>
              <a:t>with progressively fewer optimizations</a:t>
            </a:r>
          </a:p>
          <a:p>
            <a:pPr eaLnBrk="1" hangingPunct="1">
              <a:lnSpc>
                <a:spcPct val="90000"/>
              </a:lnSpc>
            </a:pPr>
            <a:endParaRPr lang="en-US" altLang="en-US" smtClean="0"/>
          </a:p>
          <a:p>
            <a:pPr eaLnBrk="1" hangingPunct="1">
              <a:lnSpc>
                <a:spcPct val="90000"/>
              </a:lnSpc>
            </a:pPr>
            <a:endParaRPr lang="en-US" altLang="en-US" smtClean="0"/>
          </a:p>
          <a:p>
            <a:pPr eaLnBrk="1" hangingPunct="1">
              <a:lnSpc>
                <a:spcPct val="90000"/>
              </a:lnSpc>
            </a:pPr>
            <a:endParaRPr lang="en-US" altLang="en-US" smtClean="0"/>
          </a:p>
          <a:p>
            <a:pPr eaLnBrk="1" hangingPunct="1">
              <a:lnSpc>
                <a:spcPct val="90000"/>
              </a:lnSpc>
            </a:pPr>
            <a:endParaRPr lang="en-US" altLang="en-US" smtClean="0"/>
          </a:p>
          <a:p>
            <a:pPr eaLnBrk="1" hangingPunct="1">
              <a:lnSpc>
                <a:spcPct val="90000"/>
              </a:lnSpc>
            </a:pPr>
            <a:endParaRPr lang="en-US" altLang="en-US" smtClean="0"/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mtClean="0"/>
              <a:t>					</a:t>
            </a:r>
            <a:r>
              <a:rPr lang="en-US" altLang="en-US" sz="1600" i="1" smtClean="0"/>
              <a:t>is the attainable performance with: 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1600" i="1" smtClean="0"/>
              <a:t>					memory optimizations</a:t>
            </a:r>
            <a:r>
              <a:rPr lang="en-US" altLang="en-US" sz="1600" i="1" baseline="-25000" smtClean="0"/>
              <a:t>1…i</a:t>
            </a:r>
            <a:r>
              <a:rPr lang="en-US" altLang="en-US" sz="1600" i="1" smtClean="0"/>
              <a:t>	- and -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1600" i="1" smtClean="0"/>
              <a:t>					in-core optimizations</a:t>
            </a:r>
            <a:r>
              <a:rPr lang="en-US" altLang="en-US" sz="1600" i="1" baseline="-25000" smtClean="0"/>
              <a:t>1..j</a:t>
            </a:r>
            <a:r>
              <a:rPr lang="en-US" altLang="en-US" sz="1600" i="1" smtClean="0"/>
              <a:t> 	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endParaRPr lang="en-US" altLang="en-US" sz="1600" i="1" smtClean="0"/>
          </a:p>
          <a:p>
            <a:pPr eaLnBrk="1" hangingPunct="1">
              <a:lnSpc>
                <a:spcPct val="90000"/>
              </a:lnSpc>
            </a:pPr>
            <a:r>
              <a:rPr lang="en-US" altLang="en-US" smtClean="0"/>
              <a:t>These denote a series of </a:t>
            </a:r>
            <a:r>
              <a:rPr lang="en-US" altLang="en-US" b="1" smtClean="0">
                <a:solidFill>
                  <a:srgbClr val="0000FF"/>
                </a:solidFill>
              </a:rPr>
              <a:t>ceilings</a:t>
            </a:r>
            <a:r>
              <a:rPr lang="en-US" altLang="en-US" smtClean="0"/>
              <a:t> below the roofline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endParaRPr lang="en-US" altLang="en-US" sz="1600" smtClean="0"/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endParaRPr lang="en-US" altLang="en-US" sz="1600" smtClean="0"/>
          </a:p>
          <a:p>
            <a:pPr eaLnBrk="1" hangingPunct="1">
              <a:lnSpc>
                <a:spcPct val="90000"/>
              </a:lnSpc>
            </a:pPr>
            <a:r>
              <a:rPr lang="en-US" altLang="en-US" smtClean="0"/>
              <a:t>Assumptions: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600" smtClean="0"/>
              <a:t>Bandwidth is independent on arithmetic intensity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600" smtClean="0"/>
              <a:t>Complete overlap of either communication or computation</a:t>
            </a:r>
          </a:p>
        </p:txBody>
      </p:sp>
      <p:grpSp>
        <p:nvGrpSpPr>
          <p:cNvPr id="21509" name="Group 4"/>
          <p:cNvGrpSpPr>
            <a:grpSpLocks/>
          </p:cNvGrpSpPr>
          <p:nvPr/>
        </p:nvGrpSpPr>
        <p:grpSpPr bwMode="auto">
          <a:xfrm>
            <a:off x="3276600" y="2438400"/>
            <a:ext cx="2133600" cy="914400"/>
            <a:chOff x="1344" y="1584"/>
            <a:chExt cx="1344" cy="576"/>
          </a:xfrm>
        </p:grpSpPr>
        <p:sp>
          <p:nvSpPr>
            <p:cNvPr id="21510" name="AutoShape 5"/>
            <p:cNvSpPr>
              <a:spLocks/>
            </p:cNvSpPr>
            <p:nvPr/>
          </p:nvSpPr>
          <p:spPr bwMode="auto">
            <a:xfrm>
              <a:off x="1920" y="1584"/>
              <a:ext cx="192" cy="576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511" name="Text Box 6"/>
            <p:cNvSpPr txBox="1">
              <a:spLocks noChangeArrowheads="1"/>
            </p:cNvSpPr>
            <p:nvPr/>
          </p:nvSpPr>
          <p:spPr bwMode="auto">
            <a:xfrm>
              <a:off x="1344" y="1728"/>
              <a:ext cx="5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 sz="3200" b="1">
                  <a:solidFill>
                    <a:srgbClr val="0000FF"/>
                  </a:solidFill>
                </a:rPr>
                <a:t>GFlops</a:t>
              </a:r>
              <a:r>
                <a:rPr lang="en-US" altLang="en-US" sz="3200" b="1" baseline="-25000">
                  <a:solidFill>
                    <a:srgbClr val="0000FF"/>
                  </a:solidFill>
                </a:rPr>
                <a:t>i,j</a:t>
              </a:r>
              <a:r>
                <a:rPr lang="en-US" altLang="en-US" sz="3200" b="1">
                  <a:solidFill>
                    <a:srgbClr val="0000FF"/>
                  </a:solidFill>
                </a:rPr>
                <a:t>(AI) = min </a:t>
              </a:r>
            </a:p>
          </p:txBody>
        </p:sp>
        <p:sp>
          <p:nvSpPr>
            <p:cNvPr id="21512" name="Text Box 7"/>
            <p:cNvSpPr txBox="1">
              <a:spLocks noChangeArrowheads="1"/>
            </p:cNvSpPr>
            <p:nvPr/>
          </p:nvSpPr>
          <p:spPr bwMode="auto">
            <a:xfrm>
              <a:off x="2112" y="1584"/>
              <a:ext cx="5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0000FF"/>
                  </a:solidFill>
                </a:rPr>
                <a:t>InCoreGFlops</a:t>
              </a:r>
              <a:r>
                <a:rPr lang="en-US" altLang="en-US" sz="3200" b="1" baseline="-25000">
                  <a:solidFill>
                    <a:srgbClr val="0000FF"/>
                  </a:solidFill>
                </a:rPr>
                <a:t>i</a:t>
              </a:r>
              <a:endParaRPr lang="en-US" altLang="en-US" sz="3200" b="1">
                <a:solidFill>
                  <a:srgbClr val="0000FF"/>
                </a:solidFill>
              </a:endParaRPr>
            </a:p>
          </p:txBody>
        </p:sp>
        <p:sp>
          <p:nvSpPr>
            <p:cNvPr id="21513" name="Text Box 8"/>
            <p:cNvSpPr txBox="1">
              <a:spLocks noChangeArrowheads="1"/>
            </p:cNvSpPr>
            <p:nvPr/>
          </p:nvSpPr>
          <p:spPr bwMode="auto">
            <a:xfrm>
              <a:off x="2112" y="1872"/>
              <a:ext cx="5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 sz="3200" b="1">
                  <a:solidFill>
                    <a:srgbClr val="0000FF"/>
                  </a:solidFill>
                </a:rPr>
                <a:t>AI * StreamBW</a:t>
              </a:r>
              <a:r>
                <a:rPr lang="en-US" altLang="en-US" sz="3200" b="1" baseline="-25000">
                  <a:solidFill>
                    <a:srgbClr val="0000FF"/>
                  </a:solidFill>
                </a:rPr>
                <a:t>j</a:t>
              </a:r>
              <a:endParaRPr lang="en-US" altLang="en-US" sz="3200" b="1">
                <a:solidFill>
                  <a:srgbClr val="0000FF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4B2C99E-BC23-48F6-9F60-85F9F5053860}" type="slidenum">
              <a:rPr lang="en-US" altLang="en-US" sz="1200">
                <a:latin typeface="Arial Black" panose="020B0A04020102020204" pitchFamily="34" charset="0"/>
              </a:rPr>
              <a:pPr/>
              <a:t>2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0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Outline</a:t>
            </a:r>
          </a:p>
        </p:txBody>
      </p:sp>
      <p:sp>
        <p:nvSpPr>
          <p:cNvPr id="410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Motivation, Goals, Audience, etc…</a:t>
            </a:r>
          </a:p>
          <a:p>
            <a:pPr eaLnBrk="1" hangingPunct="1"/>
            <a:r>
              <a:rPr lang="en-US" altLang="en-US" smtClean="0"/>
              <a:t>Survey of multicore architectures</a:t>
            </a:r>
          </a:p>
          <a:p>
            <a:pPr eaLnBrk="1" hangingPunct="1"/>
            <a:r>
              <a:rPr lang="en-US" altLang="en-US" smtClean="0"/>
              <a:t>Description of the Roofline model</a:t>
            </a:r>
          </a:p>
          <a:p>
            <a:pPr eaLnBrk="1" hangingPunct="1"/>
            <a:r>
              <a:rPr lang="en-US" altLang="en-US" smtClean="0"/>
              <a:t>Introduction to Auto-tuning</a:t>
            </a:r>
          </a:p>
          <a:p>
            <a:pPr eaLnBrk="1" hangingPunct="1"/>
            <a:r>
              <a:rPr lang="en-US" altLang="en-US" smtClean="0"/>
              <a:t>Application of the roofline to auto-tuned kernels</a:t>
            </a:r>
          </a:p>
          <a:p>
            <a:pPr lvl="1" eaLnBrk="1" hangingPunct="1"/>
            <a:r>
              <a:rPr lang="en-US" altLang="en-US" sz="1600" smtClean="0"/>
              <a:t>Example #1 - SpMV</a:t>
            </a:r>
          </a:p>
          <a:p>
            <a:pPr lvl="1" eaLnBrk="1" hangingPunct="1"/>
            <a:r>
              <a:rPr lang="en-US" altLang="en-US" sz="1600" smtClean="0"/>
              <a:t>Example #2 - LBMHD</a:t>
            </a:r>
            <a:endParaRPr lang="en-US" altLang="en-US" smtClean="0"/>
          </a:p>
          <a:p>
            <a:pPr eaLnBrk="1" hangingPunct="1"/>
            <a:r>
              <a:rPr lang="en-US" altLang="en-US" smtClean="0"/>
              <a:t>Conclusions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C736BF2-F8F4-4AEB-B06C-91E80584EFD0}" type="slidenum">
              <a:rPr lang="en-US" altLang="en-US" sz="1200">
                <a:latin typeface="Arial Black" panose="020B0A04020102020204" pitchFamily="34" charset="0"/>
              </a:rPr>
              <a:pPr/>
              <a:t>20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25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(dram bandwidth)</a:t>
            </a:r>
          </a:p>
        </p:txBody>
      </p:sp>
      <p:sp>
        <p:nvSpPr>
          <p:cNvPr id="22532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What happens as bandwidth optimizations are stripped out ?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Form a series of bandwidth ceilings below the roofline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Small problems fit in the snoop filter in Clovertown’s MCH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most architectures see NUMA and prefetch variations</a:t>
            </a:r>
          </a:p>
        </p:txBody>
      </p:sp>
      <p:sp>
        <p:nvSpPr>
          <p:cNvPr id="22533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4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5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6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7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8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9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0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1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2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3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4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5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6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7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8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9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0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1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2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3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4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5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6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7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8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9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0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1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2562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2563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2564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2565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2566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2567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2568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2569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2570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2571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2572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2573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2574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2575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2576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2577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2578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2579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0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1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2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3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4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5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6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7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8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9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0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1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2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3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4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5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6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7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8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9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0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1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2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3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4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5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6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7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2608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2609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2610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2611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2612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2613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2614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2615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2616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2617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2618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2619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2620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2621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2622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2623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2624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2625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2626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2627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2628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2629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2630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2631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2632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2633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2634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2635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2636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2637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2638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2639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2640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2641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2642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2643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2644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2645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2646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7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2648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2649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2650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2651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2652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2653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2654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2655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2656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2657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2658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2659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2660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2661" name="Text Box 132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2662" name="Text Box 133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2663" name="Line 134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4" name="Text Box 135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2665" name="Line 136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6" name="Text Box 137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2667" name="Text Box 138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2668" name="Text Box 139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22669" name="Text Box 140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22670" name="Text Box 141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22671" name="Text Box 142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22672" name="Line 143"/>
          <p:cNvSpPr>
            <a:spLocks noChangeShapeType="1"/>
          </p:cNvSpPr>
          <p:nvPr/>
        </p:nvSpPr>
        <p:spPr bwMode="auto">
          <a:xfrm flipV="1">
            <a:off x="2590800" y="14478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3" name="Freeform 144"/>
          <p:cNvSpPr>
            <a:spLocks/>
          </p:cNvSpPr>
          <p:nvPr/>
        </p:nvSpPr>
        <p:spPr bwMode="auto">
          <a:xfrm>
            <a:off x="762000" y="5029200"/>
            <a:ext cx="2133600" cy="990600"/>
          </a:xfrm>
          <a:custGeom>
            <a:avLst/>
            <a:gdLst>
              <a:gd name="T0" fmla="*/ 0 w 1344"/>
              <a:gd name="T1" fmla="*/ 1451610000 h 624"/>
              <a:gd name="T2" fmla="*/ 0 w 1344"/>
              <a:gd name="T3" fmla="*/ 1572577500 h 624"/>
              <a:gd name="T4" fmla="*/ 1451610000 w 1344"/>
              <a:gd name="T5" fmla="*/ 120967500 h 624"/>
              <a:gd name="T6" fmla="*/ 2147483647 w 1344"/>
              <a:gd name="T7" fmla="*/ 120967500 h 624"/>
              <a:gd name="T8" fmla="*/ 2147483647 w 1344"/>
              <a:gd name="T9" fmla="*/ 0 h 624"/>
              <a:gd name="T10" fmla="*/ 1451610000 w 1344"/>
              <a:gd name="T11" fmla="*/ 0 h 624"/>
              <a:gd name="T12" fmla="*/ 0 w 1344"/>
              <a:gd name="T13" fmla="*/ 1451610000 h 6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624">
                <a:moveTo>
                  <a:pt x="0" y="576"/>
                </a:moveTo>
                <a:lnTo>
                  <a:pt x="0" y="624"/>
                </a:lnTo>
                <a:lnTo>
                  <a:pt x="576" y="48"/>
                </a:lnTo>
                <a:lnTo>
                  <a:pt x="1344" y="48"/>
                </a:lnTo>
                <a:lnTo>
                  <a:pt x="1344" y="0"/>
                </a:lnTo>
                <a:lnTo>
                  <a:pt x="576" y="0"/>
                </a:lnTo>
                <a:lnTo>
                  <a:pt x="0" y="57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CCCC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4" name="Line 145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5" name="Line 146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6" name="Line 147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7" name="Freeform 148"/>
          <p:cNvSpPr>
            <a:spLocks/>
          </p:cNvSpPr>
          <p:nvPr/>
        </p:nvSpPr>
        <p:spPr bwMode="auto">
          <a:xfrm>
            <a:off x="1219200" y="1676400"/>
            <a:ext cx="1676400" cy="1676400"/>
          </a:xfrm>
          <a:custGeom>
            <a:avLst/>
            <a:gdLst>
              <a:gd name="T0" fmla="*/ 0 w 1056"/>
              <a:gd name="T1" fmla="*/ 2147483647 h 1056"/>
              <a:gd name="T2" fmla="*/ 2147483647 w 1056"/>
              <a:gd name="T3" fmla="*/ 0 h 1056"/>
              <a:gd name="T4" fmla="*/ 2147483647 w 1056"/>
              <a:gd name="T5" fmla="*/ 120967500 h 1056"/>
              <a:gd name="T6" fmla="*/ 120967500 w 1056"/>
              <a:gd name="T7" fmla="*/ 2147483647 h 1056"/>
              <a:gd name="T8" fmla="*/ 0 w 1056"/>
              <a:gd name="T9" fmla="*/ 2147483647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56" h="1056">
                <a:moveTo>
                  <a:pt x="0" y="1056"/>
                </a:moveTo>
                <a:lnTo>
                  <a:pt x="1056" y="0"/>
                </a:lnTo>
                <a:lnTo>
                  <a:pt x="1056" y="48"/>
                </a:lnTo>
                <a:lnTo>
                  <a:pt x="48" y="1056"/>
                </a:lnTo>
                <a:lnTo>
                  <a:pt x="0" y="105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8" name="Line 149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9" name="Line 150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0" name="Freeform 151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20967500 h 1200"/>
              <a:gd name="T10" fmla="*/ 2147483647 w 1344"/>
              <a:gd name="T11" fmla="*/ 120967500 h 1200"/>
              <a:gd name="T12" fmla="*/ 0 w 1344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48"/>
                </a:lnTo>
                <a:lnTo>
                  <a:pt x="1152" y="48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1" name="Line 152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2" name="Line 153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3" name="Line 154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4" name="Line 155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5" name="Freeform 156"/>
          <p:cNvSpPr>
            <a:spLocks/>
          </p:cNvSpPr>
          <p:nvPr/>
        </p:nvSpPr>
        <p:spPr bwMode="auto">
          <a:xfrm>
            <a:off x="3733800" y="4800600"/>
            <a:ext cx="2133600" cy="1143000"/>
          </a:xfrm>
          <a:custGeom>
            <a:avLst/>
            <a:gdLst>
              <a:gd name="T0" fmla="*/ 0 w 1344"/>
              <a:gd name="T1" fmla="*/ 1814512500 h 720"/>
              <a:gd name="T2" fmla="*/ 0 w 1344"/>
              <a:gd name="T3" fmla="*/ 1693545000 h 720"/>
              <a:gd name="T4" fmla="*/ 1693545000 w 1344"/>
              <a:gd name="T5" fmla="*/ 0 h 720"/>
              <a:gd name="T6" fmla="*/ 2147483647 w 1344"/>
              <a:gd name="T7" fmla="*/ 0 h 720"/>
              <a:gd name="T8" fmla="*/ 2147483647 w 1344"/>
              <a:gd name="T9" fmla="*/ 120967500 h 720"/>
              <a:gd name="T10" fmla="*/ 1693545000 w 1344"/>
              <a:gd name="T11" fmla="*/ 120967500 h 720"/>
              <a:gd name="T12" fmla="*/ 0 w 1344"/>
              <a:gd name="T13" fmla="*/ 1814512500 h 7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20">
                <a:moveTo>
                  <a:pt x="0" y="72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48"/>
                </a:lnTo>
                <a:lnTo>
                  <a:pt x="672" y="48"/>
                </a:lnTo>
                <a:lnTo>
                  <a:pt x="0" y="72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6" name="Line 157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7" name="Line 15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8" name="Line 15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9" name="Text Box 160"/>
          <p:cNvSpPr txBox="1">
            <a:spLocks noChangeArrowheads="1"/>
          </p:cNvSpPr>
          <p:nvPr/>
        </p:nvSpPr>
        <p:spPr bwMode="auto">
          <a:xfrm rot="-2700000">
            <a:off x="7794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2690" name="Text Box 161"/>
          <p:cNvSpPr txBox="1">
            <a:spLocks noChangeArrowheads="1"/>
          </p:cNvSpPr>
          <p:nvPr/>
        </p:nvSpPr>
        <p:spPr bwMode="auto">
          <a:xfrm rot="-2700000">
            <a:off x="3497263" y="2217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2691" name="Text Box 162"/>
          <p:cNvSpPr txBox="1">
            <a:spLocks noChangeArrowheads="1"/>
          </p:cNvSpPr>
          <p:nvPr/>
        </p:nvSpPr>
        <p:spPr bwMode="auto">
          <a:xfrm rot="-2700000">
            <a:off x="3497263" y="48085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2692" name="Text Box 163"/>
          <p:cNvSpPr txBox="1">
            <a:spLocks noChangeArrowheads="1"/>
          </p:cNvSpPr>
          <p:nvPr/>
        </p:nvSpPr>
        <p:spPr bwMode="auto">
          <a:xfrm rot="-2700000">
            <a:off x="525463" y="4884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6902D07-9673-4654-8635-9C3DC9CCABA3}" type="slidenum">
              <a:rPr lang="en-US" altLang="en-US" sz="1200">
                <a:latin typeface="Arial Black" panose="020B0A04020102020204" pitchFamily="34" charset="0"/>
              </a:rPr>
              <a:pPr/>
              <a:t>21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355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(dram bandwidth)</a:t>
            </a:r>
            <a:endParaRPr lang="en-US" altLang="en-US" smtClean="0"/>
          </a:p>
        </p:txBody>
      </p:sp>
      <p:sp>
        <p:nvSpPr>
          <p:cNvPr id="23556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What happens as bandwidth optimizations are stripped out ?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Form a series of bandwidth ceilings below the roofline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Small problems fit in the snoop filter in Clovertown’s MCH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most architectures see NUMA and prefetch variations</a:t>
            </a:r>
          </a:p>
        </p:txBody>
      </p:sp>
      <p:sp>
        <p:nvSpPr>
          <p:cNvPr id="23557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2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7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8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0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3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4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6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7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8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9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0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1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4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3586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3587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3588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3589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3590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3591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3592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3593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3594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3595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3596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3597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3598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3599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3600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3601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3602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3603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4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5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6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7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8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9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1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2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3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4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5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6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7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8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9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0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1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2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3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4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5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6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7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8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9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0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1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3632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3633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3634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3635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3636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3637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3638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3639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3640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3641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3642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3643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3644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3645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3646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3647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3648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3649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3650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3651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3652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3653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3654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3655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3656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3657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3658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3659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3660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3661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3662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3663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3664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3665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3666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3667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3668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3669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3670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1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3672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3673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3674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3675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3676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3677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3678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3679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3680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3681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3682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3683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3684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3685" name="Line 132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6" name="Text Box 133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3687" name="Text Box 134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3688" name="Line 135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9" name="Line 136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0" name="Line 137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1" name="Text Box 138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3692" name="Line 139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3" name="Line 140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4" name="Text Box 143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3695" name="Line 14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6" name="Text Box 146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3697" name="Line 147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8" name="Line 148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9" name="Text Box 152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23700" name="Text Box 153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23701" name="Text Box 154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23702" name="Text Box 155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23703" name="Freeform 156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362902500 h 1200"/>
              <a:gd name="T8" fmla="*/ 483870000 w 1248"/>
              <a:gd name="T9" fmla="*/ 2147483647 h 1200"/>
              <a:gd name="T10" fmla="*/ 0 w 1248"/>
              <a:gd name="T11" fmla="*/ 2147483647 h 12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14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4" name="Line 159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5" name="Line 162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6" name="Line 165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7" name="Line 166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8" name="Line 167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9" name="Text Box 168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dataset fits in snoop filter</a:t>
            </a:r>
          </a:p>
        </p:txBody>
      </p:sp>
      <p:sp>
        <p:nvSpPr>
          <p:cNvPr id="23710" name="Line 169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1" name="Line 170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2" name="Freeform 175"/>
          <p:cNvSpPr>
            <a:spLocks/>
          </p:cNvSpPr>
          <p:nvPr/>
        </p:nvSpPr>
        <p:spPr bwMode="auto">
          <a:xfrm>
            <a:off x="762000" y="5029200"/>
            <a:ext cx="2133600" cy="990600"/>
          </a:xfrm>
          <a:custGeom>
            <a:avLst/>
            <a:gdLst>
              <a:gd name="T0" fmla="*/ 0 w 1344"/>
              <a:gd name="T1" fmla="*/ 1451610000 h 624"/>
              <a:gd name="T2" fmla="*/ 0 w 1344"/>
              <a:gd name="T3" fmla="*/ 1572577500 h 624"/>
              <a:gd name="T4" fmla="*/ 1451610000 w 1344"/>
              <a:gd name="T5" fmla="*/ 120967500 h 624"/>
              <a:gd name="T6" fmla="*/ 2147483647 w 1344"/>
              <a:gd name="T7" fmla="*/ 120967500 h 624"/>
              <a:gd name="T8" fmla="*/ 2147483647 w 1344"/>
              <a:gd name="T9" fmla="*/ 0 h 624"/>
              <a:gd name="T10" fmla="*/ 1451610000 w 1344"/>
              <a:gd name="T11" fmla="*/ 0 h 624"/>
              <a:gd name="T12" fmla="*/ 0 w 1344"/>
              <a:gd name="T13" fmla="*/ 1451610000 h 6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624">
                <a:moveTo>
                  <a:pt x="0" y="576"/>
                </a:moveTo>
                <a:lnTo>
                  <a:pt x="0" y="624"/>
                </a:lnTo>
                <a:lnTo>
                  <a:pt x="576" y="48"/>
                </a:lnTo>
                <a:lnTo>
                  <a:pt x="1344" y="48"/>
                </a:lnTo>
                <a:lnTo>
                  <a:pt x="1344" y="0"/>
                </a:lnTo>
                <a:lnTo>
                  <a:pt x="576" y="0"/>
                </a:lnTo>
                <a:lnTo>
                  <a:pt x="0" y="57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CCCC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3" name="Freeform 17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20967500 h 1200"/>
              <a:gd name="T10" fmla="*/ 2147483647 w 1344"/>
              <a:gd name="T11" fmla="*/ 120967500 h 1200"/>
              <a:gd name="T12" fmla="*/ 0 w 1344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48"/>
                </a:lnTo>
                <a:lnTo>
                  <a:pt x="1152" y="48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4" name="Freeform 177"/>
          <p:cNvSpPr>
            <a:spLocks/>
          </p:cNvSpPr>
          <p:nvPr/>
        </p:nvSpPr>
        <p:spPr bwMode="auto">
          <a:xfrm>
            <a:off x="3733800" y="4800600"/>
            <a:ext cx="2133600" cy="1143000"/>
          </a:xfrm>
          <a:custGeom>
            <a:avLst/>
            <a:gdLst>
              <a:gd name="T0" fmla="*/ 0 w 1344"/>
              <a:gd name="T1" fmla="*/ 1814512500 h 720"/>
              <a:gd name="T2" fmla="*/ 0 w 1344"/>
              <a:gd name="T3" fmla="*/ 1693545000 h 720"/>
              <a:gd name="T4" fmla="*/ 1693545000 w 1344"/>
              <a:gd name="T5" fmla="*/ 0 h 720"/>
              <a:gd name="T6" fmla="*/ 2147483647 w 1344"/>
              <a:gd name="T7" fmla="*/ 0 h 720"/>
              <a:gd name="T8" fmla="*/ 2147483647 w 1344"/>
              <a:gd name="T9" fmla="*/ 120967500 h 720"/>
              <a:gd name="T10" fmla="*/ 1693545000 w 1344"/>
              <a:gd name="T11" fmla="*/ 120967500 h 720"/>
              <a:gd name="T12" fmla="*/ 0 w 1344"/>
              <a:gd name="T13" fmla="*/ 1814512500 h 7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20">
                <a:moveTo>
                  <a:pt x="0" y="72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48"/>
                </a:lnTo>
                <a:lnTo>
                  <a:pt x="672" y="48"/>
                </a:lnTo>
                <a:lnTo>
                  <a:pt x="0" y="72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5" name="Text Box 178"/>
          <p:cNvSpPr txBox="1">
            <a:spLocks noChangeArrowheads="1"/>
          </p:cNvSpPr>
          <p:nvPr/>
        </p:nvSpPr>
        <p:spPr bwMode="auto">
          <a:xfrm rot="-2700000">
            <a:off x="3497263" y="2217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3716" name="Text Box 179"/>
          <p:cNvSpPr txBox="1">
            <a:spLocks noChangeArrowheads="1"/>
          </p:cNvSpPr>
          <p:nvPr/>
        </p:nvSpPr>
        <p:spPr bwMode="auto">
          <a:xfrm rot="-2700000">
            <a:off x="3497263" y="48085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3717" name="Text Box 180"/>
          <p:cNvSpPr txBox="1">
            <a:spLocks noChangeArrowheads="1"/>
          </p:cNvSpPr>
          <p:nvPr/>
        </p:nvSpPr>
        <p:spPr bwMode="auto">
          <a:xfrm rot="-2700000">
            <a:off x="525463" y="4884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3718" name="Text Box 181"/>
          <p:cNvSpPr txBox="1">
            <a:spLocks noChangeArrowheads="1"/>
          </p:cNvSpPr>
          <p:nvPr/>
        </p:nvSpPr>
        <p:spPr bwMode="auto">
          <a:xfrm rot="-2700000">
            <a:off x="7794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5A6B2E2-C0AA-46D9-9C20-3F8874C77E5B}" type="slidenum">
              <a:rPr lang="en-US" altLang="en-US" sz="1200">
                <a:latin typeface="Arial Black" panose="020B0A04020102020204" pitchFamily="34" charset="0"/>
              </a:rPr>
              <a:pPr/>
              <a:t>22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45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(dram bandwidth)</a:t>
            </a:r>
            <a:endParaRPr lang="en-US" altLang="en-US" smtClean="0"/>
          </a:p>
        </p:txBody>
      </p:sp>
      <p:sp>
        <p:nvSpPr>
          <p:cNvPr id="24580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What happens as bandwidth optimizations are stripped out ?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Form a series of bandwidth ceilings below the roofline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Small problems fit in the snoop filter in Clovertown’s MCH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most architectures see NUMA and prefetch variations</a:t>
            </a:r>
          </a:p>
        </p:txBody>
      </p:sp>
      <p:sp>
        <p:nvSpPr>
          <p:cNvPr id="24581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2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3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4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5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6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7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8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9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0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1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2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3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4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5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6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7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8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9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0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1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2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3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4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5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6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7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8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4610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4611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4612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4613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4614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4615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4616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4617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4618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4619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4620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4621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4622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4623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4624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4625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4626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4627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8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9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0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1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2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3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4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5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6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7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8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9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40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41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4642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4643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4644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4645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4646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4647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4648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4649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4650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4651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4652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4653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4654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4655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4656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4657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4658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4659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4660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4661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4662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63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4664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4665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4666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4667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4668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4669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4670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4671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4672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4673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4674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4675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4676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4677" name="Text Box 133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4678" name="Line 136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79" name="Line 137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80" name="Text Box 142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4681" name="Text Box 152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24682" name="Text Box 153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24683" name="Text Box 154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24684" name="Freeform 155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362902500 h 1200"/>
              <a:gd name="T8" fmla="*/ 483870000 w 1248"/>
              <a:gd name="T9" fmla="*/ 2147483647 h 1200"/>
              <a:gd name="T10" fmla="*/ 0 w 1248"/>
              <a:gd name="T11" fmla="*/ 2147483647 h 12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14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85" name="Line 164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86" name="Line 165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87" name="Line 166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88" name="Text Box 167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dataset fits in snoop filter</a:t>
            </a:r>
          </a:p>
        </p:txBody>
      </p:sp>
      <p:sp>
        <p:nvSpPr>
          <p:cNvPr id="24689" name="Freeform 175"/>
          <p:cNvSpPr>
            <a:spLocks/>
          </p:cNvSpPr>
          <p:nvPr/>
        </p:nvSpPr>
        <p:spPr bwMode="auto">
          <a:xfrm>
            <a:off x="762000" y="5029200"/>
            <a:ext cx="2133600" cy="1066800"/>
          </a:xfrm>
          <a:custGeom>
            <a:avLst/>
            <a:gdLst>
              <a:gd name="T0" fmla="*/ 0 w 1344"/>
              <a:gd name="T1" fmla="*/ 1693545000 h 672"/>
              <a:gd name="T2" fmla="*/ 0 w 1344"/>
              <a:gd name="T3" fmla="*/ 1451610000 h 672"/>
              <a:gd name="T4" fmla="*/ 1451610000 w 1344"/>
              <a:gd name="T5" fmla="*/ 0 h 672"/>
              <a:gd name="T6" fmla="*/ 2147483647 w 1344"/>
              <a:gd name="T7" fmla="*/ 0 h 672"/>
              <a:gd name="T8" fmla="*/ 2147483647 w 1344"/>
              <a:gd name="T9" fmla="*/ 120967500 h 672"/>
              <a:gd name="T10" fmla="*/ 1572577500 w 1344"/>
              <a:gd name="T11" fmla="*/ 120967500 h 672"/>
              <a:gd name="T12" fmla="*/ 0 w 1344"/>
              <a:gd name="T13" fmla="*/ 1693545000 h 6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672">
                <a:moveTo>
                  <a:pt x="0" y="672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48"/>
                </a:lnTo>
                <a:lnTo>
                  <a:pt x="624" y="48"/>
                </a:lnTo>
                <a:lnTo>
                  <a:pt x="0" y="672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90" name="Freeform 17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20967500 h 1200"/>
              <a:gd name="T10" fmla="*/ 2147483647 w 1344"/>
              <a:gd name="T11" fmla="*/ 120967500 h 1200"/>
              <a:gd name="T12" fmla="*/ 120967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48"/>
                </a:lnTo>
                <a:lnTo>
                  <a:pt x="1200" y="48"/>
                </a:lnTo>
                <a:lnTo>
                  <a:pt x="48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91" name="Line 132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92" name="Text Box 134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4693" name="Line 135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94" name="Line 143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95" name="Text Box 145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4696" name="Line 146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97" name="Line 147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98" name="Line 148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99" name="Text Box 149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SW prefetch</a:t>
            </a:r>
          </a:p>
        </p:txBody>
      </p:sp>
      <p:sp>
        <p:nvSpPr>
          <p:cNvPr id="24700" name="Line 158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01" name="Line 159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02" name="Line 161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03" name="Text Box 162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SW prefetch</a:t>
            </a:r>
          </a:p>
        </p:txBody>
      </p:sp>
      <p:sp>
        <p:nvSpPr>
          <p:cNvPr id="24704" name="Text Box 178"/>
          <p:cNvSpPr txBox="1">
            <a:spLocks noChangeArrowheads="1"/>
          </p:cNvSpPr>
          <p:nvPr/>
        </p:nvSpPr>
        <p:spPr bwMode="auto">
          <a:xfrm rot="-2700000">
            <a:off x="3497263" y="2217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4705" name="Text Box 180"/>
          <p:cNvSpPr txBox="1">
            <a:spLocks noChangeArrowheads="1"/>
          </p:cNvSpPr>
          <p:nvPr/>
        </p:nvSpPr>
        <p:spPr bwMode="auto">
          <a:xfrm rot="-2700000">
            <a:off x="525463" y="4884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4706" name="Text Box 181"/>
          <p:cNvSpPr txBox="1">
            <a:spLocks noChangeArrowheads="1"/>
          </p:cNvSpPr>
          <p:nvPr/>
        </p:nvSpPr>
        <p:spPr bwMode="auto">
          <a:xfrm rot="-2700000">
            <a:off x="7794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4707" name="Line 182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08" name="Line 183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09" name="Line 184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0" name="Line 185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1" name="Line 186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2" name="Line 187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3" name="Line 188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4" name="Line 189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5" name="Line 190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6" name="Line 191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7" name="Line 192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8" name="Line 193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19" name="Line 194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20" name="Line 195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21" name="Text Box 1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4722" name="Text Box 1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4723" name="Text Box 1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4724" name="Text Box 1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4725" name="Text Box 2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4726" name="Text Box 2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4727" name="Text Box 2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4728" name="Text Box 2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4729" name="Text Box 2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4730" name="Text Box 2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4731" name="Text Box 2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4732" name="Text Box 2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4733" name="Text Box 2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4734" name="Text Box 2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4735" name="Text Box 2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4736" name="Text Box 2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4737" name="Text Box 2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4738" name="Text Box 2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4739" name="Text Box 214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4740" name="Line 215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41" name="Line 216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42" name="Text Box 217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24743" name="Line 21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44" name="Line 21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45" name="Freeform 220"/>
          <p:cNvSpPr>
            <a:spLocks/>
          </p:cNvSpPr>
          <p:nvPr/>
        </p:nvSpPr>
        <p:spPr bwMode="auto">
          <a:xfrm>
            <a:off x="3733800" y="4800600"/>
            <a:ext cx="2133600" cy="1143000"/>
          </a:xfrm>
          <a:custGeom>
            <a:avLst/>
            <a:gdLst>
              <a:gd name="T0" fmla="*/ 0 w 1344"/>
              <a:gd name="T1" fmla="*/ 1814512500 h 720"/>
              <a:gd name="T2" fmla="*/ 0 w 1344"/>
              <a:gd name="T3" fmla="*/ 1693545000 h 720"/>
              <a:gd name="T4" fmla="*/ 1693545000 w 1344"/>
              <a:gd name="T5" fmla="*/ 0 h 720"/>
              <a:gd name="T6" fmla="*/ 2147483647 w 1344"/>
              <a:gd name="T7" fmla="*/ 0 h 720"/>
              <a:gd name="T8" fmla="*/ 2147483647 w 1344"/>
              <a:gd name="T9" fmla="*/ 120967500 h 720"/>
              <a:gd name="T10" fmla="*/ 1693545000 w 1344"/>
              <a:gd name="T11" fmla="*/ 120967500 h 720"/>
              <a:gd name="T12" fmla="*/ 0 w 1344"/>
              <a:gd name="T13" fmla="*/ 1814512500 h 7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20">
                <a:moveTo>
                  <a:pt x="0" y="72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48"/>
                </a:lnTo>
                <a:lnTo>
                  <a:pt x="672" y="48"/>
                </a:lnTo>
                <a:lnTo>
                  <a:pt x="0" y="72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746" name="Text Box 221"/>
          <p:cNvSpPr txBox="1">
            <a:spLocks noChangeArrowheads="1"/>
          </p:cNvSpPr>
          <p:nvPr/>
        </p:nvSpPr>
        <p:spPr bwMode="auto">
          <a:xfrm rot="-2700000">
            <a:off x="3497263" y="48085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43D1A0E-07E7-4B5F-ADC6-0260C651ADD9}" type="slidenum">
              <a:rPr lang="en-US" altLang="en-US" sz="1200">
                <a:latin typeface="Arial Black" panose="020B0A04020102020204" pitchFamily="34" charset="0"/>
              </a:rPr>
              <a:pPr/>
              <a:t>23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56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(dram bandwidth)</a:t>
            </a:r>
            <a:endParaRPr lang="en-US" altLang="en-US" smtClean="0"/>
          </a:p>
        </p:txBody>
      </p:sp>
      <p:sp>
        <p:nvSpPr>
          <p:cNvPr id="25604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What happens as bandwidth optimizations are stripped out ?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Form a series of bandwidth ceilings below the roofline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Small problems fit in the snoop filter in Clovertown’s MCH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most architectures see NUMA and prefetch variations</a:t>
            </a:r>
          </a:p>
        </p:txBody>
      </p:sp>
      <p:sp>
        <p:nvSpPr>
          <p:cNvPr id="25605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6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7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8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9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0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1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2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3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4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5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6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7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8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9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0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1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2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3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4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5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6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7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8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29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0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1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2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3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5634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5635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5636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5637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5638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5639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5640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5641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5642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5643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5644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5645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5646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5647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5648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5649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5650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5651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2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3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4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5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6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7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8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9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0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1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2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3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4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5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6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7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8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9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0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1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2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3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4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5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6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7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8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79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5680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5681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5682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5683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5684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5685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5686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5687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5688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5689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5690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5691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5692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5693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5694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5695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5696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5697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5698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5699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5700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5701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5702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5703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5704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5705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5706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5707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5708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5709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5710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5711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5712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5713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5714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5715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5716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5717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5718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19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5720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5721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5722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5723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5724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5725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5726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5727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5728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5729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5730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5731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5732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5733" name="Text Box 132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5734" name="Line 133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35" name="Line 134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36" name="Line 135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37" name="Text Box 136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5738" name="Text Box 137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25739" name="Text Box 138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25740" name="Text Box 139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25741" name="Text Box 140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25742" name="Freeform 141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362902500 h 1200"/>
              <a:gd name="T8" fmla="*/ 483870000 w 1248"/>
              <a:gd name="T9" fmla="*/ 2147483647 h 1200"/>
              <a:gd name="T10" fmla="*/ 0 w 1248"/>
              <a:gd name="T11" fmla="*/ 2147483647 h 12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14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43" name="Line 142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44" name="Line 143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45" name="Line 144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46" name="Text Box 145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dataset fits in snoop filter</a:t>
            </a:r>
          </a:p>
        </p:txBody>
      </p:sp>
      <p:sp>
        <p:nvSpPr>
          <p:cNvPr id="25747" name="Freeform 146"/>
          <p:cNvSpPr>
            <a:spLocks/>
          </p:cNvSpPr>
          <p:nvPr/>
        </p:nvSpPr>
        <p:spPr bwMode="auto">
          <a:xfrm>
            <a:off x="762000" y="5029200"/>
            <a:ext cx="2133600" cy="1066800"/>
          </a:xfrm>
          <a:custGeom>
            <a:avLst/>
            <a:gdLst>
              <a:gd name="T0" fmla="*/ 0 w 1344"/>
              <a:gd name="T1" fmla="*/ 1693545000 h 672"/>
              <a:gd name="T2" fmla="*/ 0 w 1344"/>
              <a:gd name="T3" fmla="*/ 1451610000 h 672"/>
              <a:gd name="T4" fmla="*/ 1451610000 w 1344"/>
              <a:gd name="T5" fmla="*/ 0 h 672"/>
              <a:gd name="T6" fmla="*/ 2147483647 w 1344"/>
              <a:gd name="T7" fmla="*/ 0 h 672"/>
              <a:gd name="T8" fmla="*/ 2147483647 w 1344"/>
              <a:gd name="T9" fmla="*/ 120967500 h 672"/>
              <a:gd name="T10" fmla="*/ 1572577500 w 1344"/>
              <a:gd name="T11" fmla="*/ 120967500 h 672"/>
              <a:gd name="T12" fmla="*/ 0 w 1344"/>
              <a:gd name="T13" fmla="*/ 1693545000 h 6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672">
                <a:moveTo>
                  <a:pt x="0" y="672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48"/>
                </a:lnTo>
                <a:lnTo>
                  <a:pt x="624" y="48"/>
                </a:lnTo>
                <a:lnTo>
                  <a:pt x="0" y="672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48" name="Freeform 147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20967500 h 1200"/>
              <a:gd name="T10" fmla="*/ 2147483647 w 1344"/>
              <a:gd name="T11" fmla="*/ 120967500 h 1200"/>
              <a:gd name="T12" fmla="*/ 120967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48"/>
                </a:lnTo>
                <a:lnTo>
                  <a:pt x="1200" y="48"/>
                </a:lnTo>
                <a:lnTo>
                  <a:pt x="48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49" name="Freeform 148"/>
          <p:cNvSpPr>
            <a:spLocks/>
          </p:cNvSpPr>
          <p:nvPr/>
        </p:nvSpPr>
        <p:spPr bwMode="auto">
          <a:xfrm>
            <a:off x="3733800" y="4800600"/>
            <a:ext cx="2133600" cy="1219200"/>
          </a:xfrm>
          <a:custGeom>
            <a:avLst/>
            <a:gdLst>
              <a:gd name="T0" fmla="*/ 0 w 1344"/>
              <a:gd name="T1" fmla="*/ 1935480000 h 768"/>
              <a:gd name="T2" fmla="*/ 0 w 1344"/>
              <a:gd name="T3" fmla="*/ 1693545000 h 768"/>
              <a:gd name="T4" fmla="*/ 1693545000 w 1344"/>
              <a:gd name="T5" fmla="*/ 0 h 768"/>
              <a:gd name="T6" fmla="*/ 2147483647 w 1344"/>
              <a:gd name="T7" fmla="*/ 0 h 768"/>
              <a:gd name="T8" fmla="*/ 2147483647 w 1344"/>
              <a:gd name="T9" fmla="*/ 120967500 h 768"/>
              <a:gd name="T10" fmla="*/ 1814512500 w 1344"/>
              <a:gd name="T11" fmla="*/ 120967500 h 768"/>
              <a:gd name="T12" fmla="*/ 0 w 1344"/>
              <a:gd name="T13" fmla="*/ 1935480000 h 7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68">
                <a:moveTo>
                  <a:pt x="0" y="768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48"/>
                </a:lnTo>
                <a:lnTo>
                  <a:pt x="720" y="48"/>
                </a:lnTo>
                <a:lnTo>
                  <a:pt x="0" y="76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50" name="Line 149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51" name="Text Box 150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5752" name="Line 151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53" name="Text Box 152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5754" name="Line 153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55" name="Line 15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56" name="Text Box 155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5757" name="Line 156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58" name="Line 157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59" name="Line 158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60" name="Text Box 159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SW prefetch</a:t>
            </a:r>
          </a:p>
        </p:txBody>
      </p:sp>
      <p:sp>
        <p:nvSpPr>
          <p:cNvPr id="25761" name="Line 160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62" name="Line 161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63" name="Line 162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64" name="Text Box 163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SW prefetch</a:t>
            </a:r>
          </a:p>
        </p:txBody>
      </p:sp>
      <p:sp>
        <p:nvSpPr>
          <p:cNvPr id="25765" name="Line 164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66" name="Line 165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67" name="Line 166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68" name="Text Box 167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unaligned DMA</a:t>
            </a:r>
          </a:p>
        </p:txBody>
      </p:sp>
      <p:sp>
        <p:nvSpPr>
          <p:cNvPr id="25769" name="Text Box 168"/>
          <p:cNvSpPr txBox="1">
            <a:spLocks noChangeArrowheads="1"/>
          </p:cNvSpPr>
          <p:nvPr/>
        </p:nvSpPr>
        <p:spPr bwMode="auto">
          <a:xfrm rot="-2700000">
            <a:off x="3497263" y="2217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5770" name="Text Box 169"/>
          <p:cNvSpPr txBox="1">
            <a:spLocks noChangeArrowheads="1"/>
          </p:cNvSpPr>
          <p:nvPr/>
        </p:nvSpPr>
        <p:spPr bwMode="auto">
          <a:xfrm rot="-2700000">
            <a:off x="3497263" y="48085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5771" name="Text Box 170"/>
          <p:cNvSpPr txBox="1">
            <a:spLocks noChangeArrowheads="1"/>
          </p:cNvSpPr>
          <p:nvPr/>
        </p:nvSpPr>
        <p:spPr bwMode="auto">
          <a:xfrm rot="-2700000">
            <a:off x="525463" y="4884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5772" name="Text Box 171"/>
          <p:cNvSpPr txBox="1">
            <a:spLocks noChangeArrowheads="1"/>
          </p:cNvSpPr>
          <p:nvPr/>
        </p:nvSpPr>
        <p:spPr bwMode="auto">
          <a:xfrm rot="-2700000">
            <a:off x="7794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B9965D3-EDAF-415C-B1A9-65B741FD0311}" type="slidenum">
              <a:rPr lang="en-US" altLang="en-US" sz="1200">
                <a:latin typeface="Arial Black" panose="020B0A04020102020204" pitchFamily="34" charset="0"/>
              </a:rPr>
              <a:pPr/>
              <a:t>24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(dram bandwidth)</a:t>
            </a:r>
            <a:endParaRPr lang="en-US" altLang="en-US" smtClean="0"/>
          </a:p>
        </p:txBody>
      </p:sp>
      <p:sp>
        <p:nvSpPr>
          <p:cNvPr id="26628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What happens as bandwidth optimizations are stripped out ?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Form a series of bandwidth ceilings below the roofline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Small problems fit in the snoop filter in Clovertown’s MCH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most architectures see NUMA and prefetch variations</a:t>
            </a:r>
          </a:p>
        </p:txBody>
      </p:sp>
      <p:sp>
        <p:nvSpPr>
          <p:cNvPr id="26629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0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1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2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3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4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5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6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7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8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9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0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1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2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3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4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5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6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7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8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49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50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51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52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53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54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55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56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57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6658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6659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6660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6661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6662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6663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6664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6665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6666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6667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6668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6669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6670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6671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6672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6673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6674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6675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6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7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8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9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0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1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2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3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4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5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6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7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8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9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0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1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2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3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4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5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6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7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8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9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00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01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02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03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6704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6705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6706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6707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6708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6709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6710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6711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6712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6713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6714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6715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6716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6717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6718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6719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6720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6721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6722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6723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6724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6725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6726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6727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6728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6729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6730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6731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6732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6733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6734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6735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6736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6737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6738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6739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6740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6741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6742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43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6744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6745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6746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6747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6748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6749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6750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6751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6752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6753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6754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6755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6756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6757" name="Line 132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58" name="Text Box 133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6759" name="Text Box 134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6760" name="Line 135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61" name="Line 136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62" name="Line 137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63" name="Text Box 138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6764" name="Line 139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65" name="Line 140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66" name="Freeform 141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120967500 h 816"/>
              <a:gd name="T10" fmla="*/ 1935480000 w 1344"/>
              <a:gd name="T11" fmla="*/ 1209675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48"/>
                </a:lnTo>
                <a:lnTo>
                  <a:pt x="768" y="48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67" name="Text Box 142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6768" name="Line 143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69" name="Line 144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70" name="Text Box 145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6771" name="Line 146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72" name="Line 147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73" name="Line 148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74" name="Text Box 149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SW prefetch</a:t>
            </a:r>
          </a:p>
        </p:txBody>
      </p:sp>
      <p:sp>
        <p:nvSpPr>
          <p:cNvPr id="26775" name="Text Box 150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NUMA</a:t>
            </a:r>
          </a:p>
        </p:txBody>
      </p:sp>
      <p:sp>
        <p:nvSpPr>
          <p:cNvPr id="26776" name="Text Box 151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26777" name="Text Box 152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26778" name="Text Box 153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26779" name="Text Box 154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26780" name="Freeform 155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362902500 h 1200"/>
              <a:gd name="T8" fmla="*/ 483870000 w 1248"/>
              <a:gd name="T9" fmla="*/ 2147483647 h 1200"/>
              <a:gd name="T10" fmla="*/ 0 w 1248"/>
              <a:gd name="T11" fmla="*/ 2147483647 h 12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14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81" name="Freeform 15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20967500 h 1200"/>
              <a:gd name="T10" fmla="*/ 2147483647 w 1344"/>
              <a:gd name="T11" fmla="*/ 1209675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48"/>
                </a:lnTo>
                <a:lnTo>
                  <a:pt x="1296" y="48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82" name="Freeform 157"/>
          <p:cNvSpPr>
            <a:spLocks/>
          </p:cNvSpPr>
          <p:nvPr/>
        </p:nvSpPr>
        <p:spPr bwMode="auto">
          <a:xfrm>
            <a:off x="3729038" y="4797425"/>
            <a:ext cx="2138362" cy="1527175"/>
          </a:xfrm>
          <a:custGeom>
            <a:avLst/>
            <a:gdLst>
              <a:gd name="T0" fmla="*/ 0 w 1347"/>
              <a:gd name="T1" fmla="*/ 2147483647 h 962"/>
              <a:gd name="T2" fmla="*/ 0 w 1347"/>
              <a:gd name="T3" fmla="*/ 1698585313 h 962"/>
              <a:gd name="T4" fmla="*/ 1693544604 w 1347"/>
              <a:gd name="T5" fmla="*/ 5040313 h 962"/>
              <a:gd name="T6" fmla="*/ 2147483647 w 1347"/>
              <a:gd name="T7" fmla="*/ 0 h 962"/>
              <a:gd name="T8" fmla="*/ 2147483647 w 1347"/>
              <a:gd name="T9" fmla="*/ 126007813 h 962"/>
              <a:gd name="T10" fmla="*/ 2147483647 w 1347"/>
              <a:gd name="T11" fmla="*/ 126007813 h 962"/>
              <a:gd name="T12" fmla="*/ 0 w 1347"/>
              <a:gd name="T13" fmla="*/ 2147483647 h 9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7" h="962">
                <a:moveTo>
                  <a:pt x="0" y="962"/>
                </a:moveTo>
                <a:lnTo>
                  <a:pt x="0" y="674"/>
                </a:lnTo>
                <a:lnTo>
                  <a:pt x="672" y="2"/>
                </a:lnTo>
                <a:cubicBezTo>
                  <a:pt x="897" y="1"/>
                  <a:pt x="1122" y="0"/>
                  <a:pt x="1347" y="0"/>
                </a:cubicBezTo>
                <a:lnTo>
                  <a:pt x="1344" y="50"/>
                </a:lnTo>
                <a:lnTo>
                  <a:pt x="912" y="50"/>
                </a:lnTo>
                <a:lnTo>
                  <a:pt x="0" y="962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83" name="Line 158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84" name="Line 159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85" name="Line 160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86" name="Line 161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87" name="Text Box 162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SW prefetch</a:t>
            </a:r>
          </a:p>
        </p:txBody>
      </p:sp>
      <p:sp>
        <p:nvSpPr>
          <p:cNvPr id="26788" name="Text Box 163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NUMA</a:t>
            </a:r>
          </a:p>
        </p:txBody>
      </p:sp>
      <p:sp>
        <p:nvSpPr>
          <p:cNvPr id="26789" name="Line 164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90" name="Line 165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91" name="Line 166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92" name="Text Box 167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dataset fits in snoop filter</a:t>
            </a:r>
          </a:p>
        </p:txBody>
      </p:sp>
      <p:sp>
        <p:nvSpPr>
          <p:cNvPr id="26793" name="Line 16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94" name="Line 16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95" name="Line 170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96" name="Line 171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97" name="Text Box 172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unaligned DMA</a:t>
            </a:r>
          </a:p>
        </p:txBody>
      </p:sp>
      <p:sp>
        <p:nvSpPr>
          <p:cNvPr id="26798" name="Text Box 173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NUMA</a:t>
            </a:r>
          </a:p>
        </p:txBody>
      </p:sp>
      <p:sp>
        <p:nvSpPr>
          <p:cNvPr id="26799" name="Text Box 175"/>
          <p:cNvSpPr txBox="1">
            <a:spLocks noChangeArrowheads="1"/>
          </p:cNvSpPr>
          <p:nvPr/>
        </p:nvSpPr>
        <p:spPr bwMode="auto">
          <a:xfrm rot="-2700000">
            <a:off x="3497263" y="2217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6800" name="Text Box 176"/>
          <p:cNvSpPr txBox="1">
            <a:spLocks noChangeArrowheads="1"/>
          </p:cNvSpPr>
          <p:nvPr/>
        </p:nvSpPr>
        <p:spPr bwMode="auto">
          <a:xfrm rot="-2700000">
            <a:off x="3497263" y="48085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6801" name="Text Box 177"/>
          <p:cNvSpPr txBox="1">
            <a:spLocks noChangeArrowheads="1"/>
          </p:cNvSpPr>
          <p:nvPr/>
        </p:nvSpPr>
        <p:spPr bwMode="auto">
          <a:xfrm rot="-2700000">
            <a:off x="525463" y="4884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6802" name="Text Box 178"/>
          <p:cNvSpPr txBox="1">
            <a:spLocks noChangeArrowheads="1"/>
          </p:cNvSpPr>
          <p:nvPr/>
        </p:nvSpPr>
        <p:spPr bwMode="auto">
          <a:xfrm rot="-2700000">
            <a:off x="7794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489B57A-FDAA-4D2C-8906-137AFC475DF8}" type="slidenum">
              <a:rPr lang="en-US" altLang="en-US" sz="1200">
                <a:latin typeface="Arial Black" panose="020B0A04020102020204" pitchFamily="34" charset="0"/>
              </a:rPr>
              <a:pPr/>
              <a:t>25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765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(dram bandwidth)</a:t>
            </a:r>
            <a:endParaRPr lang="en-US" altLang="en-US" smtClean="0"/>
          </a:p>
        </p:txBody>
      </p:sp>
      <p:sp>
        <p:nvSpPr>
          <p:cNvPr id="27652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What happens as bandwidth optimizations are stripped out ?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Form a series of bandwidth ceilings below the roofline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Small problems fit in the snoop filter in Clovertown’s MCH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most architectures see NUMA and prefetch variations</a:t>
            </a:r>
          </a:p>
        </p:txBody>
      </p:sp>
      <p:sp>
        <p:nvSpPr>
          <p:cNvPr id="27653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4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5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6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7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8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9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0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1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2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3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4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5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6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7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8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69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0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1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2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3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4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5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6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7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8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9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0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1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7682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7683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7684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7685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7686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7687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7688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7689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7690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7691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7692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7693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7694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7695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7696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7697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7698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7699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0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1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2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3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4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5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6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7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8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9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0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1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2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3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4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5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6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7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8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9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20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21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22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23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24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25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26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27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7728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7729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7730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7731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7732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7733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7734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7735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7736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7737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7738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7739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7740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7741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7742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7743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7744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7745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7746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7747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7748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7749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7750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7751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7752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7753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7754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7755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7756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7757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7758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7759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7760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7761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7762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7763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7764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7765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7766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67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7768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7769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7770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7771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7772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7773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7774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7775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7776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7777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7778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7779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7780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7781" name="Line 132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82" name="Text Box 133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7783" name="Text Box 134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7784" name="Line 135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85" name="Line 136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86" name="Line 137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87" name="Text Box 138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7788" name="Line 139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89" name="Line 140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90" name="Freeform 141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120967500 h 816"/>
              <a:gd name="T10" fmla="*/ 1935480000 w 1344"/>
              <a:gd name="T11" fmla="*/ 1209675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48"/>
                </a:lnTo>
                <a:lnTo>
                  <a:pt x="768" y="48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91" name="Text Box 142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7792" name="Line 143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93" name="Line 144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94" name="Text Box 145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7795" name="Line 146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96" name="Line 147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97" name="Line 148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98" name="Text Box 149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SW prefetch</a:t>
            </a:r>
          </a:p>
        </p:txBody>
      </p:sp>
      <p:sp>
        <p:nvSpPr>
          <p:cNvPr id="27799" name="Text Box 150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NUMA</a:t>
            </a:r>
          </a:p>
        </p:txBody>
      </p:sp>
      <p:sp>
        <p:nvSpPr>
          <p:cNvPr id="27800" name="Text Box 151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27801" name="Text Box 152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27802" name="Text Box 153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27803" name="Text Box 154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27804" name="Freeform 155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362902500 h 1200"/>
              <a:gd name="T8" fmla="*/ 483870000 w 1248"/>
              <a:gd name="T9" fmla="*/ 2147483647 h 1200"/>
              <a:gd name="T10" fmla="*/ 0 w 1248"/>
              <a:gd name="T11" fmla="*/ 2147483647 h 12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14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05" name="Freeform 15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20967500 h 1200"/>
              <a:gd name="T10" fmla="*/ 2147483647 w 1344"/>
              <a:gd name="T11" fmla="*/ 1209675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48"/>
                </a:lnTo>
                <a:lnTo>
                  <a:pt x="1296" y="48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06" name="Freeform 157"/>
          <p:cNvSpPr>
            <a:spLocks/>
          </p:cNvSpPr>
          <p:nvPr/>
        </p:nvSpPr>
        <p:spPr bwMode="auto">
          <a:xfrm>
            <a:off x="3729038" y="4797425"/>
            <a:ext cx="2138362" cy="1527175"/>
          </a:xfrm>
          <a:custGeom>
            <a:avLst/>
            <a:gdLst>
              <a:gd name="T0" fmla="*/ 0 w 1347"/>
              <a:gd name="T1" fmla="*/ 2147483647 h 962"/>
              <a:gd name="T2" fmla="*/ 0 w 1347"/>
              <a:gd name="T3" fmla="*/ 1698585313 h 962"/>
              <a:gd name="T4" fmla="*/ 1693544604 w 1347"/>
              <a:gd name="T5" fmla="*/ 5040313 h 962"/>
              <a:gd name="T6" fmla="*/ 2147483647 w 1347"/>
              <a:gd name="T7" fmla="*/ 0 h 962"/>
              <a:gd name="T8" fmla="*/ 2147483647 w 1347"/>
              <a:gd name="T9" fmla="*/ 126007813 h 962"/>
              <a:gd name="T10" fmla="*/ 2147483647 w 1347"/>
              <a:gd name="T11" fmla="*/ 126007813 h 962"/>
              <a:gd name="T12" fmla="*/ 0 w 1347"/>
              <a:gd name="T13" fmla="*/ 2147483647 h 9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7" h="962">
                <a:moveTo>
                  <a:pt x="0" y="962"/>
                </a:moveTo>
                <a:lnTo>
                  <a:pt x="0" y="674"/>
                </a:lnTo>
                <a:lnTo>
                  <a:pt x="672" y="2"/>
                </a:lnTo>
                <a:cubicBezTo>
                  <a:pt x="897" y="1"/>
                  <a:pt x="1122" y="0"/>
                  <a:pt x="1347" y="0"/>
                </a:cubicBezTo>
                <a:lnTo>
                  <a:pt x="1344" y="50"/>
                </a:lnTo>
                <a:lnTo>
                  <a:pt x="912" y="50"/>
                </a:lnTo>
                <a:lnTo>
                  <a:pt x="0" y="962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07" name="Line 158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08" name="Line 159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09" name="Line 160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10" name="Line 161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11" name="Text Box 162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SW prefetch</a:t>
            </a:r>
          </a:p>
        </p:txBody>
      </p:sp>
      <p:sp>
        <p:nvSpPr>
          <p:cNvPr id="27812" name="Text Box 163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NUMA</a:t>
            </a:r>
          </a:p>
        </p:txBody>
      </p:sp>
      <p:sp>
        <p:nvSpPr>
          <p:cNvPr id="27813" name="Line 164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14" name="Line 165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15" name="Line 166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16" name="Text Box 167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dataset fits in snoop filter</a:t>
            </a:r>
          </a:p>
        </p:txBody>
      </p:sp>
      <p:sp>
        <p:nvSpPr>
          <p:cNvPr id="27817" name="Line 16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18" name="Line 16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19" name="Line 170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20" name="Line 171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21" name="Text Box 172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unaligned DMA</a:t>
            </a:r>
          </a:p>
        </p:txBody>
      </p:sp>
      <p:sp>
        <p:nvSpPr>
          <p:cNvPr id="27822" name="Text Box 173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NUMA</a:t>
            </a:r>
          </a:p>
        </p:txBody>
      </p:sp>
      <p:sp>
        <p:nvSpPr>
          <p:cNvPr id="27823" name="Text Box 174"/>
          <p:cNvSpPr txBox="1">
            <a:spLocks noChangeArrowheads="1"/>
          </p:cNvSpPr>
          <p:nvPr/>
        </p:nvSpPr>
        <p:spPr bwMode="auto">
          <a:xfrm rot="-2700000">
            <a:off x="3497263" y="2217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7824" name="Text Box 175"/>
          <p:cNvSpPr txBox="1">
            <a:spLocks noChangeArrowheads="1"/>
          </p:cNvSpPr>
          <p:nvPr/>
        </p:nvSpPr>
        <p:spPr bwMode="auto">
          <a:xfrm rot="-2700000">
            <a:off x="3497263" y="48085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7825" name="Text Box 176"/>
          <p:cNvSpPr txBox="1">
            <a:spLocks noChangeArrowheads="1"/>
          </p:cNvSpPr>
          <p:nvPr/>
        </p:nvSpPr>
        <p:spPr bwMode="auto">
          <a:xfrm rot="-2700000">
            <a:off x="525463" y="4884738"/>
            <a:ext cx="2286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7826" name="Text Box 177"/>
          <p:cNvSpPr txBox="1">
            <a:spLocks noChangeArrowheads="1"/>
          </p:cNvSpPr>
          <p:nvPr/>
        </p:nvSpPr>
        <p:spPr bwMode="auto">
          <a:xfrm rot="-2700000">
            <a:off x="7794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hand optimized Stream BW</a:t>
            </a:r>
          </a:p>
        </p:txBody>
      </p:sp>
      <p:sp>
        <p:nvSpPr>
          <p:cNvPr id="27827" name="Line 178"/>
          <p:cNvSpPr>
            <a:spLocks noChangeShapeType="1"/>
          </p:cNvSpPr>
          <p:nvPr/>
        </p:nvSpPr>
        <p:spPr bwMode="auto">
          <a:xfrm flipV="1">
            <a:off x="914400" y="5029200"/>
            <a:ext cx="1295400" cy="12954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28" name="Line 179"/>
          <p:cNvSpPr>
            <a:spLocks noChangeShapeType="1"/>
          </p:cNvSpPr>
          <p:nvPr/>
        </p:nvSpPr>
        <p:spPr bwMode="auto">
          <a:xfrm flipV="1">
            <a:off x="3810000" y="4800600"/>
            <a:ext cx="1524000" cy="1524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29" name="Line 180"/>
          <p:cNvSpPr>
            <a:spLocks noChangeShapeType="1"/>
          </p:cNvSpPr>
          <p:nvPr/>
        </p:nvSpPr>
        <p:spPr bwMode="auto">
          <a:xfrm flipV="1">
            <a:off x="4495800" y="1981200"/>
            <a:ext cx="1371600" cy="13716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30" name="Line 181"/>
          <p:cNvSpPr>
            <a:spLocks noChangeShapeType="1"/>
          </p:cNvSpPr>
          <p:nvPr/>
        </p:nvSpPr>
        <p:spPr bwMode="auto">
          <a:xfrm flipV="1">
            <a:off x="1524000" y="1981200"/>
            <a:ext cx="1371600" cy="13716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31" name="Text Box 183"/>
          <p:cNvSpPr txBox="1">
            <a:spLocks noChangeArrowheads="1"/>
          </p:cNvSpPr>
          <p:nvPr/>
        </p:nvSpPr>
        <p:spPr bwMode="auto">
          <a:xfrm rot="-2700000">
            <a:off x="1068388" y="228600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w/out unit stride</a:t>
            </a:r>
          </a:p>
        </p:txBody>
      </p:sp>
      <p:sp>
        <p:nvSpPr>
          <p:cNvPr id="27832" name="Text Box 184"/>
          <p:cNvSpPr txBox="1">
            <a:spLocks noChangeArrowheads="1"/>
          </p:cNvSpPr>
          <p:nvPr/>
        </p:nvSpPr>
        <p:spPr bwMode="auto">
          <a:xfrm rot="-2700000">
            <a:off x="4040188" y="228600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w/out unit stride</a:t>
            </a:r>
          </a:p>
        </p:txBody>
      </p:sp>
      <p:sp>
        <p:nvSpPr>
          <p:cNvPr id="27833" name="Text Box 185"/>
          <p:cNvSpPr txBox="1">
            <a:spLocks noChangeArrowheads="1"/>
          </p:cNvSpPr>
          <p:nvPr/>
        </p:nvSpPr>
        <p:spPr bwMode="auto">
          <a:xfrm rot="-2700000">
            <a:off x="609600" y="5562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/>
              <a:t>w/out unitr stride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3EF83A1-001D-48F0-BDC4-F9FFC645D4D6}" type="slidenum">
              <a:rPr lang="en-US" altLang="en-US" sz="1200">
                <a:latin typeface="Arial Black" panose="020B0A04020102020204" pitchFamily="34" charset="0"/>
              </a:rPr>
              <a:pPr/>
              <a:t>26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86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In-core Performance</a:t>
            </a:r>
          </a:p>
        </p:txBody>
      </p:sp>
      <p:sp>
        <p:nvSpPr>
          <p:cNvPr id="28676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Define a similar set of ceilings for in-core performance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mtClean="0"/>
              <a:t> </a:t>
            </a:r>
          </a:p>
          <a:p>
            <a:pPr eaLnBrk="1" hangingPunct="1"/>
            <a:r>
              <a:rPr lang="en-US" altLang="en-US" smtClean="0"/>
              <a:t>In-core performance can be limited by (among other things):</a:t>
            </a:r>
          </a:p>
          <a:p>
            <a:pPr lvl="1" eaLnBrk="1" hangingPunct="1"/>
            <a:r>
              <a:rPr lang="en-US" altLang="en-US" smtClean="0"/>
              <a:t>Not satisfying all forms of </a:t>
            </a:r>
            <a:r>
              <a:rPr lang="en-US" altLang="en-US" b="1" smtClean="0">
                <a:solidFill>
                  <a:srgbClr val="0000FF"/>
                </a:solidFill>
              </a:rPr>
              <a:t>in-core parallelism</a:t>
            </a:r>
            <a:r>
              <a:rPr lang="en-US" altLang="en-US" smtClean="0"/>
              <a:t>:</a:t>
            </a:r>
          </a:p>
          <a:p>
            <a:pPr lvl="2" eaLnBrk="1" hangingPunct="1"/>
            <a:r>
              <a:rPr lang="en-US" altLang="en-US" smtClean="0"/>
              <a:t>Instruction-level parallelism (multi-issue, pipeline, …)</a:t>
            </a:r>
          </a:p>
          <a:p>
            <a:pPr lvl="2" eaLnBrk="1" hangingPunct="1"/>
            <a:r>
              <a:rPr lang="en-US" altLang="en-US" smtClean="0"/>
              <a:t>Data-level parallelism (SIMD)</a:t>
            </a:r>
          </a:p>
          <a:p>
            <a:pPr lvl="2" eaLnBrk="1" hangingPunct="1"/>
            <a:r>
              <a:rPr lang="en-US" altLang="en-US" smtClean="0"/>
              <a:t>Functional unit parallelism (adders + multipliers + …)</a:t>
            </a:r>
          </a:p>
          <a:p>
            <a:pPr lvl="1" eaLnBrk="1" hangingPunct="1"/>
            <a:r>
              <a:rPr lang="en-US" altLang="en-US" smtClean="0"/>
              <a:t>Non-FP instructions can consume </a:t>
            </a:r>
            <a:r>
              <a:rPr lang="en-US" altLang="en-US" b="1" smtClean="0">
                <a:solidFill>
                  <a:srgbClr val="0000FF"/>
                </a:solidFill>
              </a:rPr>
              <a:t>instruction issue bandwidth</a:t>
            </a:r>
            <a:endParaRPr lang="en-US" altLang="en-US" smtClean="0"/>
          </a:p>
          <a:p>
            <a:pPr lvl="2" eaLnBrk="1" hangingPunct="1"/>
            <a:r>
              <a:rPr lang="en-US" altLang="en-US" smtClean="0"/>
              <a:t>As the FP fraction decrease, how sensitive is attainable performance?</a:t>
            </a:r>
          </a:p>
          <a:p>
            <a:pPr eaLnBrk="1" hangingPunct="1"/>
            <a:endParaRPr lang="en-US" altLang="en-US" smtClean="0"/>
          </a:p>
          <a:p>
            <a:pPr eaLnBrk="1" hangingPunct="1"/>
            <a:r>
              <a:rPr lang="en-US" altLang="en-US" smtClean="0"/>
              <a:t>One or the other is usually more difficult to satisfy on a given architecture/kernel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mtClean="0"/>
              <a:t>		=</a:t>
            </a:r>
            <a:r>
              <a:rPr lang="en-US" altLang="en-US" b="1" smtClean="0">
                <a:solidFill>
                  <a:srgbClr val="0000FF"/>
                </a:solidFill>
                <a:sym typeface="Symbol" panose="05050102010706020507" pitchFamily="18" charset="2"/>
              </a:rPr>
              <a:t> Architecture’s </a:t>
            </a:r>
            <a:r>
              <a:rPr lang="en-US" altLang="en-US" b="1" smtClean="0">
                <a:solidFill>
                  <a:srgbClr val="0000FF"/>
                </a:solidFill>
              </a:rPr>
              <a:t>Achilles’ Heel</a:t>
            </a:r>
            <a:r>
              <a:rPr lang="en-US" altLang="en-US" smtClean="0"/>
              <a:t>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CE5A431-F19C-4254-B1B0-7CCBA5C3D626}" type="slidenum">
              <a:rPr lang="en-US" altLang="en-US" sz="1200">
                <a:latin typeface="Arial Black" panose="020B0A04020102020204" pitchFamily="34" charset="0"/>
              </a:rPr>
              <a:pPr/>
              <a:t>27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296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(in-core performance = in-core parallelism?)</a:t>
            </a:r>
            <a:endParaRPr lang="en-US" altLang="en-US" smtClean="0"/>
          </a:p>
        </p:txBody>
      </p:sp>
      <p:sp>
        <p:nvSpPr>
          <p:cNvPr id="29700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Covering the breadth of in-core parallelism is the preeminent challenge on most architectures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Form a series of parallelism ceilings below the roofline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endParaRPr lang="en-US" altLang="en-US" sz="1600"/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On Niagara machines, instruction latencies are easily hidden with 8-way multithreading</a:t>
            </a:r>
          </a:p>
        </p:txBody>
      </p:sp>
      <p:sp>
        <p:nvSpPr>
          <p:cNvPr id="29701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2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3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4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5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6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7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8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9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0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1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2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3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4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5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6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7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8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9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0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1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2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3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4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5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6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7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8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9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9730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9731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9732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9733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9734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9735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9736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9737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9738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9739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9740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9741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9742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9743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9744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9745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9746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9747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8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9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0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1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2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3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4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5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6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7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8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9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0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1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2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3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4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5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6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7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8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9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70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71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72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73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74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75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9776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9777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9778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9779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9780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9781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9782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9783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9784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9785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9786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9787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9788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9789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9790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9791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9792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9793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9794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9795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9796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9797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9798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9799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9800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9801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9802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9803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9804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9805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9806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9807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9808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9809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9810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9811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29812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29813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29814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15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29816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29817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29818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29819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29820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29821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29822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29823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29824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29825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29826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29827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29828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29829" name="Line 132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30" name="Text Box 133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9831" name="Text Box 134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9832" name="Freeform 135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2056447500 h 1200"/>
              <a:gd name="T8" fmla="*/ 1451610000 w 1248"/>
              <a:gd name="T9" fmla="*/ 205644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816"/>
                </a:lnTo>
                <a:lnTo>
                  <a:pt x="576" y="816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33" name="Freeform 13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935480000 h 1200"/>
              <a:gd name="T10" fmla="*/ 1451610000 w 1344"/>
              <a:gd name="T11" fmla="*/ 193548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768"/>
                </a:lnTo>
                <a:lnTo>
                  <a:pt x="576" y="768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34" name="Line 137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35" name="Line 138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36" name="Line 139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37" name="Line 140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38" name="Line 141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39" name="Line 142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40" name="Text Box 143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w/out SIMD</a:t>
            </a:r>
          </a:p>
        </p:txBody>
      </p:sp>
      <p:sp>
        <p:nvSpPr>
          <p:cNvPr id="29841" name="Text Box 144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w/out ILP</a:t>
            </a:r>
          </a:p>
        </p:txBody>
      </p:sp>
      <p:sp>
        <p:nvSpPr>
          <p:cNvPr id="29842" name="Line 145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43" name="Text Box 146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mul/add imbalance</a:t>
            </a:r>
          </a:p>
        </p:txBody>
      </p:sp>
      <p:sp>
        <p:nvSpPr>
          <p:cNvPr id="29844" name="Text Box 147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29845" name="Text Box 148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29846" name="Line 149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47" name="Line 150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48" name="Line 151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49" name="Line 152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50" name="Line 153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51" name="Line 154"/>
          <p:cNvSpPr>
            <a:spLocks noChangeShapeType="1"/>
          </p:cNvSpPr>
          <p:nvPr/>
        </p:nvSpPr>
        <p:spPr bwMode="auto">
          <a:xfrm flipH="1" flipV="1">
            <a:off x="2209800" y="2057400"/>
            <a:ext cx="681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52" name="Text Box 155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w/out SIMD</a:t>
            </a:r>
          </a:p>
        </p:txBody>
      </p:sp>
      <p:sp>
        <p:nvSpPr>
          <p:cNvPr id="29853" name="Text Box 156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w/out ILP</a:t>
            </a:r>
          </a:p>
        </p:txBody>
      </p:sp>
      <p:sp>
        <p:nvSpPr>
          <p:cNvPr id="29854" name="Line 157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55" name="Line 158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56" name="Text Box 159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mul/add imbalance</a:t>
            </a:r>
          </a:p>
        </p:txBody>
      </p:sp>
      <p:sp>
        <p:nvSpPr>
          <p:cNvPr id="29857" name="Text Box 160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29858" name="Line 161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59" name="Freeform 162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1451610000 h 960"/>
              <a:gd name="T10" fmla="*/ 967740000 w 1344"/>
              <a:gd name="T11" fmla="*/ 145161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576"/>
                </a:lnTo>
                <a:lnTo>
                  <a:pt x="384" y="576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60" name="Line 163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61" name="Line 164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62" name="Line 165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63" name="Line 166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64" name="Line 167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65" name="Text Box 168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w/out FMA</a:t>
            </a:r>
          </a:p>
        </p:txBody>
      </p:sp>
      <p:sp>
        <p:nvSpPr>
          <p:cNvPr id="29866" name="Text Box 169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9867" name="Line 170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68" name="Line 171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69" name="Line 172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70" name="Text Box 173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w/out SIMD</a:t>
            </a:r>
          </a:p>
        </p:txBody>
      </p:sp>
      <p:sp>
        <p:nvSpPr>
          <p:cNvPr id="29871" name="Line 174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72" name="Text Box 175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w/out ILP</a:t>
            </a:r>
          </a:p>
        </p:txBody>
      </p:sp>
      <p:sp>
        <p:nvSpPr>
          <p:cNvPr id="29873" name="Text Box 176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29874" name="Text Box 177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29875" name="Freeform 178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120967500 h 816"/>
              <a:gd name="T10" fmla="*/ 1935480000 w 1344"/>
              <a:gd name="T11" fmla="*/ 1209675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48"/>
                </a:lnTo>
                <a:lnTo>
                  <a:pt x="768" y="48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76" name="Text Box 179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29877" name="Line 180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78" name="Line 181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79" name="Text Box 182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peak DP</a:t>
            </a:r>
          </a:p>
        </p:txBody>
      </p:sp>
      <p:sp>
        <p:nvSpPr>
          <p:cNvPr id="29880" name="Line 183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81" name="Line 184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82" name="Line 185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83" name="Text Box 186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29884" name="Text Box 187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29885" name="Text Box 188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29886" name="Text Box 189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29887" name="Text Box 190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29888" name="Text Box 191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355FCE0-131C-4118-B997-D583A0B4AD2A}" type="slidenum">
              <a:rPr lang="en-US" altLang="en-US" sz="1200">
                <a:latin typeface="Arial Black" panose="020B0A04020102020204" pitchFamily="34" charset="0"/>
              </a:rPr>
              <a:pPr/>
              <a:t>28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07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(in-core performance = instruction mix?)</a:t>
            </a:r>
            <a:endParaRPr lang="en-US" altLang="en-US" smtClean="0"/>
          </a:p>
        </p:txBody>
      </p:sp>
      <p:sp>
        <p:nvSpPr>
          <p:cNvPr id="30724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All machines have a limited instruction issue bandwidth.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non-FP instructions sap instruction issue bandwidth needed by FP instructions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As the FP fraction of the dynamic instruction mix decreases, so might performance.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On Cell, double precision instructions stall subsequent issues for 7 cycles.</a:t>
            </a:r>
          </a:p>
        </p:txBody>
      </p:sp>
      <p:sp>
        <p:nvSpPr>
          <p:cNvPr id="30725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6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7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8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9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0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1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2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3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4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5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6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7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8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9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0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1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2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3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4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5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6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7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8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9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0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1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2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3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0754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0755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0756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0757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0758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0759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0760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0761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0762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0763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0764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0765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0766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0767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0768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0769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0770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0771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2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3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4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5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6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7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8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9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0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1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2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3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4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5" name="Line 64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6" name="Line 65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7" name="Line 66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8" name="Line 67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9" name="Line 68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0" name="Line 69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1" name="Line 70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2" name="Line 71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3" name="Line 72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4" name="Line 73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5" name="Line 74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6" name="Line 75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7" name="Line 76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8" name="Line 77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99" name="Text Box 78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0800" name="Text Box 79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0801" name="Text Box 80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0802" name="Text Box 81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0803" name="Text Box 82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0804" name="Text Box 83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0805" name="Text Box 84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0806" name="Text Box 85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0807" name="Text Box 86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0808" name="Text Box 87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0809" name="Text Box 88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0810" name="Text Box 89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0811" name="Text Box 90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0812" name="Text Box 91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0813" name="Text Box 92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0814" name="Text Box 93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0815" name="Text Box 94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0816" name="Text Box 95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0817" name="Text Box 96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0818" name="Text Box 97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0819" name="Text Box 98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0820" name="Text Box 99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0821" name="Text Box 100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0822" name="Text Box 101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0823" name="Text Box 102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0824" name="Text Box 103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0825" name="Text Box 104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0826" name="Text Box 105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0827" name="Text Box 106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0828" name="Text Box 107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0829" name="Text Box 108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0830" name="Text Box 109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0831" name="Text Box 110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0832" name="Text Box 111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0833" name="Text Box 112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0834" name="Text Box 113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0835" name="Text Box 114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0836" name="Text Box 115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0837" name="Text Box 116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0838" name="Line 11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39" name="Text Box 118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0840" name="Text Box 119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0841" name="Text Box 120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0842" name="Text Box 121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0843" name="Text Box 122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0844" name="Text Box 123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0845" name="Text Box 124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0846" name="Text Box 125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0847" name="Text Box 126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0848" name="Text Box 127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0849" name="Text Box 128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0850" name="Text Box 129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0851" name="Text Box 130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0852" name="Text Box 131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0853" name="Text Box 132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0854" name="Freeform 133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55" name="Text Box 134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0856" name="Line 135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57" name="Line 136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58" name="Line 137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59" name="Text Box 138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0860" name="Line 139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61" name="Text Box 140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0862" name="Line 141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63" name="Line 142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64" name="Line 143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65" name="Text Box 144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0866" name="Text Box 145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0867" name="Text Box 146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30868" name="Text Box 147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30869" name="Text Box 148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30870" name="Text Box 149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30871" name="Freeform 150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12601575 h 1200"/>
              <a:gd name="T6" fmla="*/ 2147483647 w 1248"/>
              <a:gd name="T7" fmla="*/ 967740000 h 1200"/>
              <a:gd name="T8" fmla="*/ 2147483647 w 1248"/>
              <a:gd name="T9" fmla="*/ 9677400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cubicBezTo>
                  <a:pt x="1215" y="1"/>
                  <a:pt x="1230" y="3"/>
                  <a:pt x="1246" y="5"/>
                </a:cubicBezTo>
                <a:lnTo>
                  <a:pt x="1248" y="384"/>
                </a:lnTo>
                <a:lnTo>
                  <a:pt x="1008" y="38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72" name="Freeform 151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362902500 w 1344"/>
              <a:gd name="T1" fmla="*/ 2147483647 h 1200"/>
              <a:gd name="T2" fmla="*/ 0 w 1344"/>
              <a:gd name="T3" fmla="*/ 2147483647 h 1200"/>
              <a:gd name="T4" fmla="*/ 0 w 1344"/>
              <a:gd name="T5" fmla="*/ 2147483647 h 1200"/>
              <a:gd name="T6" fmla="*/ 2147483647 w 1344"/>
              <a:gd name="T7" fmla="*/ 0 h 1200"/>
              <a:gd name="T8" fmla="*/ 2147483647 w 1344"/>
              <a:gd name="T9" fmla="*/ 0 h 1200"/>
              <a:gd name="T10" fmla="*/ 2147483647 w 1344"/>
              <a:gd name="T11" fmla="*/ 967740000 h 1200"/>
              <a:gd name="T12" fmla="*/ 2147483647 w 1344"/>
              <a:gd name="T13" fmla="*/ 967740000 h 1200"/>
              <a:gd name="T14" fmla="*/ 36290250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144" y="1200"/>
                </a:moveTo>
                <a:lnTo>
                  <a:pt x="0" y="1200"/>
                </a:ln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384"/>
                </a:lnTo>
                <a:lnTo>
                  <a:pt x="960" y="384"/>
                </a:lnTo>
                <a:lnTo>
                  <a:pt x="144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73" name="Freeform 152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483870000 h 960"/>
              <a:gd name="T10" fmla="*/ 1935480000 w 1344"/>
              <a:gd name="T11" fmla="*/ 48387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192"/>
                </a:lnTo>
                <a:lnTo>
                  <a:pt x="768" y="192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74" name="Text Box 153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0875" name="Line 154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76" name="Line 155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77" name="Line 156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78" name="Line 157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79" name="Line 158"/>
          <p:cNvSpPr>
            <a:spLocks noChangeShapeType="1"/>
          </p:cNvSpPr>
          <p:nvPr/>
        </p:nvSpPr>
        <p:spPr bwMode="auto">
          <a:xfrm flipH="1" flipV="1">
            <a:off x="2209800" y="2057400"/>
            <a:ext cx="681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80" name="Line 159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81" name="Text Box 160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30882" name="Line 161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83" name="Text Box 162"/>
          <p:cNvSpPr txBox="1">
            <a:spLocks noChangeArrowheads="1"/>
          </p:cNvSpPr>
          <p:nvPr/>
        </p:nvSpPr>
        <p:spPr bwMode="auto">
          <a:xfrm>
            <a:off x="1811338" y="1905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</a:p>
        </p:txBody>
      </p:sp>
      <p:sp>
        <p:nvSpPr>
          <p:cNvPr id="30884" name="Text Box 163"/>
          <p:cNvSpPr txBox="1">
            <a:spLocks noChangeArrowheads="1"/>
          </p:cNvSpPr>
          <p:nvPr/>
        </p:nvSpPr>
        <p:spPr bwMode="auto">
          <a:xfrm>
            <a:off x="1816100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</a:p>
        </p:txBody>
      </p:sp>
      <p:sp>
        <p:nvSpPr>
          <p:cNvPr id="30885" name="Line 164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86" name="Text Box 165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0887" name="Line 166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88" name="Line 167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89" name="Line 168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90" name="Line 169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91" name="Line 170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92" name="Line 171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93" name="Text Box 172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0894" name="Text Box 173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0895" name="Line 174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96" name="Text Box 175"/>
          <p:cNvSpPr txBox="1">
            <a:spLocks noChangeArrowheads="1"/>
          </p:cNvSpPr>
          <p:nvPr/>
        </p:nvSpPr>
        <p:spPr bwMode="auto">
          <a:xfrm>
            <a:off x="4783138" y="1905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</a:p>
        </p:txBody>
      </p:sp>
      <p:sp>
        <p:nvSpPr>
          <p:cNvPr id="30897" name="Text Box 176"/>
          <p:cNvSpPr txBox="1">
            <a:spLocks noChangeArrowheads="1"/>
          </p:cNvSpPr>
          <p:nvPr/>
        </p:nvSpPr>
        <p:spPr bwMode="auto">
          <a:xfrm>
            <a:off x="4787900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</a:p>
        </p:txBody>
      </p:sp>
      <p:sp>
        <p:nvSpPr>
          <p:cNvPr id="30898" name="Line 177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99" name="Line 178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00" name="Line 179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01" name="Line 180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02" name="Line 181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03" name="Text Box 182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0904" name="Line 183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05" name="Line 184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06" name="Line 185"/>
          <p:cNvSpPr>
            <a:spLocks noChangeShapeType="1"/>
          </p:cNvSpPr>
          <p:nvPr/>
        </p:nvSpPr>
        <p:spPr bwMode="auto">
          <a:xfrm flipH="1" flipV="1">
            <a:off x="4648200" y="4953000"/>
            <a:ext cx="1212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07" name="Text Box 186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0908" name="Text Box 187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30909" name="Line 188"/>
          <p:cNvSpPr>
            <a:spLocks noChangeShapeType="1"/>
          </p:cNvSpPr>
          <p:nvPr/>
        </p:nvSpPr>
        <p:spPr bwMode="auto">
          <a:xfrm flipH="1" flipV="1">
            <a:off x="4724400" y="4876800"/>
            <a:ext cx="1136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10" name="Text Box 189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2314D36-25CC-481B-A0D8-B07F8FB7C3D1}" type="slidenum">
              <a:rPr lang="en-US" altLang="en-US" sz="1200">
                <a:latin typeface="Arial Black" panose="020B0A04020102020204" pitchFamily="34" charset="0"/>
              </a:rPr>
              <a:pPr/>
              <a:t>29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174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(Achilles' Heel)</a:t>
            </a:r>
            <a:endParaRPr lang="en-US" altLang="en-US" smtClean="0"/>
          </a:p>
        </p:txBody>
      </p:sp>
      <p:sp>
        <p:nvSpPr>
          <p:cNvPr id="31748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Its clear that in-core parallelism is more important on the superscalars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Instruction mix is more important on Niagara2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None/>
            </a:pPr>
            <a:endParaRPr lang="en-US" altLang="en-US" sz="1600"/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Each architecture has its own </a:t>
            </a:r>
            <a:r>
              <a:rPr lang="en-US" altLang="en-US" sz="1600" b="1">
                <a:solidFill>
                  <a:srgbClr val="0000FF"/>
                </a:solidFill>
              </a:rPr>
              <a:t>Achilles’ Heel</a:t>
            </a:r>
            <a:r>
              <a:rPr lang="en-US" altLang="en-US" sz="1600"/>
              <a:t> when it comes to in-core performance</a:t>
            </a:r>
          </a:p>
        </p:txBody>
      </p:sp>
      <p:sp>
        <p:nvSpPr>
          <p:cNvPr id="31749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0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1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2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4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5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6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7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8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2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3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4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5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6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7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8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9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0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1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2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3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4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5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6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7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1778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1779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1780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1781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1782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1783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1784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1785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1786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1787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1788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1789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1790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1791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1792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1793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1794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1795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6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7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8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9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0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1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2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3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4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5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6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7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8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9" name="Text Box 64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1810" name="Text Box 65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1811" name="Text Box 66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1812" name="Text Box 67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1813" name="Text Box 68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1814" name="Text Box 69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1815" name="Text Box 70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1816" name="Text Box 71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1817" name="Text Box 72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1818" name="Text Box 73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1819" name="Text Box 74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1820" name="Text Box 75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1821" name="Text Box 76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1822" name="Text Box 77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1823" name="Text Box 78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1824" name="Text Box 79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1825" name="Text Box 80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1826" name="Text Box 81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1827" name="Text Box 82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1828" name="Text Box 83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1829" name="Text Box 84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1830" name="Text Box 85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1831" name="Text Box 86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1832" name="Text Box 87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1833" name="Text Box 88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1834" name="Text Box 89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1835" name="Text Box 90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1836" name="Text Box 91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1837" name="Text Box 92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1838" name="Text Box 93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1839" name="Text Box 94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1840" name="Text Box 95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1841" name="Text Box 96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1842" name="Text Box 97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1843" name="Text Box 98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1844" name="Text Box 99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1845" name="Line 100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46" name="Text Box 101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1847" name="Text Box 102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1848" name="Freeform 103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2056447500 h 1200"/>
              <a:gd name="T8" fmla="*/ 1451610000 w 1248"/>
              <a:gd name="T9" fmla="*/ 205644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816"/>
                </a:lnTo>
                <a:lnTo>
                  <a:pt x="576" y="816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49" name="Freeform 104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935480000 h 1200"/>
              <a:gd name="T10" fmla="*/ 1451610000 w 1344"/>
              <a:gd name="T11" fmla="*/ 193548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768"/>
                </a:lnTo>
                <a:lnTo>
                  <a:pt x="576" y="768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50" name="Line 105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51" name="Line 106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52" name="Line 107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53" name="Line 108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54" name="Line 109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55" name="Line 110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56" name="Text Box 111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1857" name="Text Box 112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1858" name="Line 113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59" name="Text Box 114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31860" name="Text Box 115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1861" name="Text Box 116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1862" name="Line 117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63" name="Line 118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64" name="Line 119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65" name="Line 120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66" name="Line 121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67" name="Line 122"/>
          <p:cNvSpPr>
            <a:spLocks noChangeShapeType="1"/>
          </p:cNvSpPr>
          <p:nvPr/>
        </p:nvSpPr>
        <p:spPr bwMode="auto">
          <a:xfrm flipH="1" flipV="1">
            <a:off x="2209800" y="2057400"/>
            <a:ext cx="681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68" name="Text Box 123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1869" name="Text Box 124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1870" name="Line 125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71" name="Line 126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72" name="Text Box 127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31873" name="Text Box 128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31874" name="Line 129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75" name="Freeform 130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1451610000 h 960"/>
              <a:gd name="T10" fmla="*/ 967740000 w 1344"/>
              <a:gd name="T11" fmla="*/ 145161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576"/>
                </a:lnTo>
                <a:lnTo>
                  <a:pt x="384" y="576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76" name="Line 131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77" name="Line 132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78" name="Line 133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79" name="Line 134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80" name="Line 135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81" name="Text Box 136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31882" name="Text Box 137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1883" name="Line 138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84" name="Line 139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85" name="Line 140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86" name="Text Box 141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1887" name="Line 142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88" name="Text Box 143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1889" name="Text Box 144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1890" name="Text Box 145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31891" name="Text Box 146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31892" name="Text Box 147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31893" name="Text Box 148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31894" name="Line 149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95" name="Line 150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96" name="Line 151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97" name="Line 152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98" name="Line 153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99" name="Line 154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0" name="Line 155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1" name="Line 156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2" name="Line 157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3" name="Line 158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4" name="Line 159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5" name="Line 160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6" name="Line 161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7" name="Line 162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08" name="Text Box 163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1909" name="Text Box 164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1910" name="Text Box 165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1911" name="Line 166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12" name="Text Box 167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1913" name="Text Box 168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1914" name="Text Box 169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1915" name="Text Box 170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1916" name="Text Box 171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1917" name="Text Box 172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1918" name="Text Box 173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1919" name="Text Box 174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1920" name="Text Box 175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1921" name="Text Box 176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1922" name="Text Box 177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1923" name="Text Box 178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1924" name="Text Box 179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1925" name="Text Box 180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1926" name="Text Box 181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1927" name="Freeform 182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28" name="Text Box 183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1929" name="Line 18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30" name="Line 185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31" name="Line 186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32" name="Text Box 187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1933" name="Line 18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34" name="Text Box 189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1935" name="Line 190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36" name="Line 191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37" name="Line 192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38" name="Text Box 193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1939" name="Text Box 194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1940" name="Text Box 195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BDD5099-2B8C-4916-A912-8669A2A92190}" type="slidenum">
              <a:rPr lang="en-US" altLang="en-US" sz="1200">
                <a:latin typeface="Arial Black" panose="020B0A04020102020204" pitchFamily="34" charset="0"/>
              </a:rPr>
              <a:pPr/>
              <a:t>3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Motivation</a:t>
            </a:r>
          </a:p>
        </p:txBody>
      </p:sp>
      <p:sp>
        <p:nvSpPr>
          <p:cNvPr id="5124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800" smtClean="0"/>
              <a:t>Multicore guarantees neither good scalability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800" smtClean="0"/>
              <a:t>	nor good (attained) performance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 smtClean="0"/>
              <a:t>Performance and scalability can be extremely non-intuitive even to computer scientists</a:t>
            </a:r>
          </a:p>
          <a:p>
            <a:pPr eaLnBrk="1" hangingPunct="1">
              <a:lnSpc>
                <a:spcPct val="90000"/>
              </a:lnSpc>
            </a:pPr>
            <a:endParaRPr lang="en-US" altLang="en-US" sz="2800" smtClean="0"/>
          </a:p>
          <a:p>
            <a:pPr eaLnBrk="1" hangingPunct="1">
              <a:lnSpc>
                <a:spcPct val="90000"/>
              </a:lnSpc>
            </a:pPr>
            <a:r>
              <a:rPr lang="en-US" altLang="en-US" sz="2800" smtClean="0"/>
              <a:t>Success of the multicore paradigm seems to be premised upon their programmability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 smtClean="0"/>
              <a:t>To that end, one must understand the limits to both scalability and efficiency.</a:t>
            </a:r>
          </a:p>
          <a:p>
            <a:pPr eaLnBrk="1" hangingPunct="1">
              <a:lnSpc>
                <a:spcPct val="90000"/>
              </a:lnSpc>
            </a:pPr>
            <a:endParaRPr lang="en-US" altLang="en-US" sz="2800" smtClean="0"/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800" smtClean="0"/>
              <a:t>		- How can we empower programmers?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EA7A8E7-E65D-4514-BE8C-085C6FB33E94}" type="slidenum">
              <a:rPr lang="en-US" altLang="en-US" sz="1200">
                <a:latin typeface="Arial Black" panose="020B0A04020102020204" pitchFamily="34" charset="0"/>
              </a:rPr>
              <a:pPr/>
              <a:t>30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277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(ceilings constrain performance)</a:t>
            </a:r>
            <a:endParaRPr lang="en-US" altLang="en-US" smtClean="0"/>
          </a:p>
        </p:txBody>
      </p:sp>
      <p:sp>
        <p:nvSpPr>
          <p:cNvPr id="32772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The ceilings act to constrain performance to a much smaller region</a:t>
            </a:r>
          </a:p>
        </p:txBody>
      </p:sp>
      <p:sp>
        <p:nvSpPr>
          <p:cNvPr id="32773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4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5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6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7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8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9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0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1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2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3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4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5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6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7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8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9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0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1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2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3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4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5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6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7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8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9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0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1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2802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2803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2804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2805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2806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2807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2808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2809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2810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2811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2812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2813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2814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2815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2816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2817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2818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2819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0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1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2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3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4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5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6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7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8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9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0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1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2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3" name="Text Box 64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2834" name="Text Box 65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2835" name="Text Box 67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2836" name="Text Box 68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2837" name="Text Box 69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2838" name="Text Box 70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2839" name="Text Box 71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2840" name="Text Box 72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2841" name="Text Box 73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2842" name="Text Box 74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2843" name="Text Box 75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2844" name="Text Box 76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2845" name="Text Box 77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2846" name="Text Box 78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2847" name="Text Box 79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2848" name="Text Box 80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2849" name="Text Box 81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2850" name="Text Box 82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2851" name="Text Box 83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2852" name="Text Box 85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2853" name="Text Box 86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2854" name="Text Box 87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2855" name="Text Box 88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2856" name="Text Box 89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2857" name="Text Box 90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2858" name="Text Box 91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2859" name="Text Box 92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2860" name="Text Box 93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2861" name="Text Box 94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2862" name="Text Box 95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2863" name="Text Box 96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2864" name="Text Box 97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2865" name="Text Box 98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2866" name="Text Box 99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2867" name="Text Box 101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2868" name="Text Box 102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2869" name="Freeform 103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2056447500 h 1200"/>
              <a:gd name="T8" fmla="*/ 1451610000 w 1248"/>
              <a:gd name="T9" fmla="*/ 205644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816"/>
                </a:lnTo>
                <a:lnTo>
                  <a:pt x="576" y="816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70" name="Freeform 104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935480000 h 1200"/>
              <a:gd name="T10" fmla="*/ 1451610000 w 1344"/>
              <a:gd name="T11" fmla="*/ 193548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768"/>
                </a:lnTo>
                <a:lnTo>
                  <a:pt x="576" y="768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71" name="Line 105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72" name="Line 106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73" name="Line 107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74" name="Line 108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75" name="Line 109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76" name="Line 110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77" name="Text Box 111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2878" name="Text Box 112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2879" name="Line 113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80" name="Text Box 114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32881" name="Text Box 115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2882" name="Text Box 116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2883" name="Line 119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84" name="Line 120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85" name="Line 121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86" name="Line 122"/>
          <p:cNvSpPr>
            <a:spLocks noChangeShapeType="1"/>
          </p:cNvSpPr>
          <p:nvPr/>
        </p:nvSpPr>
        <p:spPr bwMode="auto">
          <a:xfrm flipH="1" flipV="1">
            <a:off x="2209800" y="2057400"/>
            <a:ext cx="681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87" name="Text Box 123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2888" name="Text Box 124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2889" name="Line 125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90" name="Line 126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91" name="Text Box 127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32892" name="Text Box 128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32893" name="Freeform 130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1451610000 h 960"/>
              <a:gd name="T10" fmla="*/ 967740000 w 1344"/>
              <a:gd name="T11" fmla="*/ 145161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576"/>
                </a:lnTo>
                <a:lnTo>
                  <a:pt x="384" y="576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94" name="Line 131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95" name="Line 132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96" name="Line 133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97" name="Line 134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98" name="Line 135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99" name="Text Box 136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32900" name="Text Box 137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2901" name="Line 140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02" name="Text Box 141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2903" name="Line 142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04" name="Text Box 143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2905" name="Text Box 144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2906" name="Text Box 145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32907" name="Line 149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08" name="Line 150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09" name="Line 151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0" name="Line 152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1" name="Line 153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2" name="Line 154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3" name="Line 155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4" name="Line 156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5" name="Line 157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6" name="Line 158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7" name="Line 159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8" name="Line 160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9" name="Line 161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20" name="Line 162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21" name="Text Box 163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2922" name="Text Box 164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2923" name="Text Box 165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2924" name="Text Box 167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2925" name="Text Box 168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2926" name="Text Box 169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2927" name="Text Box 170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2928" name="Text Box 171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2929" name="Text Box 172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2930" name="Text Box 173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2931" name="Text Box 174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2932" name="Text Box 175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2933" name="Text Box 176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2934" name="Text Box 177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2935" name="Text Box 178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2936" name="Text Box 179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2937" name="Text Box 180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2938" name="Text Box 181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2939" name="Freeform 182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40" name="Text Box 183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2941" name="Line 18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42" name="Line 185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43" name="Line 186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44" name="Text Box 187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2945" name="Text Box 189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2946" name="Line 190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47" name="Line 191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48" name="Line 192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49" name="Text Box 193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2950" name="Text Box 194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2951" name="Rectangle 196"/>
          <p:cNvSpPr>
            <a:spLocks noChangeArrowheads="1"/>
          </p:cNvSpPr>
          <p:nvPr/>
        </p:nvSpPr>
        <p:spPr bwMode="auto">
          <a:xfrm>
            <a:off x="762000" y="4038600"/>
            <a:ext cx="2286000" cy="2286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2952" name="Rectangle 197"/>
          <p:cNvSpPr>
            <a:spLocks noChangeArrowheads="1"/>
          </p:cNvSpPr>
          <p:nvPr/>
        </p:nvSpPr>
        <p:spPr bwMode="auto">
          <a:xfrm>
            <a:off x="3733800" y="4038600"/>
            <a:ext cx="2286000" cy="2286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2953" name="Rectangle 198"/>
          <p:cNvSpPr>
            <a:spLocks noChangeArrowheads="1"/>
          </p:cNvSpPr>
          <p:nvPr/>
        </p:nvSpPr>
        <p:spPr bwMode="auto">
          <a:xfrm>
            <a:off x="762000" y="1066800"/>
            <a:ext cx="2286000" cy="2286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2954" name="Rectangle 199"/>
          <p:cNvSpPr>
            <a:spLocks noChangeArrowheads="1"/>
          </p:cNvSpPr>
          <p:nvPr/>
        </p:nvSpPr>
        <p:spPr bwMode="auto">
          <a:xfrm>
            <a:off x="3733800" y="1066800"/>
            <a:ext cx="2286000" cy="2286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2955" name="Text Box 66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2956" name="Text Box 84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2957" name="Line 100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58" name="Line 117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59" name="Line 118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60" name="Line 129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61" name="Line 138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62" name="Line 139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63" name="Text Box 146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32964" name="Text Box 147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32965" name="Text Box 148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32966" name="Line 166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67" name="Line 18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68" name="Text Box 195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32969" name="Freeform 202"/>
          <p:cNvSpPr>
            <a:spLocks/>
          </p:cNvSpPr>
          <p:nvPr/>
        </p:nvSpPr>
        <p:spPr bwMode="auto">
          <a:xfrm>
            <a:off x="762000" y="5029200"/>
            <a:ext cx="2133600" cy="914400"/>
          </a:xfrm>
          <a:custGeom>
            <a:avLst/>
            <a:gdLst>
              <a:gd name="T0" fmla="*/ 0 w 1344"/>
              <a:gd name="T1" fmla="*/ 1451610000 h 576"/>
              <a:gd name="T2" fmla="*/ 1451610000 w 1344"/>
              <a:gd name="T3" fmla="*/ 0 h 576"/>
              <a:gd name="T4" fmla="*/ 2147483647 w 1344"/>
              <a:gd name="T5" fmla="*/ 0 h 57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44" h="576">
                <a:moveTo>
                  <a:pt x="0" y="576"/>
                </a:moveTo>
                <a:lnTo>
                  <a:pt x="576" y="0"/>
                </a:lnTo>
                <a:lnTo>
                  <a:pt x="1344" y="0"/>
                </a:lnTo>
              </a:path>
            </a:pathLst>
          </a:custGeom>
          <a:noFill/>
          <a:ln w="38100" cmpd="sng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70" name="Freeform 204"/>
          <p:cNvSpPr>
            <a:spLocks/>
          </p:cNvSpPr>
          <p:nvPr/>
        </p:nvSpPr>
        <p:spPr bwMode="auto">
          <a:xfrm>
            <a:off x="3733800" y="1447800"/>
            <a:ext cx="2133600" cy="1828800"/>
          </a:xfrm>
          <a:custGeom>
            <a:avLst/>
            <a:gdLst>
              <a:gd name="T0" fmla="*/ 0 w 1344"/>
              <a:gd name="T1" fmla="*/ 2147483647 h 1152"/>
              <a:gd name="T2" fmla="*/ 2147483647 w 1344"/>
              <a:gd name="T3" fmla="*/ 0 h 1152"/>
              <a:gd name="T4" fmla="*/ 2147483647 w 1344"/>
              <a:gd name="T5" fmla="*/ 0 h 11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44" h="1152">
                <a:moveTo>
                  <a:pt x="0" y="1152"/>
                </a:moveTo>
                <a:lnTo>
                  <a:pt x="1152" y="0"/>
                </a:lnTo>
                <a:lnTo>
                  <a:pt x="1344" y="0"/>
                </a:lnTo>
              </a:path>
            </a:pathLst>
          </a:custGeom>
          <a:noFill/>
          <a:ln w="38100" cmpd="sng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71" name="Freeform 205"/>
          <p:cNvSpPr>
            <a:spLocks/>
          </p:cNvSpPr>
          <p:nvPr/>
        </p:nvSpPr>
        <p:spPr bwMode="auto">
          <a:xfrm>
            <a:off x="3733800" y="4800600"/>
            <a:ext cx="2133600" cy="1066800"/>
          </a:xfrm>
          <a:custGeom>
            <a:avLst/>
            <a:gdLst>
              <a:gd name="T0" fmla="*/ 0 w 1344"/>
              <a:gd name="T1" fmla="*/ 1693545000 h 672"/>
              <a:gd name="T2" fmla="*/ 1693545000 w 1344"/>
              <a:gd name="T3" fmla="*/ 0 h 672"/>
              <a:gd name="T4" fmla="*/ 2147483647 w 1344"/>
              <a:gd name="T5" fmla="*/ 0 h 67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44" h="672">
                <a:moveTo>
                  <a:pt x="0" y="672"/>
                </a:moveTo>
                <a:lnTo>
                  <a:pt x="672" y="0"/>
                </a:lnTo>
                <a:lnTo>
                  <a:pt x="1344" y="0"/>
                </a:lnTo>
              </a:path>
            </a:pathLst>
          </a:custGeom>
          <a:noFill/>
          <a:ln w="38100" cmpd="sng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72" name="Freeform 206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</a:path>
            </a:pathLst>
          </a:custGeom>
          <a:noFill/>
          <a:ln w="38100" cmpd="sng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C89AAFC-1BCC-4527-A82F-F33E1B3FEC20}" type="slidenum">
              <a:rPr lang="en-US" altLang="en-US" sz="1200">
                <a:latin typeface="Arial Black" panose="020B0A04020102020204" pitchFamily="34" charset="0"/>
              </a:rPr>
              <a:pPr/>
              <a:t>31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379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(ceilings constrain performance)</a:t>
            </a:r>
          </a:p>
        </p:txBody>
      </p:sp>
      <p:sp>
        <p:nvSpPr>
          <p:cNvPr id="33796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The ceilings act to constrain performance to a much smaller region</a:t>
            </a:r>
          </a:p>
        </p:txBody>
      </p:sp>
      <p:sp>
        <p:nvSpPr>
          <p:cNvPr id="33797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98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99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0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1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2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3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4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5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6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7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8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9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0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1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2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3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4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5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6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7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8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9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0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1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2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3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4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5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3826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3827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3828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3829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3830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3831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3832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3833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3834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3835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3836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3837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3838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3839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3840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3841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3842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3843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4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5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6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7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8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9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50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51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52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53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54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55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56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57" name="Text Box 64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3858" name="Text Box 65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3859" name="Text Box 66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3860" name="Text Box 67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3861" name="Text Box 68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3862" name="Text Box 69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3863" name="Text Box 70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3864" name="Text Box 71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3865" name="Text Box 72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3866" name="Text Box 73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3867" name="Text Box 74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3868" name="Text Box 75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3869" name="Text Box 76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3870" name="Text Box 77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3871" name="Text Box 78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3872" name="Text Box 79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3873" name="Text Box 80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3874" name="Text Box 81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3875" name="Text Box 82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3876" name="Text Box 83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3877" name="Text Box 84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3878" name="Text Box 85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3879" name="Text Box 86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3880" name="Text Box 87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3881" name="Text Box 88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3882" name="Text Box 89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3883" name="Text Box 90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3884" name="Text Box 91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3885" name="Text Box 92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3886" name="Text Box 93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3887" name="Text Box 94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3888" name="Text Box 95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3889" name="Text Box 96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3890" name="Text Box 97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3891" name="Text Box 98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3892" name="Text Box 99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3893" name="Freeform 100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2056447500 h 1200"/>
              <a:gd name="T8" fmla="*/ 1451610000 w 1248"/>
              <a:gd name="T9" fmla="*/ 205644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816"/>
                </a:lnTo>
                <a:lnTo>
                  <a:pt x="576" y="816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94" name="Freeform 101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935480000 h 1200"/>
              <a:gd name="T10" fmla="*/ 1451610000 w 1344"/>
              <a:gd name="T11" fmla="*/ 193548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768"/>
                </a:lnTo>
                <a:lnTo>
                  <a:pt x="576" y="768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95" name="Line 102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96" name="Line 103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97" name="Line 104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98" name="Line 105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99" name="Line 106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00" name="Line 107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01" name="Text Box 108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3902" name="Text Box 109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3903" name="Line 110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04" name="Text Box 111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33905" name="Text Box 112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3906" name="Text Box 113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3907" name="Line 114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08" name="Line 115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09" name="Line 116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10" name="Line 117"/>
          <p:cNvSpPr>
            <a:spLocks noChangeShapeType="1"/>
          </p:cNvSpPr>
          <p:nvPr/>
        </p:nvSpPr>
        <p:spPr bwMode="auto">
          <a:xfrm flipH="1" flipV="1">
            <a:off x="2209800" y="2057400"/>
            <a:ext cx="681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11" name="Text Box 118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3912" name="Text Box 119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3913" name="Line 120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14" name="Line 121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15" name="Text Box 122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33916" name="Text Box 123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33917" name="Freeform 124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1451610000 h 960"/>
              <a:gd name="T10" fmla="*/ 967740000 w 1344"/>
              <a:gd name="T11" fmla="*/ 145161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576"/>
                </a:lnTo>
                <a:lnTo>
                  <a:pt x="384" y="576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18" name="Line 125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19" name="Line 126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20" name="Line 127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21" name="Line 128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22" name="Line 129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23" name="Text Box 130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33924" name="Text Box 131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3925" name="Line 132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26" name="Text Box 133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3927" name="Line 134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28" name="Text Box 135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3929" name="Text Box 136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3930" name="Text Box 137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33931" name="Line 138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32" name="Line 139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33" name="Line 140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34" name="Line 141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35" name="Line 142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36" name="Line 143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37" name="Line 144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38" name="Line 145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39" name="Line 146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40" name="Line 147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41" name="Line 148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42" name="Line 149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43" name="Line 150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44" name="Line 151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45" name="Text Box 152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3946" name="Text Box 153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3947" name="Text Box 154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3948" name="Text Box 155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3949" name="Text Box 156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3950" name="Text Box 157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3951" name="Text Box 158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3952" name="Text Box 159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3953" name="Text Box 160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3954" name="Text Box 161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3955" name="Text Box 162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3956" name="Text Box 163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3957" name="Text Box 164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3958" name="Text Box 165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3959" name="Text Box 166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3960" name="Text Box 167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3961" name="Text Box 168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3962" name="Text Box 169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3963" name="Freeform 170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64" name="Text Box 171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3965" name="Line 172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66" name="Line 173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67" name="Line 174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68" name="Text Box 175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3969" name="Text Box 176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3970" name="Line 177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71" name="Line 178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72" name="Line 179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73" name="Text Box 180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3974" name="Text Box 181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3975" name="Rectangle 182"/>
          <p:cNvSpPr>
            <a:spLocks noChangeArrowheads="1"/>
          </p:cNvSpPr>
          <p:nvPr/>
        </p:nvSpPr>
        <p:spPr bwMode="auto">
          <a:xfrm>
            <a:off x="762000" y="4038600"/>
            <a:ext cx="2286000" cy="2286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3976" name="Rectangle 183"/>
          <p:cNvSpPr>
            <a:spLocks noChangeArrowheads="1"/>
          </p:cNvSpPr>
          <p:nvPr/>
        </p:nvSpPr>
        <p:spPr bwMode="auto">
          <a:xfrm>
            <a:off x="3733800" y="4038600"/>
            <a:ext cx="2286000" cy="2286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3977" name="Rectangle 184"/>
          <p:cNvSpPr>
            <a:spLocks noChangeArrowheads="1"/>
          </p:cNvSpPr>
          <p:nvPr/>
        </p:nvSpPr>
        <p:spPr bwMode="auto">
          <a:xfrm>
            <a:off x="762000" y="1066800"/>
            <a:ext cx="2286000" cy="2286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3978" name="Rectangle 185"/>
          <p:cNvSpPr>
            <a:spLocks noChangeArrowheads="1"/>
          </p:cNvSpPr>
          <p:nvPr/>
        </p:nvSpPr>
        <p:spPr bwMode="auto">
          <a:xfrm>
            <a:off x="3733800" y="1066800"/>
            <a:ext cx="2286000" cy="2286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3979" name="Text Box 186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3980" name="Text Box 187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3981" name="Line 188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82" name="Line 189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83" name="Line 190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84" name="Line 191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85" name="Line 192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86" name="Line 193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87" name="Text Box 194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33988" name="Text Box 195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33989" name="Text Box 196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33990" name="Line 197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91" name="Line 19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92" name="Text Box 199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33993" name="Freeform 204"/>
          <p:cNvSpPr>
            <a:spLocks/>
          </p:cNvSpPr>
          <p:nvPr/>
        </p:nvSpPr>
        <p:spPr bwMode="auto">
          <a:xfrm>
            <a:off x="1219200" y="2743200"/>
            <a:ext cx="1676400" cy="609600"/>
          </a:xfrm>
          <a:custGeom>
            <a:avLst/>
            <a:gdLst>
              <a:gd name="T0" fmla="*/ 0 w 1056"/>
              <a:gd name="T1" fmla="*/ 967740000 h 384"/>
              <a:gd name="T2" fmla="*/ 967740000 w 1056"/>
              <a:gd name="T3" fmla="*/ 0 h 384"/>
              <a:gd name="T4" fmla="*/ 2147483647 w 1056"/>
              <a:gd name="T5" fmla="*/ 0 h 38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56" h="384">
                <a:moveTo>
                  <a:pt x="0" y="384"/>
                </a:moveTo>
                <a:lnTo>
                  <a:pt x="384" y="0"/>
                </a:lnTo>
                <a:lnTo>
                  <a:pt x="1056" y="0"/>
                </a:lnTo>
              </a:path>
            </a:pathLst>
          </a:custGeom>
          <a:noFill/>
          <a:ln w="38100" cmpd="sng">
            <a:solidFill>
              <a:srgbClr val="FF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94" name="Freeform 205"/>
          <p:cNvSpPr>
            <a:spLocks/>
          </p:cNvSpPr>
          <p:nvPr/>
        </p:nvSpPr>
        <p:spPr bwMode="auto">
          <a:xfrm>
            <a:off x="3962400" y="2667000"/>
            <a:ext cx="1905000" cy="685800"/>
          </a:xfrm>
          <a:custGeom>
            <a:avLst/>
            <a:gdLst>
              <a:gd name="T0" fmla="*/ 0 w 1200"/>
              <a:gd name="T1" fmla="*/ 1088707500 h 432"/>
              <a:gd name="T2" fmla="*/ 1088707500 w 1200"/>
              <a:gd name="T3" fmla="*/ 0 h 432"/>
              <a:gd name="T4" fmla="*/ 2147483647 w 1200"/>
              <a:gd name="T5" fmla="*/ 0 h 4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00" h="432">
                <a:moveTo>
                  <a:pt x="0" y="432"/>
                </a:moveTo>
                <a:lnTo>
                  <a:pt x="432" y="0"/>
                </a:lnTo>
                <a:lnTo>
                  <a:pt x="1200" y="0"/>
                </a:lnTo>
              </a:path>
            </a:pathLst>
          </a:custGeom>
          <a:noFill/>
          <a:ln w="38100" cmpd="sng">
            <a:solidFill>
              <a:srgbClr val="FF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95" name="Freeform 206"/>
          <p:cNvSpPr>
            <a:spLocks/>
          </p:cNvSpPr>
          <p:nvPr/>
        </p:nvSpPr>
        <p:spPr bwMode="auto">
          <a:xfrm>
            <a:off x="762000" y="5638800"/>
            <a:ext cx="2133600" cy="685800"/>
          </a:xfrm>
          <a:custGeom>
            <a:avLst/>
            <a:gdLst>
              <a:gd name="T0" fmla="*/ 0 w 1344"/>
              <a:gd name="T1" fmla="*/ 1088707500 h 432"/>
              <a:gd name="T2" fmla="*/ 1088707500 w 1344"/>
              <a:gd name="T3" fmla="*/ 0 h 432"/>
              <a:gd name="T4" fmla="*/ 2147483647 w 1344"/>
              <a:gd name="T5" fmla="*/ 0 h 4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44" h="432">
                <a:moveTo>
                  <a:pt x="0" y="432"/>
                </a:moveTo>
                <a:lnTo>
                  <a:pt x="432" y="0"/>
                </a:lnTo>
                <a:lnTo>
                  <a:pt x="1344" y="0"/>
                </a:lnTo>
              </a:path>
            </a:pathLst>
          </a:custGeom>
          <a:noFill/>
          <a:ln w="38100" cmpd="sng">
            <a:solidFill>
              <a:srgbClr val="FF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96" name="Freeform 207"/>
          <p:cNvSpPr>
            <a:spLocks/>
          </p:cNvSpPr>
          <p:nvPr/>
        </p:nvSpPr>
        <p:spPr bwMode="auto">
          <a:xfrm>
            <a:off x="3733800" y="5715000"/>
            <a:ext cx="2133600" cy="609600"/>
          </a:xfrm>
          <a:custGeom>
            <a:avLst/>
            <a:gdLst>
              <a:gd name="T0" fmla="*/ 0 w 1344"/>
              <a:gd name="T1" fmla="*/ 967740000 h 384"/>
              <a:gd name="T2" fmla="*/ 967740000 w 1344"/>
              <a:gd name="T3" fmla="*/ 0 h 384"/>
              <a:gd name="T4" fmla="*/ 2147483647 w 1344"/>
              <a:gd name="T5" fmla="*/ 0 h 38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44" h="384">
                <a:moveTo>
                  <a:pt x="0" y="384"/>
                </a:moveTo>
                <a:lnTo>
                  <a:pt x="384" y="0"/>
                </a:lnTo>
                <a:lnTo>
                  <a:pt x="1344" y="0"/>
                </a:lnTo>
              </a:path>
            </a:pathLst>
          </a:custGeom>
          <a:noFill/>
          <a:ln w="38100" cmpd="sng">
            <a:solidFill>
              <a:srgbClr val="FF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4A69FDE-CBDA-4856-B529-D2168C539EBC}" type="slidenum">
              <a:rPr lang="en-US" altLang="en-US" sz="1200">
                <a:latin typeface="Arial Black" panose="020B0A04020102020204" pitchFamily="34" charset="0"/>
              </a:rPr>
              <a:pPr/>
              <a:t>32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481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models</a:t>
            </a:r>
            <a:br>
              <a:rPr lang="en-US" altLang="en-US" smtClean="0"/>
            </a:br>
            <a:r>
              <a:rPr lang="en-US" altLang="en-US" sz="1600" smtClean="0"/>
              <a:t>(thickness)</a:t>
            </a:r>
            <a:endParaRPr lang="en-US" altLang="en-US" smtClean="0"/>
          </a:p>
        </p:txBody>
      </p:sp>
      <p:sp>
        <p:nvSpPr>
          <p:cNvPr id="34820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The ceilings act to constrain performance to a much smaller region</a:t>
            </a:r>
          </a:p>
        </p:txBody>
      </p:sp>
      <p:sp>
        <p:nvSpPr>
          <p:cNvPr id="34821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2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3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4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5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6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7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8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9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0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1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2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3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4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5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6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7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8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9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0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1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2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3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4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5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6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7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8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9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4850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4851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4852" name="Text Box 3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4853" name="Text Box 36"/>
          <p:cNvSpPr txBox="1">
            <a:spLocks noChangeArrowheads="1"/>
          </p:cNvSpPr>
          <p:nvPr/>
        </p:nvSpPr>
        <p:spPr bwMode="auto">
          <a:xfrm rot="-5400000">
            <a:off x="-8358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4854" name="Text Box 3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4855" name="Text Box 3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4856" name="Text Box 3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4857" name="Text Box 4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4858" name="Text Box 4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4859" name="Text Box 4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4860" name="Text Box 4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4861" name="Text Box 4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4862" name="Text Box 4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4863" name="Text Box 4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4864" name="Text Box 4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4865" name="Text Box 4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4866" name="Text Box 4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4867" name="Line 50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8" name="Line 51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9" name="Line 52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0" name="Line 53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1" name="Line 54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2" name="Line 55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3" name="Line 56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4" name="Line 57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5" name="Line 58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6" name="Line 59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7" name="Line 60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8" name="Line 61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79" name="Line 62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80" name="Line 63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81" name="Text Box 64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4882" name="Text Box 65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4883" name="Text Box 66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4884" name="Text Box 67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4885" name="Text Box 68"/>
          <p:cNvSpPr txBox="1">
            <a:spLocks noChangeArrowheads="1"/>
          </p:cNvSpPr>
          <p:nvPr/>
        </p:nvSpPr>
        <p:spPr bwMode="auto">
          <a:xfrm rot="-5400000">
            <a:off x="21359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4886" name="Text Box 69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4887" name="Text Box 70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4888" name="Text Box 71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4889" name="Text Box 72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4890" name="Text Box 73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4891" name="Text Box 74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4892" name="Text Box 75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4893" name="Text Box 76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4894" name="Text Box 77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4895" name="Text Box 78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4896" name="Text Box 79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4897" name="Text Box 80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4898" name="Text Box 81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4899" name="Text Box 82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4900" name="Text Box 83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4901" name="Text Box 84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4902" name="Text Box 85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4903" name="Text Box 86"/>
          <p:cNvSpPr txBox="1">
            <a:spLocks noChangeArrowheads="1"/>
          </p:cNvSpPr>
          <p:nvPr/>
        </p:nvSpPr>
        <p:spPr bwMode="auto">
          <a:xfrm rot="-5400000">
            <a:off x="21359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4904" name="Text Box 87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4905" name="Text Box 88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4906" name="Text Box 89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4907" name="Text Box 90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4908" name="Text Box 91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4909" name="Text Box 92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4910" name="Text Box 93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4911" name="Text Box 94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4912" name="Text Box 95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4913" name="Text Box 96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4914" name="Text Box 97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4915" name="Text Box 98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4916" name="Text Box 99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4917" name="Line 100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18" name="Text Box 101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4919" name="Text Box 102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4920" name="Freeform 103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2056447500 h 1200"/>
              <a:gd name="T8" fmla="*/ 1451610000 w 1248"/>
              <a:gd name="T9" fmla="*/ 205644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816"/>
                </a:lnTo>
                <a:lnTo>
                  <a:pt x="576" y="816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21" name="Freeform 104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935480000 h 1200"/>
              <a:gd name="T10" fmla="*/ 1451610000 w 1344"/>
              <a:gd name="T11" fmla="*/ 193548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768"/>
                </a:lnTo>
                <a:lnTo>
                  <a:pt x="576" y="768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22" name="Line 105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23" name="Line 106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24" name="Line 107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25" name="Line 108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26" name="Line 109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27" name="Line 110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28" name="Text Box 111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4929" name="Text Box 112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4930" name="Line 113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31" name="Text Box 114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34932" name="Text Box 115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4933" name="Text Box 116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4934" name="Line 117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35" name="Line 118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36" name="Line 119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37" name="Line 120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38" name="Line 121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39" name="Line 122"/>
          <p:cNvSpPr>
            <a:spLocks noChangeShapeType="1"/>
          </p:cNvSpPr>
          <p:nvPr/>
        </p:nvSpPr>
        <p:spPr bwMode="auto">
          <a:xfrm flipH="1" flipV="1">
            <a:off x="2209800" y="2057400"/>
            <a:ext cx="681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40" name="Text Box 123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4941" name="Text Box 124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4942" name="Line 125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43" name="Line 126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44" name="Text Box 127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34945" name="Text Box 128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34946" name="Line 129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47" name="Freeform 130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1451610000 h 960"/>
              <a:gd name="T10" fmla="*/ 967740000 w 1344"/>
              <a:gd name="T11" fmla="*/ 145161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576"/>
                </a:lnTo>
                <a:lnTo>
                  <a:pt x="384" y="576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48" name="Line 131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49" name="Line 132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50" name="Line 133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51" name="Line 134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52" name="Line 135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53" name="Text Box 136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34954" name="Text Box 137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4955" name="Line 138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56" name="Line 139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57" name="Line 140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58" name="Text Box 141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4959" name="Line 142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60" name="Text Box 143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4961" name="Text Box 144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4962" name="Text Box 145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34963" name="Text Box 146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34964" name="Text Box 147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34965" name="Text Box 148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34966" name="Line 149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67" name="Line 150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68" name="Line 151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69" name="Line 152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0" name="Line 153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1" name="Line 154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2" name="Line 155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3" name="Line 156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4" name="Line 157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5" name="Line 158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6" name="Line 159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7" name="Line 160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8" name="Line 161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79" name="Line 162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80" name="Text Box 163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34981" name="Text Box 164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34982" name="Text Box 165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34983" name="Line 166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84" name="Text Box 167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34985" name="Text Box 168"/>
          <p:cNvSpPr txBox="1">
            <a:spLocks noChangeArrowheads="1"/>
          </p:cNvSpPr>
          <p:nvPr/>
        </p:nvSpPr>
        <p:spPr bwMode="auto">
          <a:xfrm rot="-5400000">
            <a:off x="-8358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34986" name="Text Box 169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34987" name="Text Box 170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34988" name="Text Box 171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34989" name="Text Box 172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34990" name="Text Box 173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34991" name="Text Box 174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34992" name="Text Box 175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34993" name="Text Box 176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34994" name="Text Box 177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34995" name="Text Box 178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34996" name="Text Box 179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34997" name="Text Box 180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34998" name="Text Box 181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34999" name="Freeform 182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00" name="Text Box 183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5001" name="Line 18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02" name="Line 185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03" name="Line 186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04" name="Text Box 187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35005" name="Line 18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06" name="Text Box 189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35007" name="Line 190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08" name="Line 191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09" name="Line 192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10" name="Text Box 193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35011" name="Text Box 194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35012" name="Text Box 195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35013" name="Rectangle 196"/>
          <p:cNvSpPr>
            <a:spLocks noChangeArrowheads="1"/>
          </p:cNvSpPr>
          <p:nvPr/>
        </p:nvSpPr>
        <p:spPr bwMode="auto">
          <a:xfrm>
            <a:off x="0" y="914400"/>
            <a:ext cx="9144000" cy="5715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5014" name="Text Box 197"/>
          <p:cNvSpPr txBox="1">
            <a:spLocks noChangeArrowheads="1"/>
          </p:cNvSpPr>
          <p:nvPr/>
        </p:nvSpPr>
        <p:spPr bwMode="auto">
          <a:xfrm rot="-900000">
            <a:off x="2743200" y="1981200"/>
            <a:ext cx="3656013" cy="36560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000" b="1">
                <a:solidFill>
                  <a:srgbClr val="FF0080"/>
                </a:solidFill>
              </a:rPr>
              <a:t>Thickness of the roofline is</a:t>
            </a:r>
          </a:p>
          <a:p>
            <a:r>
              <a:rPr lang="en-US" altLang="en-US" sz="4000" b="1">
                <a:solidFill>
                  <a:srgbClr val="FF0080"/>
                </a:solidFill>
              </a:rPr>
              <a:t>indicative of requisite</a:t>
            </a:r>
          </a:p>
          <a:p>
            <a:r>
              <a:rPr lang="en-US" altLang="en-US" sz="4000" b="1">
                <a:solidFill>
                  <a:srgbClr val="FF0080"/>
                </a:solidFill>
              </a:rPr>
              <a:t>compiler or SW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8417962-ABC2-42CC-9CD4-B6470644001D}" type="slidenum">
              <a:rPr lang="en-US" altLang="en-US" sz="1200">
                <a:latin typeface="Arial Black" panose="020B0A04020102020204" pitchFamily="34" charset="0"/>
              </a:rPr>
              <a:pPr/>
              <a:t>33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5843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z="4800" smtClean="0"/>
              <a:t>Three Categories of Software Optimization</a:t>
            </a:r>
            <a:endParaRPr lang="en-US" altLang="en-US" smtClean="0"/>
          </a:p>
        </p:txBody>
      </p:sp>
      <p:sp>
        <p:nvSpPr>
          <p:cNvPr id="35844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1C2973A-33C5-4D0E-9801-88E057CD50DF}" type="slidenum">
              <a:rPr lang="en-US" altLang="en-US" sz="1200">
                <a:latin typeface="Arial Black" panose="020B0A04020102020204" pitchFamily="34" charset="0"/>
              </a:rPr>
              <a:pPr/>
              <a:t>34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68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Optimization Categorization</a:t>
            </a:r>
          </a:p>
        </p:txBody>
      </p:sp>
      <p:sp>
        <p:nvSpPr>
          <p:cNvPr id="36868" name="Text Box 3"/>
          <p:cNvSpPr txBox="1">
            <a:spLocks noChangeArrowheads="1"/>
          </p:cNvSpPr>
          <p:nvPr/>
        </p:nvSpPr>
        <p:spPr bwMode="auto">
          <a:xfrm>
            <a:off x="152400" y="1370013"/>
            <a:ext cx="274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b="1"/>
              <a:t>Maximizing</a:t>
            </a:r>
          </a:p>
          <a:p>
            <a:r>
              <a:rPr lang="en-US" altLang="en-US" sz="1800" b="1"/>
              <a:t>In-core Performance</a:t>
            </a:r>
          </a:p>
        </p:txBody>
      </p:sp>
      <p:sp>
        <p:nvSpPr>
          <p:cNvPr id="36869" name="Text Box 4"/>
          <p:cNvSpPr txBox="1">
            <a:spLocks noChangeArrowheads="1"/>
          </p:cNvSpPr>
          <p:nvPr/>
        </p:nvSpPr>
        <p:spPr bwMode="auto">
          <a:xfrm>
            <a:off x="6248400" y="1370013"/>
            <a:ext cx="274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b="1"/>
              <a:t>Minimizing</a:t>
            </a:r>
          </a:p>
          <a:p>
            <a:r>
              <a:rPr lang="en-US" altLang="en-US" sz="1800" b="1"/>
              <a:t>Memory Traffic</a:t>
            </a:r>
          </a:p>
        </p:txBody>
      </p:sp>
      <p:sp>
        <p:nvSpPr>
          <p:cNvPr id="36870" name="Text Box 5"/>
          <p:cNvSpPr txBox="1">
            <a:spLocks noChangeArrowheads="1"/>
          </p:cNvSpPr>
          <p:nvPr/>
        </p:nvSpPr>
        <p:spPr bwMode="auto">
          <a:xfrm>
            <a:off x="3198813" y="1370013"/>
            <a:ext cx="2741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b="1"/>
              <a:t>Maximizing</a:t>
            </a:r>
          </a:p>
          <a:p>
            <a:r>
              <a:rPr lang="en-US" altLang="en-US" sz="1800" b="1"/>
              <a:t>Memory Bandwidth</a:t>
            </a:r>
          </a:p>
        </p:txBody>
      </p:sp>
      <p:sp>
        <p:nvSpPr>
          <p:cNvPr id="36871" name="Line 6"/>
          <p:cNvSpPr>
            <a:spLocks noChangeShapeType="1"/>
          </p:cNvSpPr>
          <p:nvPr/>
        </p:nvSpPr>
        <p:spPr bwMode="auto">
          <a:xfrm flipH="1">
            <a:off x="228600" y="1905000"/>
            <a:ext cx="259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2" name="Text Box 7"/>
          <p:cNvSpPr txBox="1">
            <a:spLocks noChangeArrowheads="1"/>
          </p:cNvSpPr>
          <p:nvPr/>
        </p:nvSpPr>
        <p:spPr bwMode="auto">
          <a:xfrm>
            <a:off x="306388" y="1981200"/>
            <a:ext cx="274161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>
              <a:buFontTx/>
              <a:buChar char="•"/>
            </a:pPr>
            <a:r>
              <a:rPr lang="en-US" altLang="en-US" sz="1600" b="1">
                <a:solidFill>
                  <a:srgbClr val="008040"/>
                </a:solidFill>
              </a:rPr>
              <a:t>Exploit in-core parallelism</a:t>
            </a:r>
          </a:p>
          <a:p>
            <a:pPr algn="l"/>
            <a:r>
              <a:rPr lang="en-US" altLang="en-US" sz="1600" b="1">
                <a:solidFill>
                  <a:srgbClr val="008040"/>
                </a:solidFill>
              </a:rPr>
              <a:t>   (ILP, DLP, etc…)</a:t>
            </a:r>
          </a:p>
          <a:p>
            <a:pPr algn="l"/>
            <a:endParaRPr lang="en-US" altLang="en-US" sz="1600" b="1">
              <a:solidFill>
                <a:srgbClr val="008040"/>
              </a:solidFill>
            </a:endParaRPr>
          </a:p>
          <a:p>
            <a:pPr algn="l">
              <a:buFontTx/>
              <a:buChar char="•"/>
            </a:pPr>
            <a:r>
              <a:rPr lang="en-US" altLang="en-US" sz="1600" b="1">
                <a:solidFill>
                  <a:srgbClr val="008040"/>
                </a:solidFill>
              </a:rPr>
              <a:t>Good (enough)</a:t>
            </a:r>
          </a:p>
          <a:p>
            <a:pPr algn="l"/>
            <a:r>
              <a:rPr lang="en-US" altLang="en-US" sz="1600" b="1">
                <a:solidFill>
                  <a:srgbClr val="008040"/>
                </a:solidFill>
              </a:rPr>
              <a:t>   floating-point balance</a:t>
            </a:r>
          </a:p>
        </p:txBody>
      </p:sp>
      <p:grpSp>
        <p:nvGrpSpPr>
          <p:cNvPr id="36873" name="Group 8"/>
          <p:cNvGrpSpPr>
            <a:grpSpLocks/>
          </p:cNvGrpSpPr>
          <p:nvPr/>
        </p:nvGrpSpPr>
        <p:grpSpPr bwMode="auto">
          <a:xfrm>
            <a:off x="152400" y="3733800"/>
            <a:ext cx="2743200" cy="2133600"/>
            <a:chOff x="96" y="2352"/>
            <a:chExt cx="1728" cy="1344"/>
          </a:xfrm>
        </p:grpSpPr>
        <p:grpSp>
          <p:nvGrpSpPr>
            <p:cNvPr id="36911" name="Group 9"/>
            <p:cNvGrpSpPr>
              <a:grpSpLocks/>
            </p:cNvGrpSpPr>
            <p:nvPr/>
          </p:nvGrpSpPr>
          <p:grpSpPr bwMode="auto">
            <a:xfrm>
              <a:off x="144" y="2640"/>
              <a:ext cx="576" cy="576"/>
              <a:chOff x="816" y="2592"/>
              <a:chExt cx="576" cy="576"/>
            </a:xfrm>
          </p:grpSpPr>
          <p:sp>
            <p:nvSpPr>
              <p:cNvPr id="36922" name="Oval 10"/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ellipse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6400" b="1">
                    <a:solidFill>
                      <a:srgbClr val="008040"/>
                    </a:solidFill>
                  </a:rPr>
                  <a:t>?</a:t>
                </a:r>
                <a:endParaRPr lang="en-US" altLang="en-US" sz="1600" b="1">
                  <a:solidFill>
                    <a:srgbClr val="008040"/>
                  </a:solidFill>
                </a:endParaRPr>
              </a:p>
            </p:txBody>
          </p:sp>
          <p:sp>
            <p:nvSpPr>
              <p:cNvPr id="36923" name="Text Box 11"/>
              <p:cNvSpPr txBox="1"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b="1"/>
                  <a:t>unroll &amp;</a:t>
                </a:r>
              </a:p>
              <a:p>
                <a:r>
                  <a:rPr lang="en-US" altLang="en-US" sz="1600" b="1"/>
                  <a:t>jam</a:t>
                </a:r>
              </a:p>
            </p:txBody>
          </p:sp>
        </p:grpSp>
        <p:grpSp>
          <p:nvGrpSpPr>
            <p:cNvPr id="36912" name="Group 12"/>
            <p:cNvGrpSpPr>
              <a:grpSpLocks/>
            </p:cNvGrpSpPr>
            <p:nvPr/>
          </p:nvGrpSpPr>
          <p:grpSpPr bwMode="auto">
            <a:xfrm>
              <a:off x="624" y="3024"/>
              <a:ext cx="576" cy="576"/>
              <a:chOff x="816" y="2592"/>
              <a:chExt cx="576" cy="576"/>
            </a:xfrm>
          </p:grpSpPr>
          <p:sp>
            <p:nvSpPr>
              <p:cNvPr id="36920" name="Oval 13"/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ellipse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6400" b="1">
                    <a:solidFill>
                      <a:srgbClr val="008040"/>
                    </a:solidFill>
                  </a:rPr>
                  <a:t>?</a:t>
                </a:r>
                <a:endParaRPr lang="en-US" altLang="en-US" sz="1600" b="1">
                  <a:solidFill>
                    <a:srgbClr val="008040"/>
                  </a:solidFill>
                </a:endParaRPr>
              </a:p>
            </p:txBody>
          </p:sp>
          <p:sp>
            <p:nvSpPr>
              <p:cNvPr id="36921" name="Text Box 14"/>
              <p:cNvSpPr txBox="1"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b="1"/>
                  <a:t>explicit</a:t>
                </a:r>
              </a:p>
              <a:p>
                <a:r>
                  <a:rPr lang="en-US" altLang="en-US" sz="1600" b="1"/>
                  <a:t>SIMD</a:t>
                </a:r>
              </a:p>
            </p:txBody>
          </p:sp>
        </p:grpSp>
        <p:grpSp>
          <p:nvGrpSpPr>
            <p:cNvPr id="36913" name="Group 15"/>
            <p:cNvGrpSpPr>
              <a:grpSpLocks/>
            </p:cNvGrpSpPr>
            <p:nvPr/>
          </p:nvGrpSpPr>
          <p:grpSpPr bwMode="auto">
            <a:xfrm>
              <a:off x="720" y="2400"/>
              <a:ext cx="576" cy="576"/>
              <a:chOff x="816" y="2592"/>
              <a:chExt cx="576" cy="576"/>
            </a:xfrm>
          </p:grpSpPr>
          <p:sp>
            <p:nvSpPr>
              <p:cNvPr id="36918" name="Oval 16"/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ellipse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6400" b="1">
                    <a:solidFill>
                      <a:srgbClr val="008040"/>
                    </a:solidFill>
                  </a:rPr>
                  <a:t>?</a:t>
                </a:r>
                <a:endParaRPr lang="en-US" altLang="en-US" sz="1600" b="1">
                  <a:solidFill>
                    <a:srgbClr val="008040"/>
                  </a:solidFill>
                </a:endParaRPr>
              </a:p>
            </p:txBody>
          </p:sp>
          <p:sp>
            <p:nvSpPr>
              <p:cNvPr id="36919" name="Text Box 17"/>
              <p:cNvSpPr txBox="1"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b="1"/>
                  <a:t>reorder</a:t>
                </a:r>
              </a:p>
            </p:txBody>
          </p:sp>
        </p:grpSp>
        <p:grpSp>
          <p:nvGrpSpPr>
            <p:cNvPr id="36914" name="Group 18"/>
            <p:cNvGrpSpPr>
              <a:grpSpLocks/>
            </p:cNvGrpSpPr>
            <p:nvPr/>
          </p:nvGrpSpPr>
          <p:grpSpPr bwMode="auto">
            <a:xfrm>
              <a:off x="1200" y="2832"/>
              <a:ext cx="576" cy="576"/>
              <a:chOff x="816" y="2592"/>
              <a:chExt cx="576" cy="576"/>
            </a:xfrm>
          </p:grpSpPr>
          <p:sp>
            <p:nvSpPr>
              <p:cNvPr id="36916" name="Oval 19"/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ellipse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6400" b="1">
                    <a:solidFill>
                      <a:srgbClr val="008040"/>
                    </a:solidFill>
                  </a:rPr>
                  <a:t>?</a:t>
                </a:r>
                <a:endParaRPr lang="en-US" altLang="en-US" sz="1600" b="1">
                  <a:solidFill>
                    <a:srgbClr val="008040"/>
                  </a:solidFill>
                </a:endParaRPr>
              </a:p>
            </p:txBody>
          </p:sp>
          <p:sp>
            <p:nvSpPr>
              <p:cNvPr id="36917" name="Text Box 20"/>
              <p:cNvSpPr txBox="1"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b="1"/>
                  <a:t>eliminate</a:t>
                </a:r>
              </a:p>
              <a:p>
                <a:r>
                  <a:rPr lang="en-US" altLang="en-US" sz="1600" b="1"/>
                  <a:t>branches</a:t>
                </a:r>
              </a:p>
            </p:txBody>
          </p:sp>
        </p:grpSp>
        <p:sp>
          <p:nvSpPr>
            <p:cNvPr id="36915" name="Oval 21"/>
            <p:cNvSpPr>
              <a:spLocks noChangeArrowheads="1"/>
            </p:cNvSpPr>
            <p:nvPr/>
          </p:nvSpPr>
          <p:spPr bwMode="auto">
            <a:xfrm>
              <a:off x="96" y="2352"/>
              <a:ext cx="1728" cy="134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6874" name="Group 22"/>
          <p:cNvGrpSpPr>
            <a:grpSpLocks/>
          </p:cNvGrpSpPr>
          <p:nvPr/>
        </p:nvGrpSpPr>
        <p:grpSpPr bwMode="auto">
          <a:xfrm>
            <a:off x="3124200" y="1981200"/>
            <a:ext cx="2971800" cy="4191000"/>
            <a:chOff x="1968" y="1248"/>
            <a:chExt cx="1872" cy="2640"/>
          </a:xfrm>
        </p:grpSpPr>
        <p:sp>
          <p:nvSpPr>
            <p:cNvPr id="36893" name="Text Box 23"/>
            <p:cNvSpPr txBox="1">
              <a:spLocks noChangeArrowheads="1"/>
            </p:cNvSpPr>
            <p:nvPr/>
          </p:nvSpPr>
          <p:spPr bwMode="auto">
            <a:xfrm>
              <a:off x="2113" y="1248"/>
              <a:ext cx="1727" cy="8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FF0000"/>
                  </a:solidFill>
                </a:rPr>
                <a:t>Exploit NUMA</a:t>
              </a:r>
            </a:p>
            <a:p>
              <a:pPr algn="l">
                <a:buFontTx/>
                <a:buChar char="•"/>
              </a:pPr>
              <a:endParaRPr lang="en-US" altLang="en-US" sz="1600" b="1">
                <a:solidFill>
                  <a:srgbClr val="FF0000"/>
                </a:solidFill>
              </a:endParaRP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FF0000"/>
                  </a:solidFill>
                </a:rPr>
                <a:t>Hide memory latency</a:t>
              </a:r>
            </a:p>
            <a:p>
              <a:pPr algn="l">
                <a:buFontTx/>
                <a:buChar char="•"/>
              </a:pPr>
              <a:endParaRPr lang="en-US" altLang="en-US" sz="1600" b="1">
                <a:solidFill>
                  <a:srgbClr val="FF0000"/>
                </a:solidFill>
              </a:endParaRP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FF0000"/>
                  </a:solidFill>
                </a:rPr>
                <a:t>Satisfy Little’s Law</a:t>
              </a:r>
            </a:p>
          </p:txBody>
        </p:sp>
        <p:grpSp>
          <p:nvGrpSpPr>
            <p:cNvPr id="36894" name="Group 24"/>
            <p:cNvGrpSpPr>
              <a:grpSpLocks/>
            </p:cNvGrpSpPr>
            <p:nvPr/>
          </p:nvGrpSpPr>
          <p:grpSpPr bwMode="auto">
            <a:xfrm>
              <a:off x="1968" y="2160"/>
              <a:ext cx="1776" cy="1728"/>
              <a:chOff x="1968" y="2160"/>
              <a:chExt cx="1776" cy="1728"/>
            </a:xfrm>
          </p:grpSpPr>
          <p:grpSp>
            <p:nvGrpSpPr>
              <p:cNvPr id="36895" name="Group 25"/>
              <p:cNvGrpSpPr>
                <a:grpSpLocks/>
              </p:cNvGrpSpPr>
              <p:nvPr/>
            </p:nvGrpSpPr>
            <p:grpSpPr bwMode="auto">
              <a:xfrm>
                <a:off x="2064" y="2544"/>
                <a:ext cx="576" cy="576"/>
                <a:chOff x="2928" y="3408"/>
                <a:chExt cx="576" cy="576"/>
              </a:xfrm>
            </p:grpSpPr>
            <p:sp>
              <p:nvSpPr>
                <p:cNvPr id="36909" name="Oval 26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36910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memory</a:t>
                  </a:r>
                </a:p>
                <a:p>
                  <a:r>
                    <a:rPr lang="en-US" altLang="en-US" sz="1600" b="1"/>
                    <a:t>affinity</a:t>
                  </a:r>
                </a:p>
              </p:txBody>
            </p:sp>
          </p:grpSp>
          <p:grpSp>
            <p:nvGrpSpPr>
              <p:cNvPr id="36896" name="Group 28"/>
              <p:cNvGrpSpPr>
                <a:grpSpLocks/>
              </p:cNvGrpSpPr>
              <p:nvPr/>
            </p:nvGrpSpPr>
            <p:grpSpPr bwMode="auto">
              <a:xfrm>
                <a:off x="3072" y="2640"/>
                <a:ext cx="576" cy="576"/>
                <a:chOff x="2928" y="3408"/>
                <a:chExt cx="576" cy="576"/>
              </a:xfrm>
            </p:grpSpPr>
            <p:sp>
              <p:nvSpPr>
                <p:cNvPr id="36907" name="Oval 29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36908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SW</a:t>
                  </a:r>
                </a:p>
                <a:p>
                  <a:r>
                    <a:rPr lang="en-US" altLang="en-US" sz="1600" b="1"/>
                    <a:t>prefetch</a:t>
                  </a:r>
                </a:p>
              </p:txBody>
            </p:sp>
          </p:grpSp>
          <p:grpSp>
            <p:nvGrpSpPr>
              <p:cNvPr id="36897" name="Group 31"/>
              <p:cNvGrpSpPr>
                <a:grpSpLocks/>
              </p:cNvGrpSpPr>
              <p:nvPr/>
            </p:nvGrpSpPr>
            <p:grpSpPr bwMode="auto">
              <a:xfrm>
                <a:off x="2208" y="3168"/>
                <a:ext cx="576" cy="576"/>
                <a:chOff x="2928" y="3408"/>
                <a:chExt cx="576" cy="576"/>
              </a:xfrm>
            </p:grpSpPr>
            <p:sp>
              <p:nvSpPr>
                <p:cNvPr id="36905" name="Oval 32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36906" name="Text Box 33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DMA</a:t>
                  </a:r>
                </a:p>
                <a:p>
                  <a:r>
                    <a:rPr lang="en-US" altLang="en-US" sz="1600" b="1"/>
                    <a:t>lists</a:t>
                  </a:r>
                </a:p>
              </p:txBody>
            </p:sp>
          </p:grpSp>
          <p:grpSp>
            <p:nvGrpSpPr>
              <p:cNvPr id="36898" name="Group 34"/>
              <p:cNvGrpSpPr>
                <a:grpSpLocks/>
              </p:cNvGrpSpPr>
              <p:nvPr/>
            </p:nvGrpSpPr>
            <p:grpSpPr bwMode="auto">
              <a:xfrm>
                <a:off x="2592" y="2208"/>
                <a:ext cx="576" cy="576"/>
                <a:chOff x="2928" y="3408"/>
                <a:chExt cx="576" cy="576"/>
              </a:xfrm>
            </p:grpSpPr>
            <p:sp>
              <p:nvSpPr>
                <p:cNvPr id="36903" name="Oval 35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36904" name="Text Box 36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400" b="1"/>
                    <a:t>unit-stride</a:t>
                  </a:r>
                </a:p>
                <a:p>
                  <a:r>
                    <a:rPr lang="en-US" altLang="en-US" sz="1400" b="1"/>
                    <a:t>streams</a:t>
                  </a:r>
                </a:p>
              </p:txBody>
            </p:sp>
          </p:grpSp>
          <p:grpSp>
            <p:nvGrpSpPr>
              <p:cNvPr id="36899" name="Group 37"/>
              <p:cNvGrpSpPr>
                <a:grpSpLocks/>
              </p:cNvGrpSpPr>
              <p:nvPr/>
            </p:nvGrpSpPr>
            <p:grpSpPr bwMode="auto">
              <a:xfrm>
                <a:off x="2832" y="3216"/>
                <a:ext cx="576" cy="576"/>
                <a:chOff x="2928" y="3408"/>
                <a:chExt cx="576" cy="576"/>
              </a:xfrm>
            </p:grpSpPr>
            <p:sp>
              <p:nvSpPr>
                <p:cNvPr id="36901" name="Oval 38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36902" name="Text Box 39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TLB</a:t>
                  </a:r>
                </a:p>
                <a:p>
                  <a:r>
                    <a:rPr lang="en-US" altLang="en-US" sz="1600" b="1"/>
                    <a:t>blocking</a:t>
                  </a:r>
                </a:p>
              </p:txBody>
            </p:sp>
          </p:grpSp>
          <p:sp>
            <p:nvSpPr>
              <p:cNvPr id="36900" name="Oval 40"/>
              <p:cNvSpPr>
                <a:spLocks noChangeArrowheads="1"/>
              </p:cNvSpPr>
              <p:nvPr/>
            </p:nvSpPr>
            <p:spPr bwMode="auto">
              <a:xfrm>
                <a:off x="1968" y="2160"/>
                <a:ext cx="1776" cy="1728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grpSp>
        <p:nvGrpSpPr>
          <p:cNvPr id="36875" name="Group 41"/>
          <p:cNvGrpSpPr>
            <a:grpSpLocks/>
          </p:cNvGrpSpPr>
          <p:nvPr/>
        </p:nvGrpSpPr>
        <p:grpSpPr bwMode="auto">
          <a:xfrm>
            <a:off x="6172200" y="1981200"/>
            <a:ext cx="2971800" cy="4038600"/>
            <a:chOff x="3888" y="1248"/>
            <a:chExt cx="1872" cy="2544"/>
          </a:xfrm>
        </p:grpSpPr>
        <p:sp>
          <p:nvSpPr>
            <p:cNvPr id="36878" name="Text Box 42"/>
            <p:cNvSpPr txBox="1">
              <a:spLocks noChangeArrowheads="1"/>
            </p:cNvSpPr>
            <p:nvPr/>
          </p:nvSpPr>
          <p:spPr bwMode="auto">
            <a:xfrm>
              <a:off x="4033" y="1248"/>
              <a:ext cx="1727" cy="8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 sz="1600" b="1">
                  <a:solidFill>
                    <a:srgbClr val="0000FF"/>
                  </a:solidFill>
                </a:rPr>
                <a:t>Eliminate:</a:t>
              </a: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0000FF"/>
                  </a:solidFill>
                </a:rPr>
                <a:t>Capacity misses</a:t>
              </a: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0000FF"/>
                  </a:solidFill>
                </a:rPr>
                <a:t>Conflict misses</a:t>
              </a: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0000FF"/>
                  </a:solidFill>
                </a:rPr>
                <a:t>Compulsory misses</a:t>
              </a: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0000FF"/>
                  </a:solidFill>
                </a:rPr>
                <a:t>Write allocate behavior</a:t>
              </a:r>
            </a:p>
          </p:txBody>
        </p:sp>
        <p:grpSp>
          <p:nvGrpSpPr>
            <p:cNvPr id="36879" name="Group 43"/>
            <p:cNvGrpSpPr>
              <a:grpSpLocks/>
            </p:cNvGrpSpPr>
            <p:nvPr/>
          </p:nvGrpSpPr>
          <p:grpSpPr bwMode="auto">
            <a:xfrm>
              <a:off x="3888" y="2400"/>
              <a:ext cx="1824" cy="1392"/>
              <a:chOff x="3888" y="2400"/>
              <a:chExt cx="1824" cy="1392"/>
            </a:xfrm>
          </p:grpSpPr>
          <p:grpSp>
            <p:nvGrpSpPr>
              <p:cNvPr id="36880" name="Group 44"/>
              <p:cNvGrpSpPr>
                <a:grpSpLocks/>
              </p:cNvGrpSpPr>
              <p:nvPr/>
            </p:nvGrpSpPr>
            <p:grpSpPr bwMode="auto">
              <a:xfrm>
                <a:off x="4608" y="2448"/>
                <a:ext cx="576" cy="576"/>
                <a:chOff x="3312" y="2784"/>
                <a:chExt cx="576" cy="576"/>
              </a:xfrm>
            </p:grpSpPr>
            <p:sp>
              <p:nvSpPr>
                <p:cNvPr id="36891" name="Oval 45"/>
                <p:cNvSpPr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ellipse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0000FF"/>
                      </a:solidFill>
                    </a:rPr>
                    <a:t>?</a:t>
                  </a:r>
                  <a:endParaRPr lang="en-US" altLang="en-US" sz="1600" b="1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36892" name="Text Box 46"/>
                <p:cNvSpPr txBox="1"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cache</a:t>
                  </a:r>
                </a:p>
                <a:p>
                  <a:r>
                    <a:rPr lang="en-US" altLang="en-US" sz="1600" b="1"/>
                    <a:t>blocking</a:t>
                  </a:r>
                </a:p>
              </p:txBody>
            </p:sp>
          </p:grpSp>
          <p:grpSp>
            <p:nvGrpSpPr>
              <p:cNvPr id="36881" name="Group 47"/>
              <p:cNvGrpSpPr>
                <a:grpSpLocks/>
              </p:cNvGrpSpPr>
              <p:nvPr/>
            </p:nvGrpSpPr>
            <p:grpSpPr bwMode="auto">
              <a:xfrm>
                <a:off x="3984" y="2640"/>
                <a:ext cx="576" cy="576"/>
                <a:chOff x="3312" y="2784"/>
                <a:chExt cx="576" cy="576"/>
              </a:xfrm>
            </p:grpSpPr>
            <p:sp>
              <p:nvSpPr>
                <p:cNvPr id="36889" name="Oval 48"/>
                <p:cNvSpPr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ellipse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0000FF"/>
                      </a:solidFill>
                    </a:rPr>
                    <a:t>?</a:t>
                  </a:r>
                  <a:endParaRPr lang="en-US" altLang="en-US" sz="1600" b="1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36890" name="Text Box 49"/>
                <p:cNvSpPr txBox="1"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array</a:t>
                  </a:r>
                </a:p>
                <a:p>
                  <a:r>
                    <a:rPr lang="en-US" altLang="en-US" sz="1600" b="1"/>
                    <a:t>padding</a:t>
                  </a:r>
                </a:p>
              </p:txBody>
            </p:sp>
          </p:grpSp>
          <p:grpSp>
            <p:nvGrpSpPr>
              <p:cNvPr id="36882" name="Group 50"/>
              <p:cNvGrpSpPr>
                <a:grpSpLocks/>
              </p:cNvGrpSpPr>
              <p:nvPr/>
            </p:nvGrpSpPr>
            <p:grpSpPr bwMode="auto">
              <a:xfrm>
                <a:off x="4416" y="3120"/>
                <a:ext cx="576" cy="576"/>
                <a:chOff x="3312" y="2784"/>
                <a:chExt cx="576" cy="576"/>
              </a:xfrm>
            </p:grpSpPr>
            <p:sp>
              <p:nvSpPr>
                <p:cNvPr id="36887" name="Oval 51"/>
                <p:cNvSpPr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ellipse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0000FF"/>
                      </a:solidFill>
                    </a:rPr>
                    <a:t>?</a:t>
                  </a:r>
                  <a:endParaRPr lang="en-US" altLang="en-US" sz="1600" b="1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36888" name="Text Box 52"/>
                <p:cNvSpPr txBox="1"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400" b="1"/>
                    <a:t>compress</a:t>
                  </a:r>
                </a:p>
                <a:p>
                  <a:r>
                    <a:rPr lang="en-US" altLang="en-US" sz="1400" b="1"/>
                    <a:t>data</a:t>
                  </a:r>
                </a:p>
              </p:txBody>
            </p:sp>
          </p:grpSp>
          <p:grpSp>
            <p:nvGrpSpPr>
              <p:cNvPr id="36883" name="Group 53"/>
              <p:cNvGrpSpPr>
                <a:grpSpLocks/>
              </p:cNvGrpSpPr>
              <p:nvPr/>
            </p:nvGrpSpPr>
            <p:grpSpPr bwMode="auto">
              <a:xfrm>
                <a:off x="5040" y="2928"/>
                <a:ext cx="576" cy="576"/>
                <a:chOff x="3312" y="2784"/>
                <a:chExt cx="576" cy="576"/>
              </a:xfrm>
            </p:grpSpPr>
            <p:sp>
              <p:nvSpPr>
                <p:cNvPr id="36885" name="Oval 54"/>
                <p:cNvSpPr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ellipse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0000FF"/>
                      </a:solidFill>
                    </a:rPr>
                    <a:t>?</a:t>
                  </a:r>
                  <a:endParaRPr lang="en-US" altLang="en-US" sz="1600" b="1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36886" name="Text Box 55"/>
                <p:cNvSpPr txBox="1"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streaming</a:t>
                  </a:r>
                </a:p>
                <a:p>
                  <a:r>
                    <a:rPr lang="en-US" altLang="en-US" sz="1600" b="1"/>
                    <a:t>stores</a:t>
                  </a:r>
                </a:p>
              </p:txBody>
            </p:sp>
          </p:grpSp>
          <p:sp>
            <p:nvSpPr>
              <p:cNvPr id="36884" name="Oval 56"/>
              <p:cNvSpPr>
                <a:spLocks noChangeArrowheads="1"/>
              </p:cNvSpPr>
              <p:nvPr/>
            </p:nvSpPr>
            <p:spPr bwMode="auto">
              <a:xfrm>
                <a:off x="3888" y="2400"/>
                <a:ext cx="1824" cy="1392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36876" name="Line 57"/>
          <p:cNvSpPr>
            <a:spLocks noChangeShapeType="1"/>
          </p:cNvSpPr>
          <p:nvPr/>
        </p:nvSpPr>
        <p:spPr bwMode="auto">
          <a:xfrm flipH="1">
            <a:off x="3276600" y="1905000"/>
            <a:ext cx="259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7" name="Line 58"/>
          <p:cNvSpPr>
            <a:spLocks noChangeShapeType="1"/>
          </p:cNvSpPr>
          <p:nvPr/>
        </p:nvSpPr>
        <p:spPr bwMode="auto">
          <a:xfrm flipH="1">
            <a:off x="6324600" y="1905000"/>
            <a:ext cx="259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B2EE702-07A6-44B8-B55E-AFB840F442F3}" type="slidenum">
              <a:rPr lang="en-US" altLang="en-US" sz="1200">
                <a:latin typeface="Arial Black" panose="020B0A04020102020204" pitchFamily="34" charset="0"/>
              </a:rPr>
              <a:pPr/>
              <a:t>35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78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2800" smtClean="0"/>
              <a:t>Maximizing Attained</a:t>
            </a:r>
            <a:br>
              <a:rPr lang="en-US" altLang="en-US" sz="2800" smtClean="0"/>
            </a:br>
            <a:r>
              <a:rPr lang="en-US" altLang="en-US" sz="2800" smtClean="0"/>
              <a:t> in-core Performance</a:t>
            </a:r>
            <a:endParaRPr lang="en-US" altLang="en-US" smtClean="0"/>
          </a:p>
        </p:txBody>
      </p:sp>
      <p:sp>
        <p:nvSpPr>
          <p:cNvPr id="37892" name="Line 3"/>
          <p:cNvSpPr>
            <a:spLocks noChangeShapeType="1"/>
          </p:cNvSpPr>
          <p:nvPr/>
        </p:nvSpPr>
        <p:spPr bwMode="auto">
          <a:xfrm flipH="1" flipV="1">
            <a:off x="1217613" y="5334000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3" name="Line 4"/>
          <p:cNvSpPr>
            <a:spLocks noChangeShapeType="1"/>
          </p:cNvSpPr>
          <p:nvPr/>
        </p:nvSpPr>
        <p:spPr bwMode="auto">
          <a:xfrm flipH="1" flipV="1">
            <a:off x="1217613" y="4724400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4" name="Line 5"/>
          <p:cNvSpPr>
            <a:spLocks noChangeShapeType="1"/>
          </p:cNvSpPr>
          <p:nvPr/>
        </p:nvSpPr>
        <p:spPr bwMode="auto">
          <a:xfrm flipH="1" flipV="1">
            <a:off x="1217613" y="41163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5" name="Line 6"/>
          <p:cNvSpPr>
            <a:spLocks noChangeShapeType="1"/>
          </p:cNvSpPr>
          <p:nvPr/>
        </p:nvSpPr>
        <p:spPr bwMode="auto">
          <a:xfrm flipH="1" flipV="1">
            <a:off x="1217613" y="35067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6" name="Line 7"/>
          <p:cNvSpPr>
            <a:spLocks noChangeShapeType="1"/>
          </p:cNvSpPr>
          <p:nvPr/>
        </p:nvSpPr>
        <p:spPr bwMode="auto">
          <a:xfrm flipH="1" flipV="1">
            <a:off x="1217613" y="28971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7" name="Line 8"/>
          <p:cNvSpPr>
            <a:spLocks noChangeShapeType="1"/>
          </p:cNvSpPr>
          <p:nvPr/>
        </p:nvSpPr>
        <p:spPr bwMode="auto">
          <a:xfrm flipH="1" flipV="1">
            <a:off x="1217613" y="22875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8" name="Line 9"/>
          <p:cNvSpPr>
            <a:spLocks noChangeShapeType="1"/>
          </p:cNvSpPr>
          <p:nvPr/>
        </p:nvSpPr>
        <p:spPr bwMode="auto">
          <a:xfrm flipH="1" flipV="1">
            <a:off x="1217613" y="16779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9" name="Text Box 10"/>
          <p:cNvSpPr txBox="1">
            <a:spLocks noChangeArrowheads="1"/>
          </p:cNvSpPr>
          <p:nvPr/>
        </p:nvSpPr>
        <p:spPr bwMode="auto">
          <a:xfrm>
            <a:off x="25400" y="50292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2</a:t>
            </a:r>
          </a:p>
        </p:txBody>
      </p:sp>
      <p:sp>
        <p:nvSpPr>
          <p:cNvPr id="37900" name="Text Box 11"/>
          <p:cNvSpPr txBox="1">
            <a:spLocks noChangeArrowheads="1"/>
          </p:cNvSpPr>
          <p:nvPr/>
        </p:nvSpPr>
        <p:spPr bwMode="auto">
          <a:xfrm>
            <a:off x="912813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8</a:t>
            </a:r>
            <a:endParaRPr lang="en-US" altLang="en-US" sz="1600"/>
          </a:p>
        </p:txBody>
      </p:sp>
      <p:sp>
        <p:nvSpPr>
          <p:cNvPr id="37901" name="Text Box 12"/>
          <p:cNvSpPr txBox="1">
            <a:spLocks noChangeArrowheads="1"/>
          </p:cNvSpPr>
          <p:nvPr/>
        </p:nvSpPr>
        <p:spPr bwMode="auto">
          <a:xfrm>
            <a:off x="1217613" y="6553200"/>
            <a:ext cx="3957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flop:DRAM byte ratio</a:t>
            </a:r>
          </a:p>
        </p:txBody>
      </p:sp>
      <p:sp>
        <p:nvSpPr>
          <p:cNvPr id="37902" name="Text Box 13"/>
          <p:cNvSpPr txBox="1">
            <a:spLocks noChangeArrowheads="1"/>
          </p:cNvSpPr>
          <p:nvPr/>
        </p:nvSpPr>
        <p:spPr bwMode="auto">
          <a:xfrm rot="-5400000">
            <a:off x="-1977232" y="3348832"/>
            <a:ext cx="45640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/>
              <a:t>attainable Gflop/s</a:t>
            </a:r>
          </a:p>
        </p:txBody>
      </p:sp>
      <p:sp>
        <p:nvSpPr>
          <p:cNvPr id="37903" name="Text Box 14"/>
          <p:cNvSpPr txBox="1">
            <a:spLocks noChangeArrowheads="1"/>
          </p:cNvSpPr>
          <p:nvPr/>
        </p:nvSpPr>
        <p:spPr bwMode="auto">
          <a:xfrm>
            <a:off x="25400" y="44196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4</a:t>
            </a:r>
          </a:p>
        </p:txBody>
      </p:sp>
      <p:sp>
        <p:nvSpPr>
          <p:cNvPr id="37904" name="Text Box 15"/>
          <p:cNvSpPr txBox="1">
            <a:spLocks noChangeArrowheads="1"/>
          </p:cNvSpPr>
          <p:nvPr/>
        </p:nvSpPr>
        <p:spPr bwMode="auto">
          <a:xfrm>
            <a:off x="25400" y="3811588"/>
            <a:ext cx="912813" cy="608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8</a:t>
            </a:r>
          </a:p>
        </p:txBody>
      </p:sp>
      <p:sp>
        <p:nvSpPr>
          <p:cNvPr id="37905" name="Text Box 16"/>
          <p:cNvSpPr txBox="1">
            <a:spLocks noChangeArrowheads="1"/>
          </p:cNvSpPr>
          <p:nvPr/>
        </p:nvSpPr>
        <p:spPr bwMode="auto">
          <a:xfrm>
            <a:off x="25400" y="32019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16</a:t>
            </a:r>
          </a:p>
        </p:txBody>
      </p:sp>
      <p:sp>
        <p:nvSpPr>
          <p:cNvPr id="37906" name="Text Box 17"/>
          <p:cNvSpPr txBox="1">
            <a:spLocks noChangeArrowheads="1"/>
          </p:cNvSpPr>
          <p:nvPr/>
        </p:nvSpPr>
        <p:spPr bwMode="auto">
          <a:xfrm>
            <a:off x="25400" y="25923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32</a:t>
            </a:r>
          </a:p>
        </p:txBody>
      </p:sp>
      <p:sp>
        <p:nvSpPr>
          <p:cNvPr id="37907" name="Text Box 18"/>
          <p:cNvSpPr txBox="1">
            <a:spLocks noChangeArrowheads="1"/>
          </p:cNvSpPr>
          <p:nvPr/>
        </p:nvSpPr>
        <p:spPr bwMode="auto">
          <a:xfrm>
            <a:off x="25400" y="19827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64</a:t>
            </a:r>
          </a:p>
        </p:txBody>
      </p:sp>
      <p:sp>
        <p:nvSpPr>
          <p:cNvPr id="37908" name="Text Box 19"/>
          <p:cNvSpPr txBox="1">
            <a:spLocks noChangeArrowheads="1"/>
          </p:cNvSpPr>
          <p:nvPr/>
        </p:nvSpPr>
        <p:spPr bwMode="auto">
          <a:xfrm>
            <a:off x="25400" y="13731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128</a:t>
            </a:r>
          </a:p>
        </p:txBody>
      </p:sp>
      <p:sp>
        <p:nvSpPr>
          <p:cNvPr id="37909" name="Text Box 20"/>
          <p:cNvSpPr txBox="1">
            <a:spLocks noChangeArrowheads="1"/>
          </p:cNvSpPr>
          <p:nvPr/>
        </p:nvSpPr>
        <p:spPr bwMode="auto">
          <a:xfrm>
            <a:off x="1509713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4</a:t>
            </a:r>
            <a:endParaRPr lang="en-US" altLang="en-US" sz="1600"/>
          </a:p>
        </p:txBody>
      </p:sp>
      <p:sp>
        <p:nvSpPr>
          <p:cNvPr id="37910" name="Text Box 21"/>
          <p:cNvSpPr txBox="1">
            <a:spLocks noChangeArrowheads="1"/>
          </p:cNvSpPr>
          <p:nvPr/>
        </p:nvSpPr>
        <p:spPr bwMode="auto">
          <a:xfrm>
            <a:off x="2105025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2</a:t>
            </a:r>
            <a:endParaRPr lang="en-US" altLang="en-US" sz="1600"/>
          </a:p>
        </p:txBody>
      </p:sp>
      <p:sp>
        <p:nvSpPr>
          <p:cNvPr id="37911" name="Text Box 22"/>
          <p:cNvSpPr txBox="1">
            <a:spLocks noChangeArrowheads="1"/>
          </p:cNvSpPr>
          <p:nvPr/>
        </p:nvSpPr>
        <p:spPr bwMode="auto">
          <a:xfrm>
            <a:off x="2751138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37912" name="Text Box 23"/>
          <p:cNvSpPr txBox="1">
            <a:spLocks noChangeArrowheads="1"/>
          </p:cNvSpPr>
          <p:nvPr/>
        </p:nvSpPr>
        <p:spPr bwMode="auto">
          <a:xfrm>
            <a:off x="3348038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sp>
        <p:nvSpPr>
          <p:cNvPr id="37913" name="Text Box 24"/>
          <p:cNvSpPr txBox="1">
            <a:spLocks noChangeArrowheads="1"/>
          </p:cNvSpPr>
          <p:nvPr/>
        </p:nvSpPr>
        <p:spPr bwMode="auto">
          <a:xfrm>
            <a:off x="3944938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4</a:t>
            </a:r>
          </a:p>
        </p:txBody>
      </p:sp>
      <p:sp>
        <p:nvSpPr>
          <p:cNvPr id="37914" name="Text Box 25"/>
          <p:cNvSpPr txBox="1">
            <a:spLocks noChangeArrowheads="1"/>
          </p:cNvSpPr>
          <p:nvPr/>
        </p:nvSpPr>
        <p:spPr bwMode="auto">
          <a:xfrm>
            <a:off x="4552950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8</a:t>
            </a:r>
          </a:p>
        </p:txBody>
      </p:sp>
      <p:sp>
        <p:nvSpPr>
          <p:cNvPr id="37915" name="Text Box 26"/>
          <p:cNvSpPr txBox="1">
            <a:spLocks noChangeArrowheads="1"/>
          </p:cNvSpPr>
          <p:nvPr/>
        </p:nvSpPr>
        <p:spPr bwMode="auto">
          <a:xfrm>
            <a:off x="5162550" y="5943600"/>
            <a:ext cx="6207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16</a:t>
            </a:r>
          </a:p>
        </p:txBody>
      </p:sp>
      <p:sp>
        <p:nvSpPr>
          <p:cNvPr id="37916" name="Rectangle 27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Compilers may not have as much knowledge as the programmer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Express more in-core parallelism and amortize non-FP instructions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Software optimizations: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Explicit SIMDization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Loop unrolling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Unroll and jam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Reordering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Predication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 b="1">
                <a:solidFill>
                  <a:srgbClr val="0000FF"/>
                </a:solidFill>
              </a:rPr>
              <a:t>Punch through ceilings</a:t>
            </a:r>
          </a:p>
        </p:txBody>
      </p:sp>
      <p:sp>
        <p:nvSpPr>
          <p:cNvPr id="37917" name="Text Box 28"/>
          <p:cNvSpPr txBox="1">
            <a:spLocks noChangeArrowheads="1"/>
          </p:cNvSpPr>
          <p:nvPr/>
        </p:nvSpPr>
        <p:spPr bwMode="auto">
          <a:xfrm>
            <a:off x="0" y="56388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</a:t>
            </a:r>
          </a:p>
        </p:txBody>
      </p:sp>
      <p:sp>
        <p:nvSpPr>
          <p:cNvPr id="37918" name="Line 29"/>
          <p:cNvSpPr>
            <a:spLocks noChangeShapeType="1"/>
          </p:cNvSpPr>
          <p:nvPr/>
        </p:nvSpPr>
        <p:spPr bwMode="auto">
          <a:xfrm flipV="1">
            <a:off x="1825625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9" name="Line 30"/>
          <p:cNvSpPr>
            <a:spLocks noChangeShapeType="1"/>
          </p:cNvSpPr>
          <p:nvPr/>
        </p:nvSpPr>
        <p:spPr bwMode="auto">
          <a:xfrm flipV="1">
            <a:off x="2435225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0" name="Line 31"/>
          <p:cNvSpPr>
            <a:spLocks noChangeShapeType="1"/>
          </p:cNvSpPr>
          <p:nvPr/>
        </p:nvSpPr>
        <p:spPr bwMode="auto">
          <a:xfrm flipV="1">
            <a:off x="3043238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1" name="Line 32"/>
          <p:cNvSpPr>
            <a:spLocks noChangeShapeType="1"/>
          </p:cNvSpPr>
          <p:nvPr/>
        </p:nvSpPr>
        <p:spPr bwMode="auto">
          <a:xfrm flipV="1">
            <a:off x="3652838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2" name="Line 33"/>
          <p:cNvSpPr>
            <a:spLocks noChangeShapeType="1"/>
          </p:cNvSpPr>
          <p:nvPr/>
        </p:nvSpPr>
        <p:spPr bwMode="auto">
          <a:xfrm flipV="1">
            <a:off x="4260850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3" name="Line 34"/>
          <p:cNvSpPr>
            <a:spLocks noChangeShapeType="1"/>
          </p:cNvSpPr>
          <p:nvPr/>
        </p:nvSpPr>
        <p:spPr bwMode="auto">
          <a:xfrm flipV="1">
            <a:off x="4870450" y="137318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4" name="Line 35"/>
          <p:cNvSpPr>
            <a:spLocks noChangeShapeType="1"/>
          </p:cNvSpPr>
          <p:nvPr/>
        </p:nvSpPr>
        <p:spPr bwMode="auto">
          <a:xfrm flipV="1">
            <a:off x="5478463" y="137318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5" name="Text Box 36"/>
          <p:cNvSpPr txBox="1">
            <a:spLocks noChangeArrowheads="1"/>
          </p:cNvSpPr>
          <p:nvPr/>
        </p:nvSpPr>
        <p:spPr bwMode="auto">
          <a:xfrm>
            <a:off x="3657600" y="12192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peak SP</a:t>
            </a:r>
          </a:p>
        </p:txBody>
      </p:sp>
      <p:sp>
        <p:nvSpPr>
          <p:cNvPr id="37926" name="Text Box 37"/>
          <p:cNvSpPr txBox="1">
            <a:spLocks noChangeArrowheads="1"/>
          </p:cNvSpPr>
          <p:nvPr/>
        </p:nvSpPr>
        <p:spPr bwMode="auto">
          <a:xfrm>
            <a:off x="1219200" y="990600"/>
            <a:ext cx="3657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/>
              <a:t>AMD Opteron 2356</a:t>
            </a:r>
          </a:p>
          <a:p>
            <a:r>
              <a:rPr lang="en-US" altLang="en-US" sz="2400"/>
              <a:t>(Barcelona)</a:t>
            </a:r>
          </a:p>
        </p:txBody>
      </p:sp>
      <p:sp>
        <p:nvSpPr>
          <p:cNvPr id="37927" name="Line 38"/>
          <p:cNvSpPr>
            <a:spLocks noChangeShapeType="1"/>
          </p:cNvSpPr>
          <p:nvPr/>
        </p:nvSpPr>
        <p:spPr bwMode="auto">
          <a:xfrm>
            <a:off x="1217613" y="5943600"/>
            <a:ext cx="45656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8" name="Line 39"/>
          <p:cNvSpPr>
            <a:spLocks noChangeShapeType="1"/>
          </p:cNvSpPr>
          <p:nvPr/>
        </p:nvSpPr>
        <p:spPr bwMode="auto">
          <a:xfrm flipV="1">
            <a:off x="1217613" y="1379538"/>
            <a:ext cx="0" cy="45704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9" name="Freeform 40"/>
          <p:cNvSpPr>
            <a:spLocks/>
          </p:cNvSpPr>
          <p:nvPr/>
        </p:nvSpPr>
        <p:spPr bwMode="auto">
          <a:xfrm>
            <a:off x="1219200" y="1524000"/>
            <a:ext cx="4267200" cy="4419600"/>
          </a:xfrm>
          <a:custGeom>
            <a:avLst/>
            <a:gdLst>
              <a:gd name="T0" fmla="*/ 0 w 2688"/>
              <a:gd name="T1" fmla="*/ 2147483647 h 2784"/>
              <a:gd name="T2" fmla="*/ 0 w 2688"/>
              <a:gd name="T3" fmla="*/ 2147483647 h 2784"/>
              <a:gd name="T4" fmla="*/ 2147483647 w 2688"/>
              <a:gd name="T5" fmla="*/ 0 h 2784"/>
              <a:gd name="T6" fmla="*/ 2147483647 w 2688"/>
              <a:gd name="T7" fmla="*/ 0 h 2784"/>
              <a:gd name="T8" fmla="*/ 2147483647 w 2688"/>
              <a:gd name="T9" fmla="*/ 2147483647 h 2784"/>
              <a:gd name="T10" fmla="*/ 2147483647 w 2688"/>
              <a:gd name="T11" fmla="*/ 2147483647 h 2784"/>
              <a:gd name="T12" fmla="*/ 0 w 2688"/>
              <a:gd name="T13" fmla="*/ 2147483647 h 27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88" h="2784">
                <a:moveTo>
                  <a:pt x="0" y="2784"/>
                </a:moveTo>
                <a:lnTo>
                  <a:pt x="0" y="2400"/>
                </a:lnTo>
                <a:lnTo>
                  <a:pt x="2400" y="0"/>
                </a:lnTo>
                <a:lnTo>
                  <a:pt x="2688" y="0"/>
                </a:lnTo>
                <a:lnTo>
                  <a:pt x="2688" y="1920"/>
                </a:lnTo>
                <a:lnTo>
                  <a:pt x="864" y="1920"/>
                </a:lnTo>
                <a:lnTo>
                  <a:pt x="0" y="2784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0" name="Line 41"/>
          <p:cNvSpPr>
            <a:spLocks noChangeShapeType="1"/>
          </p:cNvSpPr>
          <p:nvPr/>
        </p:nvSpPr>
        <p:spPr bwMode="auto">
          <a:xfrm flipV="1">
            <a:off x="1219200" y="1676400"/>
            <a:ext cx="4267200" cy="426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1" name="Line 42"/>
          <p:cNvSpPr>
            <a:spLocks noChangeShapeType="1"/>
          </p:cNvSpPr>
          <p:nvPr/>
        </p:nvSpPr>
        <p:spPr bwMode="auto">
          <a:xfrm flipH="1" flipV="1">
            <a:off x="5029200" y="1524000"/>
            <a:ext cx="4492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2" name="Line 43"/>
          <p:cNvSpPr>
            <a:spLocks noChangeShapeType="1"/>
          </p:cNvSpPr>
          <p:nvPr/>
        </p:nvSpPr>
        <p:spPr bwMode="auto">
          <a:xfrm flipH="1" flipV="1">
            <a:off x="4419600" y="2133600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3" name="Line 44"/>
          <p:cNvSpPr>
            <a:spLocks noChangeShapeType="1"/>
          </p:cNvSpPr>
          <p:nvPr/>
        </p:nvSpPr>
        <p:spPr bwMode="auto">
          <a:xfrm flipH="1" flipV="1">
            <a:off x="1981200" y="4572000"/>
            <a:ext cx="3505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4" name="Line 45"/>
          <p:cNvSpPr>
            <a:spLocks noChangeShapeType="1"/>
          </p:cNvSpPr>
          <p:nvPr/>
        </p:nvSpPr>
        <p:spPr bwMode="auto">
          <a:xfrm flipV="1">
            <a:off x="1217613" y="1524000"/>
            <a:ext cx="3811587" cy="381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5" name="Line 46"/>
          <p:cNvSpPr>
            <a:spLocks noChangeShapeType="1"/>
          </p:cNvSpPr>
          <p:nvPr/>
        </p:nvSpPr>
        <p:spPr bwMode="auto">
          <a:xfrm flipV="1">
            <a:off x="1219200" y="1524000"/>
            <a:ext cx="4114800" cy="411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6" name="Line 47"/>
          <p:cNvSpPr>
            <a:spLocks noChangeShapeType="1"/>
          </p:cNvSpPr>
          <p:nvPr/>
        </p:nvSpPr>
        <p:spPr bwMode="auto">
          <a:xfrm flipH="1" flipV="1">
            <a:off x="3200400" y="3352800"/>
            <a:ext cx="22812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7" name="Text Box 48"/>
          <p:cNvSpPr txBox="1">
            <a:spLocks noChangeArrowheads="1"/>
          </p:cNvSpPr>
          <p:nvPr/>
        </p:nvSpPr>
        <p:spPr bwMode="auto">
          <a:xfrm>
            <a:off x="3657600" y="1828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mul / add imbalance</a:t>
            </a:r>
          </a:p>
        </p:txBody>
      </p:sp>
      <p:sp>
        <p:nvSpPr>
          <p:cNvPr id="37938" name="Text Box 49"/>
          <p:cNvSpPr txBox="1">
            <a:spLocks noChangeArrowheads="1"/>
          </p:cNvSpPr>
          <p:nvPr/>
        </p:nvSpPr>
        <p:spPr bwMode="auto">
          <a:xfrm>
            <a:off x="3657600" y="42672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7939" name="Text Box 50"/>
          <p:cNvSpPr txBox="1">
            <a:spLocks noChangeArrowheads="1"/>
          </p:cNvSpPr>
          <p:nvPr/>
        </p:nvSpPr>
        <p:spPr bwMode="auto">
          <a:xfrm rot="-2700000">
            <a:off x="990600" y="4340225"/>
            <a:ext cx="2168525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600">
                <a:solidFill>
                  <a:srgbClr val="808080"/>
                </a:solidFill>
              </a:rPr>
              <a:t>peak stream bandwidth</a:t>
            </a:r>
          </a:p>
        </p:txBody>
      </p:sp>
      <p:sp>
        <p:nvSpPr>
          <p:cNvPr id="37940" name="Text Box 51"/>
          <p:cNvSpPr txBox="1">
            <a:spLocks noChangeArrowheads="1"/>
          </p:cNvSpPr>
          <p:nvPr/>
        </p:nvSpPr>
        <p:spPr bwMode="auto">
          <a:xfrm rot="-2700000">
            <a:off x="1031875" y="4572000"/>
            <a:ext cx="2168525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600">
                <a:solidFill>
                  <a:srgbClr val="808080"/>
                </a:solidFill>
              </a:rPr>
              <a:t>w/out SW prefetching</a:t>
            </a:r>
          </a:p>
        </p:txBody>
      </p:sp>
      <p:sp>
        <p:nvSpPr>
          <p:cNvPr id="37941" name="Text Box 52"/>
          <p:cNvSpPr txBox="1">
            <a:spLocks noChangeArrowheads="1"/>
          </p:cNvSpPr>
          <p:nvPr/>
        </p:nvSpPr>
        <p:spPr bwMode="auto">
          <a:xfrm rot="-2700000">
            <a:off x="839788" y="4343400"/>
            <a:ext cx="3656012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600">
                <a:solidFill>
                  <a:srgbClr val="808080"/>
                </a:solidFill>
              </a:rPr>
              <a:t>w/out NUMA optimizations</a:t>
            </a:r>
          </a:p>
        </p:txBody>
      </p:sp>
      <p:sp>
        <p:nvSpPr>
          <p:cNvPr id="37942" name="Text Box 53"/>
          <p:cNvSpPr txBox="1">
            <a:spLocks noChangeArrowheads="1"/>
          </p:cNvSpPr>
          <p:nvPr/>
        </p:nvSpPr>
        <p:spPr bwMode="auto">
          <a:xfrm>
            <a:off x="3657600" y="30480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7943" name="Line 54"/>
          <p:cNvSpPr>
            <a:spLocks noChangeShapeType="1"/>
          </p:cNvSpPr>
          <p:nvPr/>
        </p:nvSpPr>
        <p:spPr bwMode="auto">
          <a:xfrm flipV="1">
            <a:off x="4267200" y="2286000"/>
            <a:ext cx="0" cy="3657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44" name="Line 55"/>
          <p:cNvSpPr>
            <a:spLocks noChangeShapeType="1"/>
          </p:cNvSpPr>
          <p:nvPr/>
        </p:nvSpPr>
        <p:spPr bwMode="auto">
          <a:xfrm flipV="1">
            <a:off x="3657600" y="28956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45" name="Line 56"/>
          <p:cNvSpPr>
            <a:spLocks noChangeShapeType="1"/>
          </p:cNvSpPr>
          <p:nvPr/>
        </p:nvSpPr>
        <p:spPr bwMode="auto">
          <a:xfrm flipV="1">
            <a:off x="1828800" y="4724400"/>
            <a:ext cx="0" cy="1219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46" name="Text Box 57"/>
          <p:cNvSpPr txBox="1">
            <a:spLocks noChangeArrowheads="1"/>
          </p:cNvSpPr>
          <p:nvPr/>
        </p:nvSpPr>
        <p:spPr bwMode="auto">
          <a:xfrm rot="5400000">
            <a:off x="3505200" y="4800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 compulsory misses</a:t>
            </a:r>
          </a:p>
        </p:txBody>
      </p:sp>
      <p:sp>
        <p:nvSpPr>
          <p:cNvPr id="37947" name="Text Box 58"/>
          <p:cNvSpPr txBox="1">
            <a:spLocks noChangeArrowheads="1"/>
          </p:cNvSpPr>
          <p:nvPr/>
        </p:nvSpPr>
        <p:spPr bwMode="auto">
          <a:xfrm rot="5400000">
            <a:off x="2895600" y="4800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capacity</a:t>
            </a:r>
          </a:p>
        </p:txBody>
      </p:sp>
      <p:sp>
        <p:nvSpPr>
          <p:cNvPr id="37948" name="Text Box 59"/>
          <p:cNvSpPr txBox="1">
            <a:spLocks noChangeArrowheads="1"/>
          </p:cNvSpPr>
          <p:nvPr/>
        </p:nvSpPr>
        <p:spPr bwMode="auto">
          <a:xfrm rot="5400000">
            <a:off x="1066800" y="4800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conflict</a:t>
            </a:r>
          </a:p>
        </p:txBody>
      </p:sp>
      <p:sp>
        <p:nvSpPr>
          <p:cNvPr id="37949" name="Rectangle 60"/>
          <p:cNvSpPr>
            <a:spLocks noChangeArrowheads="1"/>
          </p:cNvSpPr>
          <p:nvPr/>
        </p:nvSpPr>
        <p:spPr bwMode="auto">
          <a:xfrm>
            <a:off x="0" y="914400"/>
            <a:ext cx="5867400" cy="5943600"/>
          </a:xfrm>
          <a:prstGeom prst="rect">
            <a:avLst/>
          </a:prstGeom>
          <a:solidFill>
            <a:srgbClr val="FFFFFF">
              <a:alpha val="6705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7950" name="Freeform 61"/>
          <p:cNvSpPr>
            <a:spLocks/>
          </p:cNvSpPr>
          <p:nvPr/>
        </p:nvSpPr>
        <p:spPr bwMode="auto">
          <a:xfrm>
            <a:off x="4191000" y="2971800"/>
            <a:ext cx="609600" cy="457200"/>
          </a:xfrm>
          <a:custGeom>
            <a:avLst/>
            <a:gdLst>
              <a:gd name="T0" fmla="*/ 483870000 w 384"/>
              <a:gd name="T1" fmla="*/ 0 h 288"/>
              <a:gd name="T2" fmla="*/ 0 w 384"/>
              <a:gd name="T3" fmla="*/ 483870000 h 288"/>
              <a:gd name="T4" fmla="*/ 241935000 w 384"/>
              <a:gd name="T5" fmla="*/ 483870000 h 288"/>
              <a:gd name="T6" fmla="*/ 241935000 w 384"/>
              <a:gd name="T7" fmla="*/ 725805000 h 288"/>
              <a:gd name="T8" fmla="*/ 725805000 w 384"/>
              <a:gd name="T9" fmla="*/ 725805000 h 288"/>
              <a:gd name="T10" fmla="*/ 725805000 w 384"/>
              <a:gd name="T11" fmla="*/ 483870000 h 288"/>
              <a:gd name="T12" fmla="*/ 967740000 w 384"/>
              <a:gd name="T13" fmla="*/ 483870000 h 288"/>
              <a:gd name="T14" fmla="*/ 483870000 w 384"/>
              <a:gd name="T15" fmla="*/ 0 h 2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4" h="288">
                <a:moveTo>
                  <a:pt x="192" y="0"/>
                </a:moveTo>
                <a:lnTo>
                  <a:pt x="0" y="192"/>
                </a:lnTo>
                <a:lnTo>
                  <a:pt x="96" y="192"/>
                </a:lnTo>
                <a:lnTo>
                  <a:pt x="96" y="288"/>
                </a:lnTo>
                <a:lnTo>
                  <a:pt x="288" y="288"/>
                </a:lnTo>
                <a:lnTo>
                  <a:pt x="288" y="192"/>
                </a:lnTo>
                <a:lnTo>
                  <a:pt x="384" y="192"/>
                </a:lnTo>
                <a:lnTo>
                  <a:pt x="192" y="0"/>
                </a:lnTo>
                <a:close/>
              </a:path>
            </a:pathLst>
          </a:custGeom>
          <a:solidFill>
            <a:srgbClr val="FF0080"/>
          </a:solidFill>
          <a:ln w="9525">
            <a:solidFill>
              <a:srgbClr val="FF0080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1" name="Line 62"/>
          <p:cNvSpPr>
            <a:spLocks noChangeShapeType="1"/>
          </p:cNvSpPr>
          <p:nvPr/>
        </p:nvSpPr>
        <p:spPr bwMode="auto">
          <a:xfrm flipH="1" flipV="1">
            <a:off x="3200400" y="3352800"/>
            <a:ext cx="2278063" cy="0"/>
          </a:xfrm>
          <a:prstGeom prst="line">
            <a:avLst/>
          </a:prstGeom>
          <a:noFill/>
          <a:ln w="38100">
            <a:solidFill>
              <a:srgbClr val="FF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2" name="Freeform 63"/>
          <p:cNvSpPr>
            <a:spLocks/>
          </p:cNvSpPr>
          <p:nvPr/>
        </p:nvSpPr>
        <p:spPr bwMode="auto">
          <a:xfrm>
            <a:off x="4267200" y="2133600"/>
            <a:ext cx="1219200" cy="152400"/>
          </a:xfrm>
          <a:custGeom>
            <a:avLst/>
            <a:gdLst>
              <a:gd name="T0" fmla="*/ 241935000 w 768"/>
              <a:gd name="T1" fmla="*/ 0 h 96"/>
              <a:gd name="T2" fmla="*/ 0 w 768"/>
              <a:gd name="T3" fmla="*/ 241935000 h 96"/>
              <a:gd name="T4" fmla="*/ 1935480000 w 768"/>
              <a:gd name="T5" fmla="*/ 241935000 h 96"/>
              <a:gd name="T6" fmla="*/ 1935480000 w 768"/>
              <a:gd name="T7" fmla="*/ 0 h 96"/>
              <a:gd name="T8" fmla="*/ 241935000 w 768"/>
              <a:gd name="T9" fmla="*/ 0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8" h="96">
                <a:moveTo>
                  <a:pt x="96" y="0"/>
                </a:moveTo>
                <a:lnTo>
                  <a:pt x="0" y="96"/>
                </a:lnTo>
                <a:lnTo>
                  <a:pt x="768" y="96"/>
                </a:lnTo>
                <a:lnTo>
                  <a:pt x="768" y="0"/>
                </a:lnTo>
                <a:lnTo>
                  <a:pt x="96" y="0"/>
                </a:lnTo>
                <a:close/>
              </a:path>
            </a:pathLst>
          </a:custGeom>
          <a:gradFill rotWithShape="0">
            <a:gsLst>
              <a:gs pos="0">
                <a:srgbClr val="0000FF"/>
              </a:gs>
              <a:gs pos="100000">
                <a:srgbClr val="0000FF">
                  <a:alpha val="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3" name="Line 64"/>
          <p:cNvSpPr>
            <a:spLocks noChangeShapeType="1"/>
          </p:cNvSpPr>
          <p:nvPr/>
        </p:nvSpPr>
        <p:spPr bwMode="auto">
          <a:xfrm flipH="1" flipV="1">
            <a:off x="4419600" y="2133600"/>
            <a:ext cx="1058863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7DF863F-C36C-49AA-A943-68599893512A}" type="slidenum">
              <a:rPr lang="en-US" altLang="en-US" sz="1200">
                <a:latin typeface="Arial Black" panose="020B0A04020102020204" pitchFamily="34" charset="0"/>
              </a:rPr>
              <a:pPr/>
              <a:t>36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89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2800" smtClean="0"/>
              <a:t>Maximizing Attained</a:t>
            </a:r>
            <a:br>
              <a:rPr lang="en-US" altLang="en-US" sz="2800" smtClean="0"/>
            </a:br>
            <a:r>
              <a:rPr lang="en-US" altLang="en-US" sz="2800" smtClean="0"/>
              <a:t>Memory Bandwidth</a:t>
            </a:r>
            <a:endParaRPr lang="en-US" altLang="en-US" smtClean="0"/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H="1" flipV="1">
            <a:off x="1217613" y="5334000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 flipH="1" flipV="1">
            <a:off x="1217613" y="4724400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8" name="Line 5"/>
          <p:cNvSpPr>
            <a:spLocks noChangeShapeType="1"/>
          </p:cNvSpPr>
          <p:nvPr/>
        </p:nvSpPr>
        <p:spPr bwMode="auto">
          <a:xfrm flipH="1" flipV="1">
            <a:off x="1217613" y="41163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9" name="Line 6"/>
          <p:cNvSpPr>
            <a:spLocks noChangeShapeType="1"/>
          </p:cNvSpPr>
          <p:nvPr/>
        </p:nvSpPr>
        <p:spPr bwMode="auto">
          <a:xfrm flipH="1" flipV="1">
            <a:off x="1217613" y="35067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0" name="Line 7"/>
          <p:cNvSpPr>
            <a:spLocks noChangeShapeType="1"/>
          </p:cNvSpPr>
          <p:nvPr/>
        </p:nvSpPr>
        <p:spPr bwMode="auto">
          <a:xfrm flipH="1" flipV="1">
            <a:off x="1217613" y="28971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1" name="Line 8"/>
          <p:cNvSpPr>
            <a:spLocks noChangeShapeType="1"/>
          </p:cNvSpPr>
          <p:nvPr/>
        </p:nvSpPr>
        <p:spPr bwMode="auto">
          <a:xfrm flipH="1" flipV="1">
            <a:off x="1217613" y="22875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2" name="Line 9"/>
          <p:cNvSpPr>
            <a:spLocks noChangeShapeType="1"/>
          </p:cNvSpPr>
          <p:nvPr/>
        </p:nvSpPr>
        <p:spPr bwMode="auto">
          <a:xfrm flipH="1" flipV="1">
            <a:off x="1217613" y="16779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25400" y="50292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2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912813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8</a:t>
            </a:r>
            <a:endParaRPr lang="en-US" altLang="en-US" sz="1600"/>
          </a:p>
        </p:txBody>
      </p:sp>
      <p:sp>
        <p:nvSpPr>
          <p:cNvPr id="38925" name="Text Box 12"/>
          <p:cNvSpPr txBox="1">
            <a:spLocks noChangeArrowheads="1"/>
          </p:cNvSpPr>
          <p:nvPr/>
        </p:nvSpPr>
        <p:spPr bwMode="auto">
          <a:xfrm>
            <a:off x="1217613" y="6553200"/>
            <a:ext cx="3957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flop:DRAM byte ratio</a:t>
            </a:r>
          </a:p>
        </p:txBody>
      </p:sp>
      <p:sp>
        <p:nvSpPr>
          <p:cNvPr id="38926" name="Text Box 13"/>
          <p:cNvSpPr txBox="1">
            <a:spLocks noChangeArrowheads="1"/>
          </p:cNvSpPr>
          <p:nvPr/>
        </p:nvSpPr>
        <p:spPr bwMode="auto">
          <a:xfrm rot="-5400000">
            <a:off x="-1977232" y="3348832"/>
            <a:ext cx="45640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/>
              <a:t>attainable Gflop/s</a:t>
            </a:r>
          </a:p>
        </p:txBody>
      </p:sp>
      <p:sp>
        <p:nvSpPr>
          <p:cNvPr id="38927" name="Text Box 14"/>
          <p:cNvSpPr txBox="1">
            <a:spLocks noChangeArrowheads="1"/>
          </p:cNvSpPr>
          <p:nvPr/>
        </p:nvSpPr>
        <p:spPr bwMode="auto">
          <a:xfrm>
            <a:off x="25400" y="44196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4</a:t>
            </a:r>
          </a:p>
        </p:txBody>
      </p:sp>
      <p:sp>
        <p:nvSpPr>
          <p:cNvPr id="38928" name="Text Box 15"/>
          <p:cNvSpPr txBox="1">
            <a:spLocks noChangeArrowheads="1"/>
          </p:cNvSpPr>
          <p:nvPr/>
        </p:nvSpPr>
        <p:spPr bwMode="auto">
          <a:xfrm>
            <a:off x="25400" y="3811588"/>
            <a:ext cx="912813" cy="608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8</a:t>
            </a:r>
          </a:p>
        </p:txBody>
      </p:sp>
      <p:sp>
        <p:nvSpPr>
          <p:cNvPr id="38929" name="Text Box 16"/>
          <p:cNvSpPr txBox="1">
            <a:spLocks noChangeArrowheads="1"/>
          </p:cNvSpPr>
          <p:nvPr/>
        </p:nvSpPr>
        <p:spPr bwMode="auto">
          <a:xfrm>
            <a:off x="25400" y="32019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16</a:t>
            </a:r>
          </a:p>
        </p:txBody>
      </p:sp>
      <p:sp>
        <p:nvSpPr>
          <p:cNvPr id="38930" name="Text Box 17"/>
          <p:cNvSpPr txBox="1">
            <a:spLocks noChangeArrowheads="1"/>
          </p:cNvSpPr>
          <p:nvPr/>
        </p:nvSpPr>
        <p:spPr bwMode="auto">
          <a:xfrm>
            <a:off x="25400" y="25923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32</a:t>
            </a:r>
          </a:p>
        </p:txBody>
      </p:sp>
      <p:sp>
        <p:nvSpPr>
          <p:cNvPr id="38931" name="Text Box 18"/>
          <p:cNvSpPr txBox="1">
            <a:spLocks noChangeArrowheads="1"/>
          </p:cNvSpPr>
          <p:nvPr/>
        </p:nvSpPr>
        <p:spPr bwMode="auto">
          <a:xfrm>
            <a:off x="25400" y="19827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64</a:t>
            </a:r>
          </a:p>
        </p:txBody>
      </p:sp>
      <p:sp>
        <p:nvSpPr>
          <p:cNvPr id="38932" name="Text Box 19"/>
          <p:cNvSpPr txBox="1">
            <a:spLocks noChangeArrowheads="1"/>
          </p:cNvSpPr>
          <p:nvPr/>
        </p:nvSpPr>
        <p:spPr bwMode="auto">
          <a:xfrm>
            <a:off x="25400" y="13731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128</a:t>
            </a:r>
          </a:p>
        </p:txBody>
      </p:sp>
      <p:sp>
        <p:nvSpPr>
          <p:cNvPr id="38933" name="Text Box 20"/>
          <p:cNvSpPr txBox="1">
            <a:spLocks noChangeArrowheads="1"/>
          </p:cNvSpPr>
          <p:nvPr/>
        </p:nvSpPr>
        <p:spPr bwMode="auto">
          <a:xfrm>
            <a:off x="1509713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4</a:t>
            </a:r>
            <a:endParaRPr lang="en-US" altLang="en-US" sz="1600"/>
          </a:p>
        </p:txBody>
      </p:sp>
      <p:sp>
        <p:nvSpPr>
          <p:cNvPr id="38934" name="Text Box 21"/>
          <p:cNvSpPr txBox="1">
            <a:spLocks noChangeArrowheads="1"/>
          </p:cNvSpPr>
          <p:nvPr/>
        </p:nvSpPr>
        <p:spPr bwMode="auto">
          <a:xfrm>
            <a:off x="2105025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2</a:t>
            </a:r>
            <a:endParaRPr lang="en-US" altLang="en-US" sz="1600"/>
          </a:p>
        </p:txBody>
      </p:sp>
      <p:sp>
        <p:nvSpPr>
          <p:cNvPr id="38935" name="Text Box 22"/>
          <p:cNvSpPr txBox="1">
            <a:spLocks noChangeArrowheads="1"/>
          </p:cNvSpPr>
          <p:nvPr/>
        </p:nvSpPr>
        <p:spPr bwMode="auto">
          <a:xfrm>
            <a:off x="2751138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38936" name="Text Box 23"/>
          <p:cNvSpPr txBox="1">
            <a:spLocks noChangeArrowheads="1"/>
          </p:cNvSpPr>
          <p:nvPr/>
        </p:nvSpPr>
        <p:spPr bwMode="auto">
          <a:xfrm>
            <a:off x="3348038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sp>
        <p:nvSpPr>
          <p:cNvPr id="38937" name="Text Box 24"/>
          <p:cNvSpPr txBox="1">
            <a:spLocks noChangeArrowheads="1"/>
          </p:cNvSpPr>
          <p:nvPr/>
        </p:nvSpPr>
        <p:spPr bwMode="auto">
          <a:xfrm>
            <a:off x="3944938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4</a:t>
            </a:r>
          </a:p>
        </p:txBody>
      </p:sp>
      <p:sp>
        <p:nvSpPr>
          <p:cNvPr id="38938" name="Text Box 25"/>
          <p:cNvSpPr txBox="1">
            <a:spLocks noChangeArrowheads="1"/>
          </p:cNvSpPr>
          <p:nvPr/>
        </p:nvSpPr>
        <p:spPr bwMode="auto">
          <a:xfrm>
            <a:off x="4552950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8</a:t>
            </a:r>
          </a:p>
        </p:txBody>
      </p:sp>
      <p:sp>
        <p:nvSpPr>
          <p:cNvPr id="38939" name="Text Box 26"/>
          <p:cNvSpPr txBox="1">
            <a:spLocks noChangeArrowheads="1"/>
          </p:cNvSpPr>
          <p:nvPr/>
        </p:nvSpPr>
        <p:spPr bwMode="auto">
          <a:xfrm>
            <a:off x="5162550" y="5943600"/>
            <a:ext cx="6207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16</a:t>
            </a:r>
          </a:p>
        </p:txBody>
      </p:sp>
      <p:sp>
        <p:nvSpPr>
          <p:cNvPr id="38940" name="Rectangle 27"/>
          <p:cNvSpPr>
            <a:spLocks noChangeArrowheads="1"/>
          </p:cNvSpPr>
          <p:nvPr/>
        </p:nvSpPr>
        <p:spPr bwMode="auto">
          <a:xfrm>
            <a:off x="5943600" y="1141413"/>
            <a:ext cx="3200400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Compilers won’t give great out-of-the-box bandwidth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Optimizations: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long unit stride accesses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NUMA aware allocation and parallelization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SW prefetching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Maximize MLP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 b="1">
                <a:solidFill>
                  <a:srgbClr val="0000FF"/>
                </a:solidFill>
              </a:rPr>
              <a:t>Punch through bandwidth ceilings</a:t>
            </a:r>
            <a:endParaRPr lang="en-US" altLang="en-US" sz="1600"/>
          </a:p>
        </p:txBody>
      </p:sp>
      <p:sp>
        <p:nvSpPr>
          <p:cNvPr id="38941" name="Text Box 28"/>
          <p:cNvSpPr txBox="1">
            <a:spLocks noChangeArrowheads="1"/>
          </p:cNvSpPr>
          <p:nvPr/>
        </p:nvSpPr>
        <p:spPr bwMode="auto">
          <a:xfrm>
            <a:off x="0" y="56388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</a:t>
            </a:r>
          </a:p>
        </p:txBody>
      </p:sp>
      <p:sp>
        <p:nvSpPr>
          <p:cNvPr id="38942" name="Line 29"/>
          <p:cNvSpPr>
            <a:spLocks noChangeShapeType="1"/>
          </p:cNvSpPr>
          <p:nvPr/>
        </p:nvSpPr>
        <p:spPr bwMode="auto">
          <a:xfrm flipV="1">
            <a:off x="1825625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3" name="Line 30"/>
          <p:cNvSpPr>
            <a:spLocks noChangeShapeType="1"/>
          </p:cNvSpPr>
          <p:nvPr/>
        </p:nvSpPr>
        <p:spPr bwMode="auto">
          <a:xfrm flipV="1">
            <a:off x="2435225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4" name="Line 31"/>
          <p:cNvSpPr>
            <a:spLocks noChangeShapeType="1"/>
          </p:cNvSpPr>
          <p:nvPr/>
        </p:nvSpPr>
        <p:spPr bwMode="auto">
          <a:xfrm flipV="1">
            <a:off x="3043238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5" name="Line 32"/>
          <p:cNvSpPr>
            <a:spLocks noChangeShapeType="1"/>
          </p:cNvSpPr>
          <p:nvPr/>
        </p:nvSpPr>
        <p:spPr bwMode="auto">
          <a:xfrm flipV="1">
            <a:off x="3652838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6" name="Line 33"/>
          <p:cNvSpPr>
            <a:spLocks noChangeShapeType="1"/>
          </p:cNvSpPr>
          <p:nvPr/>
        </p:nvSpPr>
        <p:spPr bwMode="auto">
          <a:xfrm flipV="1">
            <a:off x="4260850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7" name="Line 34"/>
          <p:cNvSpPr>
            <a:spLocks noChangeShapeType="1"/>
          </p:cNvSpPr>
          <p:nvPr/>
        </p:nvSpPr>
        <p:spPr bwMode="auto">
          <a:xfrm flipV="1">
            <a:off x="4870450" y="137318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8" name="Line 35"/>
          <p:cNvSpPr>
            <a:spLocks noChangeShapeType="1"/>
          </p:cNvSpPr>
          <p:nvPr/>
        </p:nvSpPr>
        <p:spPr bwMode="auto">
          <a:xfrm flipV="1">
            <a:off x="5478463" y="137318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9" name="Text Box 36"/>
          <p:cNvSpPr txBox="1">
            <a:spLocks noChangeArrowheads="1"/>
          </p:cNvSpPr>
          <p:nvPr/>
        </p:nvSpPr>
        <p:spPr bwMode="auto">
          <a:xfrm>
            <a:off x="3657600" y="12192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peak SP</a:t>
            </a:r>
          </a:p>
        </p:txBody>
      </p:sp>
      <p:sp>
        <p:nvSpPr>
          <p:cNvPr id="38950" name="Text Box 37"/>
          <p:cNvSpPr txBox="1">
            <a:spLocks noChangeArrowheads="1"/>
          </p:cNvSpPr>
          <p:nvPr/>
        </p:nvSpPr>
        <p:spPr bwMode="auto">
          <a:xfrm>
            <a:off x="1219200" y="990600"/>
            <a:ext cx="3657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/>
              <a:t>AMD Opteron 2356</a:t>
            </a:r>
          </a:p>
          <a:p>
            <a:r>
              <a:rPr lang="en-US" altLang="en-US" sz="2400"/>
              <a:t>(Barcelona)</a:t>
            </a:r>
          </a:p>
        </p:txBody>
      </p:sp>
      <p:sp>
        <p:nvSpPr>
          <p:cNvPr id="38951" name="Line 38"/>
          <p:cNvSpPr>
            <a:spLocks noChangeShapeType="1"/>
          </p:cNvSpPr>
          <p:nvPr/>
        </p:nvSpPr>
        <p:spPr bwMode="auto">
          <a:xfrm>
            <a:off x="1217613" y="5943600"/>
            <a:ext cx="45656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2" name="Line 39"/>
          <p:cNvSpPr>
            <a:spLocks noChangeShapeType="1"/>
          </p:cNvSpPr>
          <p:nvPr/>
        </p:nvSpPr>
        <p:spPr bwMode="auto">
          <a:xfrm flipV="1">
            <a:off x="1217613" y="1379538"/>
            <a:ext cx="0" cy="45704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3" name="Freeform 40"/>
          <p:cNvSpPr>
            <a:spLocks/>
          </p:cNvSpPr>
          <p:nvPr/>
        </p:nvSpPr>
        <p:spPr bwMode="auto">
          <a:xfrm>
            <a:off x="1219200" y="1524000"/>
            <a:ext cx="4267200" cy="4419600"/>
          </a:xfrm>
          <a:custGeom>
            <a:avLst/>
            <a:gdLst>
              <a:gd name="T0" fmla="*/ 0 w 2688"/>
              <a:gd name="T1" fmla="*/ 2147483647 h 2784"/>
              <a:gd name="T2" fmla="*/ 0 w 2688"/>
              <a:gd name="T3" fmla="*/ 2147483647 h 2784"/>
              <a:gd name="T4" fmla="*/ 2147483647 w 2688"/>
              <a:gd name="T5" fmla="*/ 0 h 2784"/>
              <a:gd name="T6" fmla="*/ 2147483647 w 2688"/>
              <a:gd name="T7" fmla="*/ 0 h 2784"/>
              <a:gd name="T8" fmla="*/ 2147483647 w 2688"/>
              <a:gd name="T9" fmla="*/ 2147483647 h 2784"/>
              <a:gd name="T10" fmla="*/ 2147483647 w 2688"/>
              <a:gd name="T11" fmla="*/ 2147483647 h 2784"/>
              <a:gd name="T12" fmla="*/ 0 w 2688"/>
              <a:gd name="T13" fmla="*/ 2147483647 h 27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88" h="2784">
                <a:moveTo>
                  <a:pt x="0" y="2784"/>
                </a:moveTo>
                <a:lnTo>
                  <a:pt x="0" y="2400"/>
                </a:lnTo>
                <a:lnTo>
                  <a:pt x="2400" y="0"/>
                </a:lnTo>
                <a:lnTo>
                  <a:pt x="2688" y="0"/>
                </a:lnTo>
                <a:lnTo>
                  <a:pt x="2688" y="1920"/>
                </a:lnTo>
                <a:lnTo>
                  <a:pt x="864" y="1920"/>
                </a:lnTo>
                <a:lnTo>
                  <a:pt x="0" y="2784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4" name="Line 41"/>
          <p:cNvSpPr>
            <a:spLocks noChangeShapeType="1"/>
          </p:cNvSpPr>
          <p:nvPr/>
        </p:nvSpPr>
        <p:spPr bwMode="auto">
          <a:xfrm flipV="1">
            <a:off x="1219200" y="1676400"/>
            <a:ext cx="4267200" cy="426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5" name="Line 42"/>
          <p:cNvSpPr>
            <a:spLocks noChangeShapeType="1"/>
          </p:cNvSpPr>
          <p:nvPr/>
        </p:nvSpPr>
        <p:spPr bwMode="auto">
          <a:xfrm flipH="1" flipV="1">
            <a:off x="5029200" y="1524000"/>
            <a:ext cx="4492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6" name="Line 43"/>
          <p:cNvSpPr>
            <a:spLocks noChangeShapeType="1"/>
          </p:cNvSpPr>
          <p:nvPr/>
        </p:nvSpPr>
        <p:spPr bwMode="auto">
          <a:xfrm flipH="1" flipV="1">
            <a:off x="4419600" y="2133600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7" name="Line 44"/>
          <p:cNvSpPr>
            <a:spLocks noChangeShapeType="1"/>
          </p:cNvSpPr>
          <p:nvPr/>
        </p:nvSpPr>
        <p:spPr bwMode="auto">
          <a:xfrm flipH="1" flipV="1">
            <a:off x="1981200" y="4572000"/>
            <a:ext cx="3505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8" name="Line 45"/>
          <p:cNvSpPr>
            <a:spLocks noChangeShapeType="1"/>
          </p:cNvSpPr>
          <p:nvPr/>
        </p:nvSpPr>
        <p:spPr bwMode="auto">
          <a:xfrm flipV="1">
            <a:off x="1217613" y="1524000"/>
            <a:ext cx="3811587" cy="381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9" name="Line 46"/>
          <p:cNvSpPr>
            <a:spLocks noChangeShapeType="1"/>
          </p:cNvSpPr>
          <p:nvPr/>
        </p:nvSpPr>
        <p:spPr bwMode="auto">
          <a:xfrm flipV="1">
            <a:off x="1219200" y="1524000"/>
            <a:ext cx="4114800" cy="411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0" name="Line 47"/>
          <p:cNvSpPr>
            <a:spLocks noChangeShapeType="1"/>
          </p:cNvSpPr>
          <p:nvPr/>
        </p:nvSpPr>
        <p:spPr bwMode="auto">
          <a:xfrm flipH="1" flipV="1">
            <a:off x="3200400" y="3352800"/>
            <a:ext cx="22812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1" name="Text Box 48"/>
          <p:cNvSpPr txBox="1">
            <a:spLocks noChangeArrowheads="1"/>
          </p:cNvSpPr>
          <p:nvPr/>
        </p:nvSpPr>
        <p:spPr bwMode="auto">
          <a:xfrm>
            <a:off x="3657600" y="1828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mul / add imbalance</a:t>
            </a:r>
          </a:p>
        </p:txBody>
      </p:sp>
      <p:sp>
        <p:nvSpPr>
          <p:cNvPr id="38962" name="Text Box 49"/>
          <p:cNvSpPr txBox="1">
            <a:spLocks noChangeArrowheads="1"/>
          </p:cNvSpPr>
          <p:nvPr/>
        </p:nvSpPr>
        <p:spPr bwMode="auto">
          <a:xfrm>
            <a:off x="3657600" y="42672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8963" name="Text Box 50"/>
          <p:cNvSpPr txBox="1">
            <a:spLocks noChangeArrowheads="1"/>
          </p:cNvSpPr>
          <p:nvPr/>
        </p:nvSpPr>
        <p:spPr bwMode="auto">
          <a:xfrm rot="-2700000">
            <a:off x="990600" y="4340225"/>
            <a:ext cx="2168525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600">
                <a:solidFill>
                  <a:srgbClr val="808080"/>
                </a:solidFill>
              </a:rPr>
              <a:t>peak stream bandwidth</a:t>
            </a:r>
          </a:p>
        </p:txBody>
      </p:sp>
      <p:sp>
        <p:nvSpPr>
          <p:cNvPr id="38964" name="Text Box 51"/>
          <p:cNvSpPr txBox="1">
            <a:spLocks noChangeArrowheads="1"/>
          </p:cNvSpPr>
          <p:nvPr/>
        </p:nvSpPr>
        <p:spPr bwMode="auto">
          <a:xfrm rot="-2700000">
            <a:off x="1031875" y="4572000"/>
            <a:ext cx="2168525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600">
                <a:solidFill>
                  <a:srgbClr val="808080"/>
                </a:solidFill>
              </a:rPr>
              <a:t>w/out SW prefetching</a:t>
            </a:r>
          </a:p>
        </p:txBody>
      </p:sp>
      <p:sp>
        <p:nvSpPr>
          <p:cNvPr id="38965" name="Text Box 52"/>
          <p:cNvSpPr txBox="1">
            <a:spLocks noChangeArrowheads="1"/>
          </p:cNvSpPr>
          <p:nvPr/>
        </p:nvSpPr>
        <p:spPr bwMode="auto">
          <a:xfrm rot="-2700000">
            <a:off x="839788" y="4343400"/>
            <a:ext cx="3656012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600">
                <a:solidFill>
                  <a:srgbClr val="808080"/>
                </a:solidFill>
              </a:rPr>
              <a:t>w/out NUMA optimizations</a:t>
            </a:r>
          </a:p>
        </p:txBody>
      </p:sp>
      <p:sp>
        <p:nvSpPr>
          <p:cNvPr id="38966" name="Text Box 53"/>
          <p:cNvSpPr txBox="1">
            <a:spLocks noChangeArrowheads="1"/>
          </p:cNvSpPr>
          <p:nvPr/>
        </p:nvSpPr>
        <p:spPr bwMode="auto">
          <a:xfrm>
            <a:off x="3657600" y="30480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8967" name="Line 54"/>
          <p:cNvSpPr>
            <a:spLocks noChangeShapeType="1"/>
          </p:cNvSpPr>
          <p:nvPr/>
        </p:nvSpPr>
        <p:spPr bwMode="auto">
          <a:xfrm flipV="1">
            <a:off x="4267200" y="2286000"/>
            <a:ext cx="0" cy="3657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8" name="Line 55"/>
          <p:cNvSpPr>
            <a:spLocks noChangeShapeType="1"/>
          </p:cNvSpPr>
          <p:nvPr/>
        </p:nvSpPr>
        <p:spPr bwMode="auto">
          <a:xfrm flipV="1">
            <a:off x="3657600" y="28956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9" name="Line 56"/>
          <p:cNvSpPr>
            <a:spLocks noChangeShapeType="1"/>
          </p:cNvSpPr>
          <p:nvPr/>
        </p:nvSpPr>
        <p:spPr bwMode="auto">
          <a:xfrm flipV="1">
            <a:off x="1828800" y="4724400"/>
            <a:ext cx="0" cy="1219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0" name="Text Box 57"/>
          <p:cNvSpPr txBox="1">
            <a:spLocks noChangeArrowheads="1"/>
          </p:cNvSpPr>
          <p:nvPr/>
        </p:nvSpPr>
        <p:spPr bwMode="auto">
          <a:xfrm rot="5400000">
            <a:off x="3505200" y="4800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 compulsory misses</a:t>
            </a:r>
          </a:p>
        </p:txBody>
      </p:sp>
      <p:sp>
        <p:nvSpPr>
          <p:cNvPr id="38971" name="Text Box 58"/>
          <p:cNvSpPr txBox="1">
            <a:spLocks noChangeArrowheads="1"/>
          </p:cNvSpPr>
          <p:nvPr/>
        </p:nvSpPr>
        <p:spPr bwMode="auto">
          <a:xfrm rot="5400000">
            <a:off x="2895600" y="4800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capacity</a:t>
            </a:r>
          </a:p>
        </p:txBody>
      </p:sp>
      <p:sp>
        <p:nvSpPr>
          <p:cNvPr id="38972" name="Text Box 59"/>
          <p:cNvSpPr txBox="1">
            <a:spLocks noChangeArrowheads="1"/>
          </p:cNvSpPr>
          <p:nvPr/>
        </p:nvSpPr>
        <p:spPr bwMode="auto">
          <a:xfrm rot="5400000">
            <a:off x="1066800" y="4800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conflict</a:t>
            </a:r>
          </a:p>
        </p:txBody>
      </p:sp>
      <p:sp>
        <p:nvSpPr>
          <p:cNvPr id="38973" name="Rectangle 60"/>
          <p:cNvSpPr>
            <a:spLocks noChangeArrowheads="1"/>
          </p:cNvSpPr>
          <p:nvPr/>
        </p:nvSpPr>
        <p:spPr bwMode="auto">
          <a:xfrm>
            <a:off x="0" y="914400"/>
            <a:ext cx="5867400" cy="5943600"/>
          </a:xfrm>
          <a:prstGeom prst="rect">
            <a:avLst/>
          </a:prstGeom>
          <a:solidFill>
            <a:srgbClr val="FFFFFF">
              <a:alpha val="6705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8974" name="Freeform 61"/>
          <p:cNvSpPr>
            <a:spLocks/>
          </p:cNvSpPr>
          <p:nvPr/>
        </p:nvSpPr>
        <p:spPr bwMode="auto">
          <a:xfrm rot="-2700000">
            <a:off x="2819400" y="3810000"/>
            <a:ext cx="420688" cy="319088"/>
          </a:xfrm>
          <a:custGeom>
            <a:avLst/>
            <a:gdLst>
              <a:gd name="T0" fmla="*/ 230440616 w 384"/>
              <a:gd name="T1" fmla="*/ 0 h 288"/>
              <a:gd name="T2" fmla="*/ 0 w 384"/>
              <a:gd name="T3" fmla="*/ 235687482 h 288"/>
              <a:gd name="T4" fmla="*/ 115220308 w 384"/>
              <a:gd name="T5" fmla="*/ 235687482 h 288"/>
              <a:gd name="T6" fmla="*/ 115220308 w 384"/>
              <a:gd name="T7" fmla="*/ 353531777 h 288"/>
              <a:gd name="T8" fmla="*/ 345660925 w 384"/>
              <a:gd name="T9" fmla="*/ 353531777 h 288"/>
              <a:gd name="T10" fmla="*/ 345660925 w 384"/>
              <a:gd name="T11" fmla="*/ 235687482 h 288"/>
              <a:gd name="T12" fmla="*/ 460881233 w 384"/>
              <a:gd name="T13" fmla="*/ 235687482 h 288"/>
              <a:gd name="T14" fmla="*/ 230440616 w 384"/>
              <a:gd name="T15" fmla="*/ 0 h 2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4" h="288">
                <a:moveTo>
                  <a:pt x="192" y="0"/>
                </a:moveTo>
                <a:lnTo>
                  <a:pt x="0" y="192"/>
                </a:lnTo>
                <a:lnTo>
                  <a:pt x="96" y="192"/>
                </a:lnTo>
                <a:lnTo>
                  <a:pt x="96" y="288"/>
                </a:lnTo>
                <a:lnTo>
                  <a:pt x="288" y="288"/>
                </a:lnTo>
                <a:lnTo>
                  <a:pt x="288" y="192"/>
                </a:lnTo>
                <a:lnTo>
                  <a:pt x="384" y="192"/>
                </a:lnTo>
                <a:lnTo>
                  <a:pt x="192" y="0"/>
                </a:lnTo>
                <a:close/>
              </a:path>
            </a:pathLst>
          </a:custGeom>
          <a:solidFill>
            <a:srgbClr val="FF0080"/>
          </a:solidFill>
          <a:ln w="9525">
            <a:solidFill>
              <a:srgbClr val="FF0080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5" name="Line 62"/>
          <p:cNvSpPr>
            <a:spLocks noChangeShapeType="1"/>
          </p:cNvSpPr>
          <p:nvPr/>
        </p:nvSpPr>
        <p:spPr bwMode="auto">
          <a:xfrm flipH="1">
            <a:off x="1219200" y="1676400"/>
            <a:ext cx="4267200" cy="4267200"/>
          </a:xfrm>
          <a:prstGeom prst="line">
            <a:avLst/>
          </a:prstGeom>
          <a:noFill/>
          <a:ln w="38100">
            <a:solidFill>
              <a:srgbClr val="FF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6" name="Line 63"/>
          <p:cNvSpPr>
            <a:spLocks noChangeShapeType="1"/>
          </p:cNvSpPr>
          <p:nvPr/>
        </p:nvSpPr>
        <p:spPr bwMode="auto">
          <a:xfrm flipH="1">
            <a:off x="1219200" y="1524000"/>
            <a:ext cx="3810000" cy="38100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002E27D-C277-43D0-A7D0-65583F9201F2}" type="slidenum">
              <a:rPr lang="en-US" altLang="en-US" sz="1200">
                <a:latin typeface="Arial Black" panose="020B0A04020102020204" pitchFamily="34" charset="0"/>
              </a:rPr>
              <a:pPr/>
              <a:t>37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3993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2800" smtClean="0"/>
              <a:t>Minimizing Total</a:t>
            </a:r>
            <a:br>
              <a:rPr lang="en-US" altLang="en-US" sz="2800" smtClean="0"/>
            </a:br>
            <a:r>
              <a:rPr lang="en-US" altLang="en-US" sz="2800" smtClean="0"/>
              <a:t>Memory Traffic</a:t>
            </a:r>
            <a:endParaRPr lang="en-US" altLang="en-US" smtClean="0"/>
          </a:p>
        </p:txBody>
      </p:sp>
      <p:sp>
        <p:nvSpPr>
          <p:cNvPr id="39940" name="Line 3"/>
          <p:cNvSpPr>
            <a:spLocks noChangeShapeType="1"/>
          </p:cNvSpPr>
          <p:nvPr/>
        </p:nvSpPr>
        <p:spPr bwMode="auto">
          <a:xfrm flipH="1" flipV="1">
            <a:off x="1217613" y="5334000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1" name="Line 4"/>
          <p:cNvSpPr>
            <a:spLocks noChangeShapeType="1"/>
          </p:cNvSpPr>
          <p:nvPr/>
        </p:nvSpPr>
        <p:spPr bwMode="auto">
          <a:xfrm flipH="1" flipV="1">
            <a:off x="1217613" y="4724400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2" name="Line 5"/>
          <p:cNvSpPr>
            <a:spLocks noChangeShapeType="1"/>
          </p:cNvSpPr>
          <p:nvPr/>
        </p:nvSpPr>
        <p:spPr bwMode="auto">
          <a:xfrm flipH="1" flipV="1">
            <a:off x="1217613" y="41163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3" name="Line 6"/>
          <p:cNvSpPr>
            <a:spLocks noChangeShapeType="1"/>
          </p:cNvSpPr>
          <p:nvPr/>
        </p:nvSpPr>
        <p:spPr bwMode="auto">
          <a:xfrm flipH="1" flipV="1">
            <a:off x="1217613" y="35067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4" name="Line 7"/>
          <p:cNvSpPr>
            <a:spLocks noChangeShapeType="1"/>
          </p:cNvSpPr>
          <p:nvPr/>
        </p:nvSpPr>
        <p:spPr bwMode="auto">
          <a:xfrm flipH="1" flipV="1">
            <a:off x="1217613" y="28971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5" name="Line 8"/>
          <p:cNvSpPr>
            <a:spLocks noChangeShapeType="1"/>
          </p:cNvSpPr>
          <p:nvPr/>
        </p:nvSpPr>
        <p:spPr bwMode="auto">
          <a:xfrm flipH="1" flipV="1">
            <a:off x="1217613" y="22875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6" name="Line 9"/>
          <p:cNvSpPr>
            <a:spLocks noChangeShapeType="1"/>
          </p:cNvSpPr>
          <p:nvPr/>
        </p:nvSpPr>
        <p:spPr bwMode="auto">
          <a:xfrm flipH="1" flipV="1">
            <a:off x="1217613" y="1677988"/>
            <a:ext cx="4565650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7" name="Text Box 10"/>
          <p:cNvSpPr txBox="1">
            <a:spLocks noChangeArrowheads="1"/>
          </p:cNvSpPr>
          <p:nvPr/>
        </p:nvSpPr>
        <p:spPr bwMode="auto">
          <a:xfrm>
            <a:off x="25400" y="50292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2</a:t>
            </a:r>
          </a:p>
        </p:txBody>
      </p:sp>
      <p:sp>
        <p:nvSpPr>
          <p:cNvPr id="39948" name="Text Box 11"/>
          <p:cNvSpPr txBox="1">
            <a:spLocks noChangeArrowheads="1"/>
          </p:cNvSpPr>
          <p:nvPr/>
        </p:nvSpPr>
        <p:spPr bwMode="auto">
          <a:xfrm>
            <a:off x="912813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8</a:t>
            </a:r>
            <a:endParaRPr lang="en-US" altLang="en-US" sz="1600"/>
          </a:p>
        </p:txBody>
      </p:sp>
      <p:sp>
        <p:nvSpPr>
          <p:cNvPr id="39949" name="Text Box 12"/>
          <p:cNvSpPr txBox="1">
            <a:spLocks noChangeArrowheads="1"/>
          </p:cNvSpPr>
          <p:nvPr/>
        </p:nvSpPr>
        <p:spPr bwMode="auto">
          <a:xfrm>
            <a:off x="1217613" y="6553200"/>
            <a:ext cx="3957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flop:DRAM byte ratio</a:t>
            </a:r>
          </a:p>
        </p:txBody>
      </p:sp>
      <p:sp>
        <p:nvSpPr>
          <p:cNvPr id="39950" name="Text Box 13"/>
          <p:cNvSpPr txBox="1">
            <a:spLocks noChangeArrowheads="1"/>
          </p:cNvSpPr>
          <p:nvPr/>
        </p:nvSpPr>
        <p:spPr bwMode="auto">
          <a:xfrm rot="-5400000">
            <a:off x="-1977232" y="3348832"/>
            <a:ext cx="45640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/>
              <a:t>attainable Gflop/s</a:t>
            </a:r>
          </a:p>
        </p:txBody>
      </p:sp>
      <p:sp>
        <p:nvSpPr>
          <p:cNvPr id="39951" name="Text Box 14"/>
          <p:cNvSpPr txBox="1">
            <a:spLocks noChangeArrowheads="1"/>
          </p:cNvSpPr>
          <p:nvPr/>
        </p:nvSpPr>
        <p:spPr bwMode="auto">
          <a:xfrm>
            <a:off x="25400" y="44196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4</a:t>
            </a:r>
          </a:p>
        </p:txBody>
      </p:sp>
      <p:sp>
        <p:nvSpPr>
          <p:cNvPr id="39952" name="Text Box 15"/>
          <p:cNvSpPr txBox="1">
            <a:spLocks noChangeArrowheads="1"/>
          </p:cNvSpPr>
          <p:nvPr/>
        </p:nvSpPr>
        <p:spPr bwMode="auto">
          <a:xfrm>
            <a:off x="25400" y="3811588"/>
            <a:ext cx="912813" cy="608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8</a:t>
            </a:r>
          </a:p>
        </p:txBody>
      </p:sp>
      <p:sp>
        <p:nvSpPr>
          <p:cNvPr id="39953" name="Text Box 16"/>
          <p:cNvSpPr txBox="1">
            <a:spLocks noChangeArrowheads="1"/>
          </p:cNvSpPr>
          <p:nvPr/>
        </p:nvSpPr>
        <p:spPr bwMode="auto">
          <a:xfrm>
            <a:off x="25400" y="32019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16</a:t>
            </a:r>
          </a:p>
        </p:txBody>
      </p:sp>
      <p:sp>
        <p:nvSpPr>
          <p:cNvPr id="39954" name="Text Box 17"/>
          <p:cNvSpPr txBox="1">
            <a:spLocks noChangeArrowheads="1"/>
          </p:cNvSpPr>
          <p:nvPr/>
        </p:nvSpPr>
        <p:spPr bwMode="auto">
          <a:xfrm>
            <a:off x="25400" y="25923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32</a:t>
            </a:r>
          </a:p>
        </p:txBody>
      </p:sp>
      <p:sp>
        <p:nvSpPr>
          <p:cNvPr id="39955" name="Text Box 18"/>
          <p:cNvSpPr txBox="1">
            <a:spLocks noChangeArrowheads="1"/>
          </p:cNvSpPr>
          <p:nvPr/>
        </p:nvSpPr>
        <p:spPr bwMode="auto">
          <a:xfrm>
            <a:off x="25400" y="19827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64</a:t>
            </a:r>
          </a:p>
        </p:txBody>
      </p:sp>
      <p:sp>
        <p:nvSpPr>
          <p:cNvPr id="39956" name="Text Box 19"/>
          <p:cNvSpPr txBox="1">
            <a:spLocks noChangeArrowheads="1"/>
          </p:cNvSpPr>
          <p:nvPr/>
        </p:nvSpPr>
        <p:spPr bwMode="auto">
          <a:xfrm>
            <a:off x="25400" y="1373188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128</a:t>
            </a:r>
          </a:p>
        </p:txBody>
      </p:sp>
      <p:sp>
        <p:nvSpPr>
          <p:cNvPr id="39957" name="Text Box 20"/>
          <p:cNvSpPr txBox="1">
            <a:spLocks noChangeArrowheads="1"/>
          </p:cNvSpPr>
          <p:nvPr/>
        </p:nvSpPr>
        <p:spPr bwMode="auto">
          <a:xfrm>
            <a:off x="1509713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4</a:t>
            </a:r>
            <a:endParaRPr lang="en-US" altLang="en-US" sz="1600"/>
          </a:p>
        </p:txBody>
      </p:sp>
      <p:sp>
        <p:nvSpPr>
          <p:cNvPr id="39958" name="Text Box 21"/>
          <p:cNvSpPr txBox="1">
            <a:spLocks noChangeArrowheads="1"/>
          </p:cNvSpPr>
          <p:nvPr/>
        </p:nvSpPr>
        <p:spPr bwMode="auto">
          <a:xfrm>
            <a:off x="2105025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baseline="30000"/>
              <a:t>1</a:t>
            </a:r>
            <a:r>
              <a:rPr lang="en-US" altLang="en-US" sz="1600"/>
              <a:t>/</a:t>
            </a:r>
            <a:r>
              <a:rPr lang="en-US" altLang="en-US" sz="1600" baseline="-25000"/>
              <a:t>2</a:t>
            </a:r>
            <a:endParaRPr lang="en-US" altLang="en-US" sz="1600"/>
          </a:p>
        </p:txBody>
      </p:sp>
      <p:sp>
        <p:nvSpPr>
          <p:cNvPr id="39959" name="Text Box 22"/>
          <p:cNvSpPr txBox="1">
            <a:spLocks noChangeArrowheads="1"/>
          </p:cNvSpPr>
          <p:nvPr/>
        </p:nvSpPr>
        <p:spPr bwMode="auto">
          <a:xfrm>
            <a:off x="2751138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39960" name="Text Box 23"/>
          <p:cNvSpPr txBox="1">
            <a:spLocks noChangeArrowheads="1"/>
          </p:cNvSpPr>
          <p:nvPr/>
        </p:nvSpPr>
        <p:spPr bwMode="auto">
          <a:xfrm>
            <a:off x="3348038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sp>
        <p:nvSpPr>
          <p:cNvPr id="39961" name="Text Box 24"/>
          <p:cNvSpPr txBox="1">
            <a:spLocks noChangeArrowheads="1"/>
          </p:cNvSpPr>
          <p:nvPr/>
        </p:nvSpPr>
        <p:spPr bwMode="auto">
          <a:xfrm>
            <a:off x="3944938" y="5943600"/>
            <a:ext cx="62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4</a:t>
            </a:r>
          </a:p>
        </p:txBody>
      </p:sp>
      <p:sp>
        <p:nvSpPr>
          <p:cNvPr id="39962" name="Text Box 25"/>
          <p:cNvSpPr txBox="1">
            <a:spLocks noChangeArrowheads="1"/>
          </p:cNvSpPr>
          <p:nvPr/>
        </p:nvSpPr>
        <p:spPr bwMode="auto">
          <a:xfrm>
            <a:off x="4552950" y="5943600"/>
            <a:ext cx="622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8</a:t>
            </a:r>
          </a:p>
        </p:txBody>
      </p:sp>
      <p:sp>
        <p:nvSpPr>
          <p:cNvPr id="39963" name="Text Box 26"/>
          <p:cNvSpPr txBox="1">
            <a:spLocks noChangeArrowheads="1"/>
          </p:cNvSpPr>
          <p:nvPr/>
        </p:nvSpPr>
        <p:spPr bwMode="auto">
          <a:xfrm>
            <a:off x="5162550" y="5943600"/>
            <a:ext cx="6207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16</a:t>
            </a:r>
          </a:p>
        </p:txBody>
      </p:sp>
      <p:sp>
        <p:nvSpPr>
          <p:cNvPr id="39964" name="Rectangle 27"/>
          <p:cNvSpPr>
            <a:spLocks noChangeArrowheads="1"/>
          </p:cNvSpPr>
          <p:nvPr/>
        </p:nvSpPr>
        <p:spPr bwMode="auto">
          <a:xfrm>
            <a:off x="5943600" y="1141413"/>
            <a:ext cx="3200400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Use performance counters to measure flop:byte ratio (AI)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Out-of-the-box code may have an AI ratio much less than the compulsory ratio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Optimizations: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Array padding: conflict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Cache blocking: capacity</a:t>
            </a:r>
          </a:p>
          <a:p>
            <a:pPr lvl="1" algn="l" eaLnBrk="1" hangingPunct="1">
              <a:spcBef>
                <a:spcPct val="20000"/>
              </a:spcBef>
              <a:buFont typeface="Wingdings" panose="05000000000000000000" pitchFamily="2" charset="2"/>
              <a:buChar char="§"/>
            </a:pPr>
            <a:r>
              <a:rPr lang="en-US" altLang="en-US" sz="1400"/>
              <a:t>Cache bypass: compulsory 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 b="1">
                <a:solidFill>
                  <a:srgbClr val="0000FF"/>
                </a:solidFill>
              </a:rPr>
              <a:t>Push arithmetic intensity to the compulsory limit</a:t>
            </a:r>
          </a:p>
        </p:txBody>
      </p:sp>
      <p:sp>
        <p:nvSpPr>
          <p:cNvPr id="39965" name="Text Box 28"/>
          <p:cNvSpPr txBox="1">
            <a:spLocks noChangeArrowheads="1"/>
          </p:cNvSpPr>
          <p:nvPr/>
        </p:nvSpPr>
        <p:spPr bwMode="auto">
          <a:xfrm>
            <a:off x="0" y="5638800"/>
            <a:ext cx="9128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/>
              <a:t>1</a:t>
            </a:r>
          </a:p>
        </p:txBody>
      </p:sp>
      <p:sp>
        <p:nvSpPr>
          <p:cNvPr id="39966" name="Line 29"/>
          <p:cNvSpPr>
            <a:spLocks noChangeShapeType="1"/>
          </p:cNvSpPr>
          <p:nvPr/>
        </p:nvSpPr>
        <p:spPr bwMode="auto">
          <a:xfrm flipV="1">
            <a:off x="1825625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7" name="Line 30"/>
          <p:cNvSpPr>
            <a:spLocks noChangeShapeType="1"/>
          </p:cNvSpPr>
          <p:nvPr/>
        </p:nvSpPr>
        <p:spPr bwMode="auto">
          <a:xfrm flipV="1">
            <a:off x="2435225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8" name="Line 31"/>
          <p:cNvSpPr>
            <a:spLocks noChangeShapeType="1"/>
          </p:cNvSpPr>
          <p:nvPr/>
        </p:nvSpPr>
        <p:spPr bwMode="auto">
          <a:xfrm flipV="1">
            <a:off x="3043238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9" name="Line 32"/>
          <p:cNvSpPr>
            <a:spLocks noChangeShapeType="1"/>
          </p:cNvSpPr>
          <p:nvPr/>
        </p:nvSpPr>
        <p:spPr bwMode="auto">
          <a:xfrm flipV="1">
            <a:off x="3652838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0" name="Line 33"/>
          <p:cNvSpPr>
            <a:spLocks noChangeShapeType="1"/>
          </p:cNvSpPr>
          <p:nvPr/>
        </p:nvSpPr>
        <p:spPr bwMode="auto">
          <a:xfrm flipV="1">
            <a:off x="4260850" y="137953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1" name="Line 34"/>
          <p:cNvSpPr>
            <a:spLocks noChangeShapeType="1"/>
          </p:cNvSpPr>
          <p:nvPr/>
        </p:nvSpPr>
        <p:spPr bwMode="auto">
          <a:xfrm flipV="1">
            <a:off x="4870450" y="137318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2" name="Line 35"/>
          <p:cNvSpPr>
            <a:spLocks noChangeShapeType="1"/>
          </p:cNvSpPr>
          <p:nvPr/>
        </p:nvSpPr>
        <p:spPr bwMode="auto">
          <a:xfrm flipV="1">
            <a:off x="5478463" y="1373188"/>
            <a:ext cx="0" cy="4570412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3" name="Text Box 36"/>
          <p:cNvSpPr txBox="1">
            <a:spLocks noChangeArrowheads="1"/>
          </p:cNvSpPr>
          <p:nvPr/>
        </p:nvSpPr>
        <p:spPr bwMode="auto">
          <a:xfrm>
            <a:off x="3657600" y="12192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peak SP</a:t>
            </a:r>
          </a:p>
        </p:txBody>
      </p:sp>
      <p:sp>
        <p:nvSpPr>
          <p:cNvPr id="39974" name="Text Box 37"/>
          <p:cNvSpPr txBox="1">
            <a:spLocks noChangeArrowheads="1"/>
          </p:cNvSpPr>
          <p:nvPr/>
        </p:nvSpPr>
        <p:spPr bwMode="auto">
          <a:xfrm>
            <a:off x="1219200" y="990600"/>
            <a:ext cx="3657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/>
              <a:t>AMD Opteron 2356</a:t>
            </a:r>
          </a:p>
          <a:p>
            <a:r>
              <a:rPr lang="en-US" altLang="en-US" sz="2400"/>
              <a:t>(Barcelona)</a:t>
            </a:r>
          </a:p>
        </p:txBody>
      </p:sp>
      <p:sp>
        <p:nvSpPr>
          <p:cNvPr id="39975" name="Line 38"/>
          <p:cNvSpPr>
            <a:spLocks noChangeShapeType="1"/>
          </p:cNvSpPr>
          <p:nvPr/>
        </p:nvSpPr>
        <p:spPr bwMode="auto">
          <a:xfrm>
            <a:off x="1217613" y="5943600"/>
            <a:ext cx="45656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6" name="Line 39"/>
          <p:cNvSpPr>
            <a:spLocks noChangeShapeType="1"/>
          </p:cNvSpPr>
          <p:nvPr/>
        </p:nvSpPr>
        <p:spPr bwMode="auto">
          <a:xfrm flipV="1">
            <a:off x="1217613" y="1379538"/>
            <a:ext cx="0" cy="45704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7" name="Freeform 40"/>
          <p:cNvSpPr>
            <a:spLocks/>
          </p:cNvSpPr>
          <p:nvPr/>
        </p:nvSpPr>
        <p:spPr bwMode="auto">
          <a:xfrm>
            <a:off x="1219200" y="1524000"/>
            <a:ext cx="4267200" cy="4419600"/>
          </a:xfrm>
          <a:custGeom>
            <a:avLst/>
            <a:gdLst>
              <a:gd name="T0" fmla="*/ 0 w 2688"/>
              <a:gd name="T1" fmla="*/ 2147483647 h 2784"/>
              <a:gd name="T2" fmla="*/ 0 w 2688"/>
              <a:gd name="T3" fmla="*/ 2147483647 h 2784"/>
              <a:gd name="T4" fmla="*/ 2147483647 w 2688"/>
              <a:gd name="T5" fmla="*/ 0 h 2784"/>
              <a:gd name="T6" fmla="*/ 2147483647 w 2688"/>
              <a:gd name="T7" fmla="*/ 0 h 2784"/>
              <a:gd name="T8" fmla="*/ 2147483647 w 2688"/>
              <a:gd name="T9" fmla="*/ 2147483647 h 2784"/>
              <a:gd name="T10" fmla="*/ 2147483647 w 2688"/>
              <a:gd name="T11" fmla="*/ 2147483647 h 2784"/>
              <a:gd name="T12" fmla="*/ 0 w 2688"/>
              <a:gd name="T13" fmla="*/ 2147483647 h 27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88" h="2784">
                <a:moveTo>
                  <a:pt x="0" y="2784"/>
                </a:moveTo>
                <a:lnTo>
                  <a:pt x="0" y="2400"/>
                </a:lnTo>
                <a:lnTo>
                  <a:pt x="2400" y="0"/>
                </a:lnTo>
                <a:lnTo>
                  <a:pt x="2688" y="0"/>
                </a:lnTo>
                <a:lnTo>
                  <a:pt x="2688" y="1920"/>
                </a:lnTo>
                <a:lnTo>
                  <a:pt x="864" y="1920"/>
                </a:lnTo>
                <a:lnTo>
                  <a:pt x="0" y="2784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8" name="Line 41"/>
          <p:cNvSpPr>
            <a:spLocks noChangeShapeType="1"/>
          </p:cNvSpPr>
          <p:nvPr/>
        </p:nvSpPr>
        <p:spPr bwMode="auto">
          <a:xfrm flipV="1">
            <a:off x="1219200" y="1676400"/>
            <a:ext cx="4267200" cy="426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9" name="Line 42"/>
          <p:cNvSpPr>
            <a:spLocks noChangeShapeType="1"/>
          </p:cNvSpPr>
          <p:nvPr/>
        </p:nvSpPr>
        <p:spPr bwMode="auto">
          <a:xfrm flipH="1" flipV="1">
            <a:off x="5029200" y="1524000"/>
            <a:ext cx="44926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0" name="Line 43"/>
          <p:cNvSpPr>
            <a:spLocks noChangeShapeType="1"/>
          </p:cNvSpPr>
          <p:nvPr/>
        </p:nvSpPr>
        <p:spPr bwMode="auto">
          <a:xfrm flipH="1" flipV="1">
            <a:off x="4419600" y="2133600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1" name="Line 44"/>
          <p:cNvSpPr>
            <a:spLocks noChangeShapeType="1"/>
          </p:cNvSpPr>
          <p:nvPr/>
        </p:nvSpPr>
        <p:spPr bwMode="auto">
          <a:xfrm flipH="1" flipV="1">
            <a:off x="1981200" y="4572000"/>
            <a:ext cx="3505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2" name="Line 45"/>
          <p:cNvSpPr>
            <a:spLocks noChangeShapeType="1"/>
          </p:cNvSpPr>
          <p:nvPr/>
        </p:nvSpPr>
        <p:spPr bwMode="auto">
          <a:xfrm flipV="1">
            <a:off x="1217613" y="1524000"/>
            <a:ext cx="3811587" cy="381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3" name="Line 46"/>
          <p:cNvSpPr>
            <a:spLocks noChangeShapeType="1"/>
          </p:cNvSpPr>
          <p:nvPr/>
        </p:nvSpPr>
        <p:spPr bwMode="auto">
          <a:xfrm flipV="1">
            <a:off x="1219200" y="1524000"/>
            <a:ext cx="4114800" cy="411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4" name="Line 47"/>
          <p:cNvSpPr>
            <a:spLocks noChangeShapeType="1"/>
          </p:cNvSpPr>
          <p:nvPr/>
        </p:nvSpPr>
        <p:spPr bwMode="auto">
          <a:xfrm flipH="1" flipV="1">
            <a:off x="3200400" y="3352800"/>
            <a:ext cx="22812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5" name="Text Box 48"/>
          <p:cNvSpPr txBox="1">
            <a:spLocks noChangeArrowheads="1"/>
          </p:cNvSpPr>
          <p:nvPr/>
        </p:nvSpPr>
        <p:spPr bwMode="auto">
          <a:xfrm>
            <a:off x="3657600" y="1828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mul / add imbalance</a:t>
            </a:r>
          </a:p>
        </p:txBody>
      </p:sp>
      <p:sp>
        <p:nvSpPr>
          <p:cNvPr id="39986" name="Text Box 49"/>
          <p:cNvSpPr txBox="1">
            <a:spLocks noChangeArrowheads="1"/>
          </p:cNvSpPr>
          <p:nvPr/>
        </p:nvSpPr>
        <p:spPr bwMode="auto">
          <a:xfrm>
            <a:off x="3657600" y="42672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39987" name="Text Box 50"/>
          <p:cNvSpPr txBox="1">
            <a:spLocks noChangeArrowheads="1"/>
          </p:cNvSpPr>
          <p:nvPr/>
        </p:nvSpPr>
        <p:spPr bwMode="auto">
          <a:xfrm rot="-2700000">
            <a:off x="990600" y="4340225"/>
            <a:ext cx="2168525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600">
                <a:solidFill>
                  <a:srgbClr val="808080"/>
                </a:solidFill>
              </a:rPr>
              <a:t>peak stream bandwidth</a:t>
            </a:r>
          </a:p>
        </p:txBody>
      </p:sp>
      <p:sp>
        <p:nvSpPr>
          <p:cNvPr id="39988" name="Text Box 51"/>
          <p:cNvSpPr txBox="1">
            <a:spLocks noChangeArrowheads="1"/>
          </p:cNvSpPr>
          <p:nvPr/>
        </p:nvSpPr>
        <p:spPr bwMode="auto">
          <a:xfrm rot="-2700000">
            <a:off x="1031875" y="4572000"/>
            <a:ext cx="2168525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600">
                <a:solidFill>
                  <a:srgbClr val="808080"/>
                </a:solidFill>
              </a:rPr>
              <a:t>w/out SW prefetching</a:t>
            </a:r>
          </a:p>
        </p:txBody>
      </p:sp>
      <p:sp>
        <p:nvSpPr>
          <p:cNvPr id="39989" name="Text Box 52"/>
          <p:cNvSpPr txBox="1">
            <a:spLocks noChangeArrowheads="1"/>
          </p:cNvSpPr>
          <p:nvPr/>
        </p:nvSpPr>
        <p:spPr bwMode="auto">
          <a:xfrm rot="-2700000">
            <a:off x="839788" y="4343400"/>
            <a:ext cx="3656012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600">
                <a:solidFill>
                  <a:srgbClr val="808080"/>
                </a:solidFill>
              </a:rPr>
              <a:t>w/out NUMA optimizations</a:t>
            </a:r>
          </a:p>
        </p:txBody>
      </p:sp>
      <p:sp>
        <p:nvSpPr>
          <p:cNvPr id="39990" name="Text Box 53"/>
          <p:cNvSpPr txBox="1">
            <a:spLocks noChangeArrowheads="1"/>
          </p:cNvSpPr>
          <p:nvPr/>
        </p:nvSpPr>
        <p:spPr bwMode="auto">
          <a:xfrm>
            <a:off x="3657600" y="30480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39991" name="Line 54"/>
          <p:cNvSpPr>
            <a:spLocks noChangeShapeType="1"/>
          </p:cNvSpPr>
          <p:nvPr/>
        </p:nvSpPr>
        <p:spPr bwMode="auto">
          <a:xfrm flipV="1">
            <a:off x="4267200" y="2286000"/>
            <a:ext cx="0" cy="3657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92" name="Line 55"/>
          <p:cNvSpPr>
            <a:spLocks noChangeShapeType="1"/>
          </p:cNvSpPr>
          <p:nvPr/>
        </p:nvSpPr>
        <p:spPr bwMode="auto">
          <a:xfrm flipV="1">
            <a:off x="3657600" y="28956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93" name="Line 56"/>
          <p:cNvSpPr>
            <a:spLocks noChangeShapeType="1"/>
          </p:cNvSpPr>
          <p:nvPr/>
        </p:nvSpPr>
        <p:spPr bwMode="auto">
          <a:xfrm flipV="1">
            <a:off x="1828800" y="4724400"/>
            <a:ext cx="0" cy="1219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94" name="Text Box 57"/>
          <p:cNvSpPr txBox="1">
            <a:spLocks noChangeArrowheads="1"/>
          </p:cNvSpPr>
          <p:nvPr/>
        </p:nvSpPr>
        <p:spPr bwMode="auto">
          <a:xfrm rot="5400000">
            <a:off x="2895600" y="4800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capacity</a:t>
            </a:r>
          </a:p>
        </p:txBody>
      </p:sp>
      <p:sp>
        <p:nvSpPr>
          <p:cNvPr id="39995" name="Text Box 58"/>
          <p:cNvSpPr txBox="1">
            <a:spLocks noChangeArrowheads="1"/>
          </p:cNvSpPr>
          <p:nvPr/>
        </p:nvSpPr>
        <p:spPr bwMode="auto">
          <a:xfrm rot="5400000">
            <a:off x="1066800" y="4800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808080"/>
                </a:solidFill>
              </a:rPr>
              <a:t>conflict</a:t>
            </a:r>
          </a:p>
        </p:txBody>
      </p:sp>
      <p:sp>
        <p:nvSpPr>
          <p:cNvPr id="39996" name="Rectangle 59"/>
          <p:cNvSpPr>
            <a:spLocks noChangeArrowheads="1"/>
          </p:cNvSpPr>
          <p:nvPr/>
        </p:nvSpPr>
        <p:spPr bwMode="auto">
          <a:xfrm>
            <a:off x="0" y="914400"/>
            <a:ext cx="5867400" cy="5943600"/>
          </a:xfrm>
          <a:prstGeom prst="rect">
            <a:avLst/>
          </a:prstGeom>
          <a:solidFill>
            <a:srgbClr val="FFFFFF">
              <a:alpha val="6705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97" name="Freeform 60"/>
          <p:cNvSpPr>
            <a:spLocks/>
          </p:cNvSpPr>
          <p:nvPr/>
        </p:nvSpPr>
        <p:spPr bwMode="auto">
          <a:xfrm rot="5400000">
            <a:off x="2133600" y="4800600"/>
            <a:ext cx="609600" cy="457200"/>
          </a:xfrm>
          <a:custGeom>
            <a:avLst/>
            <a:gdLst>
              <a:gd name="T0" fmla="*/ 483870000 w 384"/>
              <a:gd name="T1" fmla="*/ 0 h 288"/>
              <a:gd name="T2" fmla="*/ 0 w 384"/>
              <a:gd name="T3" fmla="*/ 483870000 h 288"/>
              <a:gd name="T4" fmla="*/ 241935000 w 384"/>
              <a:gd name="T5" fmla="*/ 483870000 h 288"/>
              <a:gd name="T6" fmla="*/ 241935000 w 384"/>
              <a:gd name="T7" fmla="*/ 725805000 h 288"/>
              <a:gd name="T8" fmla="*/ 725805000 w 384"/>
              <a:gd name="T9" fmla="*/ 725805000 h 288"/>
              <a:gd name="T10" fmla="*/ 725805000 w 384"/>
              <a:gd name="T11" fmla="*/ 483870000 h 288"/>
              <a:gd name="T12" fmla="*/ 967740000 w 384"/>
              <a:gd name="T13" fmla="*/ 483870000 h 288"/>
              <a:gd name="T14" fmla="*/ 483870000 w 384"/>
              <a:gd name="T15" fmla="*/ 0 h 2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4" h="288">
                <a:moveTo>
                  <a:pt x="192" y="0"/>
                </a:moveTo>
                <a:lnTo>
                  <a:pt x="0" y="192"/>
                </a:lnTo>
                <a:lnTo>
                  <a:pt x="96" y="192"/>
                </a:lnTo>
                <a:lnTo>
                  <a:pt x="96" y="288"/>
                </a:lnTo>
                <a:lnTo>
                  <a:pt x="288" y="288"/>
                </a:lnTo>
                <a:lnTo>
                  <a:pt x="288" y="192"/>
                </a:lnTo>
                <a:lnTo>
                  <a:pt x="384" y="192"/>
                </a:lnTo>
                <a:lnTo>
                  <a:pt x="192" y="0"/>
                </a:lnTo>
                <a:close/>
              </a:path>
            </a:pathLst>
          </a:custGeom>
          <a:solidFill>
            <a:srgbClr val="FF0080"/>
          </a:solidFill>
          <a:ln w="9525">
            <a:solidFill>
              <a:srgbClr val="FF0080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98" name="Line 61"/>
          <p:cNvSpPr>
            <a:spLocks noChangeShapeType="1"/>
          </p:cNvSpPr>
          <p:nvPr/>
        </p:nvSpPr>
        <p:spPr bwMode="auto">
          <a:xfrm flipH="1">
            <a:off x="2286000" y="4267200"/>
            <a:ext cx="0" cy="1676400"/>
          </a:xfrm>
          <a:prstGeom prst="line">
            <a:avLst/>
          </a:prstGeom>
          <a:noFill/>
          <a:ln w="38100">
            <a:solidFill>
              <a:srgbClr val="FF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99" name="Freeform 62"/>
          <p:cNvSpPr>
            <a:spLocks/>
          </p:cNvSpPr>
          <p:nvPr/>
        </p:nvSpPr>
        <p:spPr bwMode="auto">
          <a:xfrm>
            <a:off x="4114800" y="2286000"/>
            <a:ext cx="152400" cy="3657600"/>
          </a:xfrm>
          <a:custGeom>
            <a:avLst/>
            <a:gdLst>
              <a:gd name="T0" fmla="*/ 241935000 w 96"/>
              <a:gd name="T1" fmla="*/ 0 h 2304"/>
              <a:gd name="T2" fmla="*/ 0 w 96"/>
              <a:gd name="T3" fmla="*/ 241935000 h 2304"/>
              <a:gd name="T4" fmla="*/ 0 w 96"/>
              <a:gd name="T5" fmla="*/ 2147483647 h 2304"/>
              <a:gd name="T6" fmla="*/ 241935000 w 96"/>
              <a:gd name="T7" fmla="*/ 2147483647 h 2304"/>
              <a:gd name="T8" fmla="*/ 241935000 w 96"/>
              <a:gd name="T9" fmla="*/ 0 h 23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304">
                <a:moveTo>
                  <a:pt x="96" y="0"/>
                </a:moveTo>
                <a:lnTo>
                  <a:pt x="0" y="96"/>
                </a:lnTo>
                <a:lnTo>
                  <a:pt x="0" y="2304"/>
                </a:lnTo>
                <a:lnTo>
                  <a:pt x="96" y="2304"/>
                </a:lnTo>
                <a:lnTo>
                  <a:pt x="96" y="0"/>
                </a:lnTo>
                <a:close/>
              </a:path>
            </a:pathLst>
          </a:custGeom>
          <a:gradFill rotWithShape="0">
            <a:gsLst>
              <a:gs pos="0">
                <a:srgbClr val="0000FF">
                  <a:alpha val="0"/>
                </a:srgbClr>
              </a:gs>
              <a:gs pos="100000">
                <a:srgbClr val="0000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0" name="Line 63"/>
          <p:cNvSpPr>
            <a:spLocks noChangeShapeType="1"/>
          </p:cNvSpPr>
          <p:nvPr/>
        </p:nvSpPr>
        <p:spPr bwMode="auto">
          <a:xfrm flipH="1">
            <a:off x="4267200" y="2286000"/>
            <a:ext cx="0" cy="3657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1" name="Text Box 64"/>
          <p:cNvSpPr txBox="1">
            <a:spLocks noChangeArrowheads="1"/>
          </p:cNvSpPr>
          <p:nvPr/>
        </p:nvSpPr>
        <p:spPr bwMode="auto">
          <a:xfrm rot="5400000">
            <a:off x="2628900" y="3924300"/>
            <a:ext cx="3581400" cy="304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600">
                <a:solidFill>
                  <a:srgbClr val="0000FF"/>
                </a:solidFill>
              </a:rPr>
              <a:t> compulsory miss limit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8A903DC-9A09-4A39-B59C-E62D135BF36B}" type="slidenum">
              <a:rPr lang="en-US" altLang="en-US" sz="1200">
                <a:latin typeface="Arial Black" panose="020B0A04020102020204" pitchFamily="34" charset="0"/>
              </a:rPr>
              <a:pPr/>
              <a:t>38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Optimization Categorization</a:t>
            </a:r>
          </a:p>
        </p:txBody>
      </p:sp>
      <p:sp>
        <p:nvSpPr>
          <p:cNvPr id="40964" name="Text Box 3"/>
          <p:cNvSpPr txBox="1">
            <a:spLocks noChangeArrowheads="1"/>
          </p:cNvSpPr>
          <p:nvPr/>
        </p:nvSpPr>
        <p:spPr bwMode="auto">
          <a:xfrm>
            <a:off x="152400" y="1370013"/>
            <a:ext cx="274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b="1"/>
              <a:t>Maximizing</a:t>
            </a:r>
          </a:p>
          <a:p>
            <a:r>
              <a:rPr lang="en-US" altLang="en-US" sz="1800" b="1"/>
              <a:t>In-core Performance</a:t>
            </a:r>
          </a:p>
        </p:txBody>
      </p:sp>
      <p:sp>
        <p:nvSpPr>
          <p:cNvPr id="40965" name="Text Box 4"/>
          <p:cNvSpPr txBox="1">
            <a:spLocks noChangeArrowheads="1"/>
          </p:cNvSpPr>
          <p:nvPr/>
        </p:nvSpPr>
        <p:spPr bwMode="auto">
          <a:xfrm>
            <a:off x="6248400" y="1370013"/>
            <a:ext cx="274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b="1"/>
              <a:t>Minimizing</a:t>
            </a:r>
          </a:p>
          <a:p>
            <a:r>
              <a:rPr lang="en-US" altLang="en-US" sz="1800" b="1"/>
              <a:t>Memory Traffic</a:t>
            </a: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198813" y="1370013"/>
            <a:ext cx="2741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b="1"/>
              <a:t>Maximizing</a:t>
            </a:r>
          </a:p>
          <a:p>
            <a:r>
              <a:rPr lang="en-US" altLang="en-US" sz="1800" b="1"/>
              <a:t>Memory Bandwidth</a:t>
            </a:r>
          </a:p>
        </p:txBody>
      </p:sp>
      <p:sp>
        <p:nvSpPr>
          <p:cNvPr id="40967" name="Line 6"/>
          <p:cNvSpPr>
            <a:spLocks noChangeShapeType="1"/>
          </p:cNvSpPr>
          <p:nvPr/>
        </p:nvSpPr>
        <p:spPr bwMode="auto">
          <a:xfrm flipH="1">
            <a:off x="228600" y="1905000"/>
            <a:ext cx="259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306388" y="1981200"/>
            <a:ext cx="274161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>
              <a:buFontTx/>
              <a:buChar char="•"/>
            </a:pPr>
            <a:r>
              <a:rPr lang="en-US" altLang="en-US" sz="1600" b="1">
                <a:solidFill>
                  <a:srgbClr val="008040"/>
                </a:solidFill>
              </a:rPr>
              <a:t>Exploit in-core parallelism</a:t>
            </a:r>
          </a:p>
          <a:p>
            <a:pPr algn="l"/>
            <a:r>
              <a:rPr lang="en-US" altLang="en-US" sz="1600" b="1">
                <a:solidFill>
                  <a:srgbClr val="008040"/>
                </a:solidFill>
              </a:rPr>
              <a:t>   (ILP, DLP, etc…)</a:t>
            </a:r>
          </a:p>
          <a:p>
            <a:pPr algn="l"/>
            <a:endParaRPr lang="en-US" altLang="en-US" sz="1600" b="1">
              <a:solidFill>
                <a:srgbClr val="008040"/>
              </a:solidFill>
            </a:endParaRPr>
          </a:p>
          <a:p>
            <a:pPr algn="l">
              <a:buFontTx/>
              <a:buChar char="•"/>
            </a:pPr>
            <a:r>
              <a:rPr lang="en-US" altLang="en-US" sz="1600" b="1">
                <a:solidFill>
                  <a:srgbClr val="008040"/>
                </a:solidFill>
              </a:rPr>
              <a:t>Good (enough)</a:t>
            </a:r>
          </a:p>
          <a:p>
            <a:pPr algn="l"/>
            <a:r>
              <a:rPr lang="en-US" altLang="en-US" sz="1600" b="1">
                <a:solidFill>
                  <a:srgbClr val="008040"/>
                </a:solidFill>
              </a:rPr>
              <a:t>   floating-point balance</a:t>
            </a:r>
          </a:p>
        </p:txBody>
      </p:sp>
      <p:grpSp>
        <p:nvGrpSpPr>
          <p:cNvPr id="40969" name="Group 8"/>
          <p:cNvGrpSpPr>
            <a:grpSpLocks/>
          </p:cNvGrpSpPr>
          <p:nvPr/>
        </p:nvGrpSpPr>
        <p:grpSpPr bwMode="auto">
          <a:xfrm>
            <a:off x="152400" y="3733800"/>
            <a:ext cx="2743200" cy="2133600"/>
            <a:chOff x="96" y="2352"/>
            <a:chExt cx="1728" cy="1344"/>
          </a:xfrm>
        </p:grpSpPr>
        <p:grpSp>
          <p:nvGrpSpPr>
            <p:cNvPr id="41009" name="Group 9"/>
            <p:cNvGrpSpPr>
              <a:grpSpLocks/>
            </p:cNvGrpSpPr>
            <p:nvPr/>
          </p:nvGrpSpPr>
          <p:grpSpPr bwMode="auto">
            <a:xfrm>
              <a:off x="144" y="2640"/>
              <a:ext cx="576" cy="576"/>
              <a:chOff x="816" y="2592"/>
              <a:chExt cx="576" cy="576"/>
            </a:xfrm>
          </p:grpSpPr>
          <p:sp>
            <p:nvSpPr>
              <p:cNvPr id="41020" name="Oval 10"/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ellipse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6400" b="1">
                    <a:solidFill>
                      <a:srgbClr val="008040"/>
                    </a:solidFill>
                  </a:rPr>
                  <a:t>?</a:t>
                </a:r>
                <a:endParaRPr lang="en-US" altLang="en-US" sz="1600" b="1">
                  <a:solidFill>
                    <a:srgbClr val="008040"/>
                  </a:solidFill>
                </a:endParaRPr>
              </a:p>
            </p:txBody>
          </p:sp>
          <p:sp>
            <p:nvSpPr>
              <p:cNvPr id="41021" name="Text Box 11"/>
              <p:cNvSpPr txBox="1"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b="1"/>
                  <a:t>unroll &amp;</a:t>
                </a:r>
              </a:p>
              <a:p>
                <a:r>
                  <a:rPr lang="en-US" altLang="en-US" sz="1600" b="1"/>
                  <a:t>jam</a:t>
                </a:r>
              </a:p>
            </p:txBody>
          </p:sp>
        </p:grpSp>
        <p:grpSp>
          <p:nvGrpSpPr>
            <p:cNvPr id="41010" name="Group 12"/>
            <p:cNvGrpSpPr>
              <a:grpSpLocks/>
            </p:cNvGrpSpPr>
            <p:nvPr/>
          </p:nvGrpSpPr>
          <p:grpSpPr bwMode="auto">
            <a:xfrm>
              <a:off x="624" y="3024"/>
              <a:ext cx="576" cy="576"/>
              <a:chOff x="816" y="2592"/>
              <a:chExt cx="576" cy="576"/>
            </a:xfrm>
          </p:grpSpPr>
          <p:sp>
            <p:nvSpPr>
              <p:cNvPr id="41018" name="Oval 13"/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ellipse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6400" b="1">
                    <a:solidFill>
                      <a:srgbClr val="008040"/>
                    </a:solidFill>
                  </a:rPr>
                  <a:t>?</a:t>
                </a:r>
                <a:endParaRPr lang="en-US" altLang="en-US" sz="1600" b="1">
                  <a:solidFill>
                    <a:srgbClr val="008040"/>
                  </a:solidFill>
                </a:endParaRPr>
              </a:p>
            </p:txBody>
          </p:sp>
          <p:sp>
            <p:nvSpPr>
              <p:cNvPr id="41019" name="Text Box 14"/>
              <p:cNvSpPr txBox="1"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b="1"/>
                  <a:t>explicit</a:t>
                </a:r>
              </a:p>
              <a:p>
                <a:r>
                  <a:rPr lang="en-US" altLang="en-US" sz="1600" b="1"/>
                  <a:t>SIMD</a:t>
                </a:r>
              </a:p>
            </p:txBody>
          </p:sp>
        </p:grpSp>
        <p:grpSp>
          <p:nvGrpSpPr>
            <p:cNvPr id="41011" name="Group 15"/>
            <p:cNvGrpSpPr>
              <a:grpSpLocks/>
            </p:cNvGrpSpPr>
            <p:nvPr/>
          </p:nvGrpSpPr>
          <p:grpSpPr bwMode="auto">
            <a:xfrm>
              <a:off x="720" y="2400"/>
              <a:ext cx="576" cy="576"/>
              <a:chOff x="816" y="2592"/>
              <a:chExt cx="576" cy="576"/>
            </a:xfrm>
          </p:grpSpPr>
          <p:sp>
            <p:nvSpPr>
              <p:cNvPr id="41016" name="Oval 16"/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ellipse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6400" b="1">
                    <a:solidFill>
                      <a:srgbClr val="008040"/>
                    </a:solidFill>
                  </a:rPr>
                  <a:t>?</a:t>
                </a:r>
                <a:endParaRPr lang="en-US" altLang="en-US" sz="1600" b="1">
                  <a:solidFill>
                    <a:srgbClr val="008040"/>
                  </a:solidFill>
                </a:endParaRPr>
              </a:p>
            </p:txBody>
          </p:sp>
          <p:sp>
            <p:nvSpPr>
              <p:cNvPr id="41017" name="Text Box 17"/>
              <p:cNvSpPr txBox="1"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b="1"/>
                  <a:t>reorder</a:t>
                </a:r>
              </a:p>
            </p:txBody>
          </p:sp>
        </p:grpSp>
        <p:grpSp>
          <p:nvGrpSpPr>
            <p:cNvPr id="41012" name="Group 18"/>
            <p:cNvGrpSpPr>
              <a:grpSpLocks/>
            </p:cNvGrpSpPr>
            <p:nvPr/>
          </p:nvGrpSpPr>
          <p:grpSpPr bwMode="auto">
            <a:xfrm>
              <a:off x="1200" y="2832"/>
              <a:ext cx="576" cy="576"/>
              <a:chOff x="816" y="2592"/>
              <a:chExt cx="576" cy="576"/>
            </a:xfrm>
          </p:grpSpPr>
          <p:sp>
            <p:nvSpPr>
              <p:cNvPr id="41014" name="Oval 19"/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ellipse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6400" b="1">
                    <a:solidFill>
                      <a:srgbClr val="008040"/>
                    </a:solidFill>
                  </a:rPr>
                  <a:t>?</a:t>
                </a:r>
                <a:endParaRPr lang="en-US" altLang="en-US" sz="1600" b="1">
                  <a:solidFill>
                    <a:srgbClr val="008040"/>
                  </a:solidFill>
                </a:endParaRPr>
              </a:p>
            </p:txBody>
          </p:sp>
          <p:sp>
            <p:nvSpPr>
              <p:cNvPr id="41015" name="Text Box 20"/>
              <p:cNvSpPr txBox="1">
                <a:spLocks noChangeArrowheads="1"/>
              </p:cNvSpPr>
              <p:nvPr/>
            </p:nvSpPr>
            <p:spPr bwMode="auto">
              <a:xfrm>
                <a:off x="816" y="2592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b="1"/>
                  <a:t>eliminate</a:t>
                </a:r>
              </a:p>
              <a:p>
                <a:r>
                  <a:rPr lang="en-US" altLang="en-US" sz="1600" b="1"/>
                  <a:t>branches</a:t>
                </a:r>
              </a:p>
            </p:txBody>
          </p:sp>
        </p:grpSp>
        <p:sp>
          <p:nvSpPr>
            <p:cNvPr id="41013" name="Oval 21"/>
            <p:cNvSpPr>
              <a:spLocks noChangeArrowheads="1"/>
            </p:cNvSpPr>
            <p:nvPr/>
          </p:nvSpPr>
          <p:spPr bwMode="auto">
            <a:xfrm>
              <a:off x="96" y="2352"/>
              <a:ext cx="1728" cy="134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40970" name="Group 22"/>
          <p:cNvGrpSpPr>
            <a:grpSpLocks/>
          </p:cNvGrpSpPr>
          <p:nvPr/>
        </p:nvGrpSpPr>
        <p:grpSpPr bwMode="auto">
          <a:xfrm>
            <a:off x="3124200" y="1981200"/>
            <a:ext cx="2971800" cy="4191000"/>
            <a:chOff x="1968" y="1248"/>
            <a:chExt cx="1872" cy="2640"/>
          </a:xfrm>
        </p:grpSpPr>
        <p:sp>
          <p:nvSpPr>
            <p:cNvPr id="40991" name="Text Box 23"/>
            <p:cNvSpPr txBox="1">
              <a:spLocks noChangeArrowheads="1"/>
            </p:cNvSpPr>
            <p:nvPr/>
          </p:nvSpPr>
          <p:spPr bwMode="auto">
            <a:xfrm>
              <a:off x="2113" y="1248"/>
              <a:ext cx="1727" cy="8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FF0000"/>
                  </a:solidFill>
                </a:rPr>
                <a:t>Exploit NUMA</a:t>
              </a:r>
            </a:p>
            <a:p>
              <a:pPr algn="l">
                <a:buFontTx/>
                <a:buChar char="•"/>
              </a:pPr>
              <a:endParaRPr lang="en-US" altLang="en-US" sz="1600" b="1">
                <a:solidFill>
                  <a:srgbClr val="FF0000"/>
                </a:solidFill>
              </a:endParaRP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FF0000"/>
                  </a:solidFill>
                </a:rPr>
                <a:t>Hide memory latency</a:t>
              </a:r>
            </a:p>
            <a:p>
              <a:pPr algn="l">
                <a:buFontTx/>
                <a:buChar char="•"/>
              </a:pPr>
              <a:endParaRPr lang="en-US" altLang="en-US" sz="1600" b="1">
                <a:solidFill>
                  <a:srgbClr val="FF0000"/>
                </a:solidFill>
              </a:endParaRP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FF0000"/>
                  </a:solidFill>
                </a:rPr>
                <a:t>Satisfy Little’s Law</a:t>
              </a:r>
            </a:p>
          </p:txBody>
        </p:sp>
        <p:grpSp>
          <p:nvGrpSpPr>
            <p:cNvPr id="40992" name="Group 24"/>
            <p:cNvGrpSpPr>
              <a:grpSpLocks/>
            </p:cNvGrpSpPr>
            <p:nvPr/>
          </p:nvGrpSpPr>
          <p:grpSpPr bwMode="auto">
            <a:xfrm>
              <a:off x="1968" y="2160"/>
              <a:ext cx="1776" cy="1728"/>
              <a:chOff x="1968" y="2160"/>
              <a:chExt cx="1776" cy="1728"/>
            </a:xfrm>
          </p:grpSpPr>
          <p:grpSp>
            <p:nvGrpSpPr>
              <p:cNvPr id="40993" name="Group 25"/>
              <p:cNvGrpSpPr>
                <a:grpSpLocks/>
              </p:cNvGrpSpPr>
              <p:nvPr/>
            </p:nvGrpSpPr>
            <p:grpSpPr bwMode="auto">
              <a:xfrm>
                <a:off x="2064" y="2544"/>
                <a:ext cx="576" cy="576"/>
                <a:chOff x="2928" y="3408"/>
                <a:chExt cx="576" cy="576"/>
              </a:xfrm>
            </p:grpSpPr>
            <p:sp>
              <p:nvSpPr>
                <p:cNvPr id="41007" name="Oval 26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41008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memory</a:t>
                  </a:r>
                </a:p>
                <a:p>
                  <a:r>
                    <a:rPr lang="en-US" altLang="en-US" sz="1600" b="1"/>
                    <a:t>affinity</a:t>
                  </a:r>
                </a:p>
              </p:txBody>
            </p:sp>
          </p:grpSp>
          <p:grpSp>
            <p:nvGrpSpPr>
              <p:cNvPr id="40994" name="Group 28"/>
              <p:cNvGrpSpPr>
                <a:grpSpLocks/>
              </p:cNvGrpSpPr>
              <p:nvPr/>
            </p:nvGrpSpPr>
            <p:grpSpPr bwMode="auto">
              <a:xfrm>
                <a:off x="3072" y="2640"/>
                <a:ext cx="576" cy="576"/>
                <a:chOff x="2928" y="3408"/>
                <a:chExt cx="576" cy="576"/>
              </a:xfrm>
            </p:grpSpPr>
            <p:sp>
              <p:nvSpPr>
                <p:cNvPr id="41005" name="Oval 29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41006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SW</a:t>
                  </a:r>
                </a:p>
                <a:p>
                  <a:r>
                    <a:rPr lang="en-US" altLang="en-US" sz="1600" b="1"/>
                    <a:t>prefetch</a:t>
                  </a:r>
                </a:p>
              </p:txBody>
            </p:sp>
          </p:grpSp>
          <p:grpSp>
            <p:nvGrpSpPr>
              <p:cNvPr id="40995" name="Group 31"/>
              <p:cNvGrpSpPr>
                <a:grpSpLocks/>
              </p:cNvGrpSpPr>
              <p:nvPr/>
            </p:nvGrpSpPr>
            <p:grpSpPr bwMode="auto">
              <a:xfrm>
                <a:off x="2208" y="3168"/>
                <a:ext cx="576" cy="576"/>
                <a:chOff x="2928" y="3408"/>
                <a:chExt cx="576" cy="576"/>
              </a:xfrm>
            </p:grpSpPr>
            <p:sp>
              <p:nvSpPr>
                <p:cNvPr id="41003" name="Oval 32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41004" name="Text Box 33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DMA</a:t>
                  </a:r>
                </a:p>
                <a:p>
                  <a:r>
                    <a:rPr lang="en-US" altLang="en-US" sz="1600" b="1"/>
                    <a:t>lists</a:t>
                  </a:r>
                </a:p>
              </p:txBody>
            </p:sp>
          </p:grpSp>
          <p:grpSp>
            <p:nvGrpSpPr>
              <p:cNvPr id="40996" name="Group 34"/>
              <p:cNvGrpSpPr>
                <a:grpSpLocks/>
              </p:cNvGrpSpPr>
              <p:nvPr/>
            </p:nvGrpSpPr>
            <p:grpSpPr bwMode="auto">
              <a:xfrm>
                <a:off x="2592" y="2208"/>
                <a:ext cx="576" cy="576"/>
                <a:chOff x="2928" y="3408"/>
                <a:chExt cx="576" cy="576"/>
              </a:xfrm>
            </p:grpSpPr>
            <p:sp>
              <p:nvSpPr>
                <p:cNvPr id="41001" name="Oval 35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41002" name="Text Box 36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400" b="1"/>
                    <a:t>unit-stride</a:t>
                  </a:r>
                </a:p>
                <a:p>
                  <a:r>
                    <a:rPr lang="en-US" altLang="en-US" sz="1400" b="1"/>
                    <a:t>streams</a:t>
                  </a:r>
                </a:p>
              </p:txBody>
            </p:sp>
          </p:grpSp>
          <p:grpSp>
            <p:nvGrpSpPr>
              <p:cNvPr id="40997" name="Group 37"/>
              <p:cNvGrpSpPr>
                <a:grpSpLocks/>
              </p:cNvGrpSpPr>
              <p:nvPr/>
            </p:nvGrpSpPr>
            <p:grpSpPr bwMode="auto">
              <a:xfrm>
                <a:off x="2832" y="3216"/>
                <a:ext cx="576" cy="576"/>
                <a:chOff x="2928" y="3408"/>
                <a:chExt cx="576" cy="576"/>
              </a:xfrm>
            </p:grpSpPr>
            <p:sp>
              <p:nvSpPr>
                <p:cNvPr id="40999" name="Oval 38"/>
                <p:cNvSpPr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ellipse">
                  <a:avLst/>
                </a:prstGeom>
                <a:solidFill>
                  <a:srgbClr val="FF99CC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800000"/>
                      </a:solidFill>
                    </a:rPr>
                    <a:t>?</a:t>
                  </a:r>
                  <a:endParaRPr lang="en-US" altLang="en-US" sz="1600" b="1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41000" name="Text Box 39"/>
                <p:cNvSpPr txBox="1">
                  <a:spLocks noChangeArrowheads="1"/>
                </p:cNvSpPr>
                <p:nvPr/>
              </p:nvSpPr>
              <p:spPr bwMode="auto">
                <a:xfrm>
                  <a:off x="2928" y="3408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TLB</a:t>
                  </a:r>
                </a:p>
                <a:p>
                  <a:r>
                    <a:rPr lang="en-US" altLang="en-US" sz="1600" b="1"/>
                    <a:t>blocking</a:t>
                  </a:r>
                </a:p>
              </p:txBody>
            </p:sp>
          </p:grpSp>
          <p:sp>
            <p:nvSpPr>
              <p:cNvPr id="40998" name="Oval 40"/>
              <p:cNvSpPr>
                <a:spLocks noChangeArrowheads="1"/>
              </p:cNvSpPr>
              <p:nvPr/>
            </p:nvSpPr>
            <p:spPr bwMode="auto">
              <a:xfrm>
                <a:off x="1968" y="2160"/>
                <a:ext cx="1776" cy="1728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grpSp>
        <p:nvGrpSpPr>
          <p:cNvPr id="40971" name="Group 41"/>
          <p:cNvGrpSpPr>
            <a:grpSpLocks/>
          </p:cNvGrpSpPr>
          <p:nvPr/>
        </p:nvGrpSpPr>
        <p:grpSpPr bwMode="auto">
          <a:xfrm>
            <a:off x="6172200" y="1981200"/>
            <a:ext cx="2971800" cy="4038600"/>
            <a:chOff x="3888" y="1248"/>
            <a:chExt cx="1872" cy="2544"/>
          </a:xfrm>
        </p:grpSpPr>
        <p:sp>
          <p:nvSpPr>
            <p:cNvPr id="40976" name="Text Box 42"/>
            <p:cNvSpPr txBox="1">
              <a:spLocks noChangeArrowheads="1"/>
            </p:cNvSpPr>
            <p:nvPr/>
          </p:nvSpPr>
          <p:spPr bwMode="auto">
            <a:xfrm>
              <a:off x="4033" y="1248"/>
              <a:ext cx="1727" cy="8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 sz="1600" b="1">
                  <a:solidFill>
                    <a:srgbClr val="0000FF"/>
                  </a:solidFill>
                </a:rPr>
                <a:t>Eliminate:</a:t>
              </a: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0000FF"/>
                  </a:solidFill>
                </a:rPr>
                <a:t>Capacity misses</a:t>
              </a: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0000FF"/>
                  </a:solidFill>
                </a:rPr>
                <a:t>Conflict misses</a:t>
              </a: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0000FF"/>
                  </a:solidFill>
                </a:rPr>
                <a:t>Compulsory misses</a:t>
              </a:r>
            </a:p>
            <a:p>
              <a:pPr algn="l">
                <a:buFontTx/>
                <a:buChar char="•"/>
              </a:pPr>
              <a:r>
                <a:rPr lang="en-US" altLang="en-US" sz="1600" b="1">
                  <a:solidFill>
                    <a:srgbClr val="0000FF"/>
                  </a:solidFill>
                </a:rPr>
                <a:t>Write allocate behavior</a:t>
              </a:r>
            </a:p>
          </p:txBody>
        </p:sp>
        <p:grpSp>
          <p:nvGrpSpPr>
            <p:cNvPr id="40977" name="Group 43"/>
            <p:cNvGrpSpPr>
              <a:grpSpLocks/>
            </p:cNvGrpSpPr>
            <p:nvPr/>
          </p:nvGrpSpPr>
          <p:grpSpPr bwMode="auto">
            <a:xfrm>
              <a:off x="3888" y="2400"/>
              <a:ext cx="1824" cy="1392"/>
              <a:chOff x="3888" y="2400"/>
              <a:chExt cx="1824" cy="1392"/>
            </a:xfrm>
          </p:grpSpPr>
          <p:grpSp>
            <p:nvGrpSpPr>
              <p:cNvPr id="40978" name="Group 44"/>
              <p:cNvGrpSpPr>
                <a:grpSpLocks/>
              </p:cNvGrpSpPr>
              <p:nvPr/>
            </p:nvGrpSpPr>
            <p:grpSpPr bwMode="auto">
              <a:xfrm>
                <a:off x="4608" y="2448"/>
                <a:ext cx="576" cy="576"/>
                <a:chOff x="3312" y="2784"/>
                <a:chExt cx="576" cy="576"/>
              </a:xfrm>
            </p:grpSpPr>
            <p:sp>
              <p:nvSpPr>
                <p:cNvPr id="40989" name="Oval 45"/>
                <p:cNvSpPr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ellipse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0000FF"/>
                      </a:solidFill>
                    </a:rPr>
                    <a:t>?</a:t>
                  </a:r>
                  <a:endParaRPr lang="en-US" altLang="en-US" sz="1600" b="1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40990" name="Text Box 46"/>
                <p:cNvSpPr txBox="1"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cache</a:t>
                  </a:r>
                </a:p>
                <a:p>
                  <a:r>
                    <a:rPr lang="en-US" altLang="en-US" sz="1600" b="1"/>
                    <a:t>blocking</a:t>
                  </a:r>
                </a:p>
              </p:txBody>
            </p:sp>
          </p:grpSp>
          <p:grpSp>
            <p:nvGrpSpPr>
              <p:cNvPr id="40979" name="Group 47"/>
              <p:cNvGrpSpPr>
                <a:grpSpLocks/>
              </p:cNvGrpSpPr>
              <p:nvPr/>
            </p:nvGrpSpPr>
            <p:grpSpPr bwMode="auto">
              <a:xfrm>
                <a:off x="3984" y="2640"/>
                <a:ext cx="576" cy="576"/>
                <a:chOff x="3312" y="2784"/>
                <a:chExt cx="576" cy="576"/>
              </a:xfrm>
            </p:grpSpPr>
            <p:sp>
              <p:nvSpPr>
                <p:cNvPr id="40987" name="Oval 48"/>
                <p:cNvSpPr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ellipse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0000FF"/>
                      </a:solidFill>
                    </a:rPr>
                    <a:t>?</a:t>
                  </a:r>
                  <a:endParaRPr lang="en-US" altLang="en-US" sz="1600" b="1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40988" name="Text Box 49"/>
                <p:cNvSpPr txBox="1"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array</a:t>
                  </a:r>
                </a:p>
                <a:p>
                  <a:r>
                    <a:rPr lang="en-US" altLang="en-US" sz="1600" b="1"/>
                    <a:t>padding</a:t>
                  </a:r>
                </a:p>
              </p:txBody>
            </p:sp>
          </p:grpSp>
          <p:grpSp>
            <p:nvGrpSpPr>
              <p:cNvPr id="40980" name="Group 50"/>
              <p:cNvGrpSpPr>
                <a:grpSpLocks/>
              </p:cNvGrpSpPr>
              <p:nvPr/>
            </p:nvGrpSpPr>
            <p:grpSpPr bwMode="auto">
              <a:xfrm>
                <a:off x="4416" y="3120"/>
                <a:ext cx="576" cy="576"/>
                <a:chOff x="3312" y="2784"/>
                <a:chExt cx="576" cy="576"/>
              </a:xfrm>
            </p:grpSpPr>
            <p:sp>
              <p:nvSpPr>
                <p:cNvPr id="40985" name="Oval 51"/>
                <p:cNvSpPr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ellipse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0000FF"/>
                      </a:solidFill>
                    </a:rPr>
                    <a:t>?</a:t>
                  </a:r>
                  <a:endParaRPr lang="en-US" altLang="en-US" sz="1600" b="1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40986" name="Text Box 52"/>
                <p:cNvSpPr txBox="1"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400" b="1"/>
                    <a:t>compress</a:t>
                  </a:r>
                </a:p>
                <a:p>
                  <a:r>
                    <a:rPr lang="en-US" altLang="en-US" sz="1400" b="1"/>
                    <a:t>data</a:t>
                  </a:r>
                </a:p>
              </p:txBody>
            </p:sp>
          </p:grpSp>
          <p:grpSp>
            <p:nvGrpSpPr>
              <p:cNvPr id="40981" name="Group 53"/>
              <p:cNvGrpSpPr>
                <a:grpSpLocks/>
              </p:cNvGrpSpPr>
              <p:nvPr/>
            </p:nvGrpSpPr>
            <p:grpSpPr bwMode="auto">
              <a:xfrm>
                <a:off x="5040" y="2928"/>
                <a:ext cx="576" cy="576"/>
                <a:chOff x="3312" y="2784"/>
                <a:chExt cx="576" cy="576"/>
              </a:xfrm>
            </p:grpSpPr>
            <p:sp>
              <p:nvSpPr>
                <p:cNvPr id="40983" name="Oval 54"/>
                <p:cNvSpPr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ellipse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6400" b="1">
                      <a:solidFill>
                        <a:srgbClr val="0000FF"/>
                      </a:solidFill>
                    </a:rPr>
                    <a:t>?</a:t>
                  </a:r>
                  <a:endParaRPr lang="en-US" altLang="en-US" sz="1600" b="1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40984" name="Text Box 55"/>
                <p:cNvSpPr txBox="1">
                  <a:spLocks noChangeArrowheads="1"/>
                </p:cNvSpPr>
                <p:nvPr/>
              </p:nvSpPr>
              <p:spPr bwMode="auto">
                <a:xfrm>
                  <a:off x="3312" y="2784"/>
                  <a:ext cx="576" cy="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sz="1600" b="1"/>
                    <a:t>streaming</a:t>
                  </a:r>
                </a:p>
                <a:p>
                  <a:r>
                    <a:rPr lang="en-US" altLang="en-US" sz="1600" b="1"/>
                    <a:t>stores</a:t>
                  </a:r>
                </a:p>
              </p:txBody>
            </p:sp>
          </p:grpSp>
          <p:sp>
            <p:nvSpPr>
              <p:cNvPr id="40982" name="Oval 56"/>
              <p:cNvSpPr>
                <a:spLocks noChangeArrowheads="1"/>
              </p:cNvSpPr>
              <p:nvPr/>
            </p:nvSpPr>
            <p:spPr bwMode="auto">
              <a:xfrm>
                <a:off x="3888" y="2400"/>
                <a:ext cx="1824" cy="1392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40972" name="Line 57"/>
          <p:cNvSpPr>
            <a:spLocks noChangeShapeType="1"/>
          </p:cNvSpPr>
          <p:nvPr/>
        </p:nvSpPr>
        <p:spPr bwMode="auto">
          <a:xfrm flipH="1">
            <a:off x="3276600" y="1905000"/>
            <a:ext cx="259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3" name="Line 58"/>
          <p:cNvSpPr>
            <a:spLocks noChangeShapeType="1"/>
          </p:cNvSpPr>
          <p:nvPr/>
        </p:nvSpPr>
        <p:spPr bwMode="auto">
          <a:xfrm flipH="1">
            <a:off x="6324600" y="1905000"/>
            <a:ext cx="259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59"/>
          <p:cNvSpPr>
            <a:spLocks noChangeArrowheads="1"/>
          </p:cNvSpPr>
          <p:nvPr/>
        </p:nvSpPr>
        <p:spPr bwMode="auto">
          <a:xfrm>
            <a:off x="0" y="914400"/>
            <a:ext cx="9144000" cy="57150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75" name="Text Box 60"/>
          <p:cNvSpPr txBox="1">
            <a:spLocks noChangeArrowheads="1"/>
          </p:cNvSpPr>
          <p:nvPr/>
        </p:nvSpPr>
        <p:spPr bwMode="auto">
          <a:xfrm rot="-900000">
            <a:off x="2743200" y="1981200"/>
            <a:ext cx="3656013" cy="36560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000" b="1">
                <a:solidFill>
                  <a:srgbClr val="FF0080"/>
                </a:solidFill>
              </a:rPr>
              <a:t>Each optimization has</a:t>
            </a:r>
          </a:p>
          <a:p>
            <a:r>
              <a:rPr lang="en-US" altLang="en-US" sz="4000" b="1">
                <a:solidFill>
                  <a:srgbClr val="FF0080"/>
                </a:solidFill>
              </a:rPr>
              <a:t>a large parameter space</a:t>
            </a:r>
          </a:p>
          <a:p>
            <a:endParaRPr lang="en-US" altLang="en-US" sz="4000" b="1">
              <a:solidFill>
                <a:srgbClr val="FF0080"/>
              </a:solidFill>
            </a:endParaRPr>
          </a:p>
          <a:p>
            <a:r>
              <a:rPr lang="en-US" altLang="en-US" sz="4000" b="1">
                <a:solidFill>
                  <a:srgbClr val="FF0080"/>
                </a:solidFill>
              </a:rPr>
              <a:t>What are the optimal parameters?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FCB6244-14D7-4968-A00B-C345578E552B}" type="slidenum">
              <a:rPr lang="en-US" altLang="en-US" sz="1200">
                <a:latin typeface="Arial Black" panose="020B0A04020102020204" pitchFamily="34" charset="0"/>
              </a:rPr>
              <a:pPr/>
              <a:t>39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1987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z="4800" smtClean="0"/>
              <a:t>Introduction to</a:t>
            </a:r>
            <a:br>
              <a:rPr lang="en-US" altLang="en-US" sz="4800" smtClean="0"/>
            </a:br>
            <a:r>
              <a:rPr lang="en-US" altLang="en-US" sz="4800" smtClean="0"/>
              <a:t>Auto-tuning</a:t>
            </a:r>
            <a:endParaRPr lang="en-US" altLang="en-US" smtClean="0"/>
          </a:p>
        </p:txBody>
      </p:sp>
      <p:sp>
        <p:nvSpPr>
          <p:cNvPr id="41988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F4DF5A6-5BA3-4458-A3D0-66D858184601}" type="slidenum">
              <a:rPr lang="en-US" altLang="en-US" sz="1200">
                <a:latin typeface="Arial Black" panose="020B0A04020102020204" pitchFamily="34" charset="0"/>
              </a:rPr>
              <a:pPr/>
              <a:t>4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147" name="Rectangle 2"/>
          <p:cNvSpPr>
            <a:spLocks noGrp="1" noChangeArrowheads="1"/>
          </p:cNvSpPr>
          <p:nvPr>
            <p:ph type="title"/>
          </p:nvPr>
        </p:nvSpPr>
        <p:spPr>
          <a:xfrm>
            <a:off x="1371600" y="0"/>
            <a:ext cx="6399213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Primary Focus</a:t>
            </a:r>
          </a:p>
        </p:txBody>
      </p:sp>
      <p:sp>
        <p:nvSpPr>
          <p:cNvPr id="614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Throughput-oriented kernels (rather than time)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Our performance metrics are: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 b="1" smtClean="0">
                <a:solidFill>
                  <a:srgbClr val="0000FF"/>
                </a:solidFill>
              </a:rPr>
              <a:t>	Gflop/s </a:t>
            </a:r>
            <a:r>
              <a:rPr lang="en-US" altLang="en-US" sz="2400" smtClean="0"/>
              <a:t>and</a:t>
            </a:r>
            <a:r>
              <a:rPr lang="en-US" altLang="en-US" sz="2400" b="1" smtClean="0">
                <a:solidFill>
                  <a:srgbClr val="0000FF"/>
                </a:solidFill>
              </a:rPr>
              <a:t> % of peak </a:t>
            </a:r>
            <a:r>
              <a:rPr lang="en-US" altLang="en-US" sz="2400" smtClean="0"/>
              <a:t>(efficiency) </a:t>
            </a:r>
          </a:p>
          <a:p>
            <a:pPr eaLnBrk="1" hangingPunct="1">
              <a:lnSpc>
                <a:spcPct val="90000"/>
              </a:lnSpc>
            </a:pPr>
            <a:endParaRPr lang="en-US" altLang="en-US" sz="2400" i="1" smtClean="0"/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 i="1" smtClean="0">
                <a:solidFill>
                  <a:schemeClr val="bg2"/>
                </a:solidFill>
              </a:rPr>
              <a:t>	for purposes of this talk, I will focus on memory-intensive 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 i="1" smtClean="0">
                <a:solidFill>
                  <a:schemeClr val="bg2"/>
                </a:solidFill>
              </a:rPr>
              <a:t>	64b floating-point SPMD kernels.</a:t>
            </a:r>
            <a:endParaRPr lang="en-US" altLang="en-US" sz="2400" smtClean="0"/>
          </a:p>
          <a:p>
            <a:pPr eaLnBrk="1" hangingPunct="1">
              <a:lnSpc>
                <a:spcPct val="90000"/>
              </a:lnSpc>
            </a:pPr>
            <a:endParaRPr lang="en-US" altLang="en-US" sz="2400" smtClean="0"/>
          </a:p>
          <a:p>
            <a:pPr eaLnBrk="1" hangingPunct="1">
              <a:lnSpc>
                <a:spcPct val="90000"/>
              </a:lnSpc>
            </a:pPr>
            <a:endParaRPr lang="en-US" altLang="en-US" sz="2400" smtClean="0"/>
          </a:p>
          <a:p>
            <a:pPr eaLnBrk="1" hangingPunct="1">
              <a:lnSpc>
                <a:spcPct val="90000"/>
              </a:lnSpc>
            </a:pPr>
            <a:endParaRPr lang="en-US" altLang="en-US" sz="2400" smtClean="0"/>
          </a:p>
          <a:p>
            <a:pPr eaLnBrk="1" hangingPunct="1">
              <a:lnSpc>
                <a:spcPct val="90000"/>
              </a:lnSpc>
            </a:pPr>
            <a:endParaRPr lang="en-US" altLang="en-US" sz="2400" smtClean="0"/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Not focused on algorithmic innovation or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 smtClean="0"/>
              <a:t>	computational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70CA95E-DB01-4070-852E-F453C9687C1E}" type="slidenum">
              <a:rPr lang="en-US" altLang="en-US" sz="1200">
                <a:latin typeface="Arial Black" panose="020B0A04020102020204" pitchFamily="34" charset="0"/>
              </a:rPr>
              <a:pPr/>
              <a:t>40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301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Out-of-the-box Code</a:t>
            </a: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Out-of-the-box code has (unintentional) assumptions on:</a:t>
            </a:r>
          </a:p>
          <a:p>
            <a:pPr lvl="1" eaLnBrk="1" hangingPunct="1"/>
            <a:r>
              <a:rPr lang="en-US" altLang="en-US" smtClean="0"/>
              <a:t>cache sizes (&gt;10MB)</a:t>
            </a:r>
          </a:p>
          <a:p>
            <a:pPr lvl="1" eaLnBrk="1" hangingPunct="1"/>
            <a:r>
              <a:rPr lang="en-US" altLang="en-US" smtClean="0"/>
              <a:t>functional unit latencies(~1 cycle)</a:t>
            </a:r>
          </a:p>
          <a:p>
            <a:pPr lvl="1" eaLnBrk="1" hangingPunct="1"/>
            <a:r>
              <a:rPr lang="en-US" altLang="en-US" smtClean="0"/>
              <a:t>etc…</a:t>
            </a:r>
          </a:p>
          <a:p>
            <a:pPr eaLnBrk="1" hangingPunct="1"/>
            <a:endParaRPr lang="en-US" altLang="en-US" smtClean="0"/>
          </a:p>
          <a:p>
            <a:pPr eaLnBrk="1" hangingPunct="1"/>
            <a:r>
              <a:rPr lang="en-US" altLang="en-US" smtClean="0"/>
              <a:t>These assumptions may result in poor performance when they exceed the machine characteristics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F5B33D7-CB7F-4974-9087-86C8A239542F}" type="slidenum">
              <a:rPr lang="en-US" altLang="en-US" sz="1200">
                <a:latin typeface="Arial Black" panose="020B0A04020102020204" pitchFamily="34" charset="0"/>
              </a:rPr>
              <a:pPr/>
              <a:t>41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40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What is auto-tuning?</a:t>
            </a:r>
          </a:p>
        </p:txBody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381000" indent="-381000" eaLnBrk="1" hangingPunct="1">
              <a:lnSpc>
                <a:spcPct val="90000"/>
              </a:lnSpc>
            </a:pPr>
            <a:r>
              <a:rPr lang="en-US" altLang="en-US" smtClean="0"/>
              <a:t>Goal: provide</a:t>
            </a:r>
            <a:r>
              <a:rPr lang="en-US" altLang="en-US" b="1" smtClean="0">
                <a:solidFill>
                  <a:srgbClr val="0000FF"/>
                </a:solidFill>
              </a:rPr>
              <a:t> performance portability </a:t>
            </a:r>
            <a:r>
              <a:rPr lang="en-US" altLang="en-US" smtClean="0"/>
              <a:t>across the existing breadth and evolution of microprocessors</a:t>
            </a:r>
          </a:p>
          <a:p>
            <a:pPr marL="381000" indent="-381000" eaLnBrk="1" hangingPunct="1">
              <a:lnSpc>
                <a:spcPct val="90000"/>
              </a:lnSpc>
            </a:pPr>
            <a:r>
              <a:rPr lang="en-US" altLang="en-US" smtClean="0"/>
              <a:t>At the expense of a one time up front productivity cost that’s amortized by the number of machines its used on</a:t>
            </a:r>
            <a:endParaRPr lang="en-US" altLang="en-US" sz="1800" smtClean="0"/>
          </a:p>
          <a:p>
            <a:pPr marL="381000" indent="-381000" eaLnBrk="1" hangingPunct="1">
              <a:lnSpc>
                <a:spcPct val="90000"/>
              </a:lnSpc>
            </a:pPr>
            <a:endParaRPr lang="en-US" altLang="en-US" smtClean="0"/>
          </a:p>
          <a:p>
            <a:pPr marL="381000" indent="-381000" eaLnBrk="1" hangingPunct="1">
              <a:lnSpc>
                <a:spcPct val="90000"/>
              </a:lnSpc>
            </a:pPr>
            <a:endParaRPr lang="en-US" altLang="en-US" smtClean="0"/>
          </a:p>
          <a:p>
            <a:pPr marL="381000" indent="-381000" eaLnBrk="1" hangingPunct="1">
              <a:lnSpc>
                <a:spcPct val="90000"/>
              </a:lnSpc>
            </a:pPr>
            <a:r>
              <a:rPr lang="en-US" altLang="en-US" smtClean="0"/>
              <a:t>Auto-tuning does not invent new optimizations</a:t>
            </a:r>
          </a:p>
          <a:p>
            <a:pPr marL="381000" indent="-381000" eaLnBrk="1" hangingPunct="1">
              <a:lnSpc>
                <a:spcPct val="90000"/>
              </a:lnSpc>
            </a:pPr>
            <a:r>
              <a:rPr lang="en-US" altLang="en-US" b="1" smtClean="0">
                <a:solidFill>
                  <a:srgbClr val="0000FF"/>
                </a:solidFill>
              </a:rPr>
              <a:t>Auto-tuning automates the exploration of the optimization and parameter space</a:t>
            </a:r>
            <a:endParaRPr lang="en-US" altLang="en-US" smtClean="0"/>
          </a:p>
          <a:p>
            <a:pPr marL="381000" indent="-381000" eaLnBrk="1" hangingPunct="1">
              <a:lnSpc>
                <a:spcPct val="90000"/>
              </a:lnSpc>
            </a:pPr>
            <a:r>
              <a:rPr lang="en-US" altLang="en-US" smtClean="0"/>
              <a:t>Two components:</a:t>
            </a:r>
          </a:p>
          <a:p>
            <a:pPr marL="800100" lvl="1" indent="-342900" eaLnBrk="1" hangingPunct="1">
              <a:lnSpc>
                <a:spcPct val="90000"/>
              </a:lnSpc>
              <a:buFont typeface="Arial" panose="020B0604020202020204" pitchFamily="34" charset="0"/>
              <a:buAutoNum type="arabicPeriod"/>
            </a:pPr>
            <a:r>
              <a:rPr lang="en-US" altLang="en-US" smtClean="0"/>
              <a:t>parameterized code generator (we wrote ours in Perl) </a:t>
            </a:r>
          </a:p>
          <a:p>
            <a:pPr marL="800100" lvl="1" indent="-342900" eaLnBrk="1" hangingPunct="1">
              <a:lnSpc>
                <a:spcPct val="90000"/>
              </a:lnSpc>
              <a:buFont typeface="Arial" panose="020B0604020202020204" pitchFamily="34" charset="0"/>
              <a:buAutoNum type="arabicPeriod"/>
            </a:pPr>
            <a:r>
              <a:rPr lang="en-US" altLang="en-US" smtClean="0"/>
              <a:t>Auto-tuning exploration benchmark</a:t>
            </a:r>
          </a:p>
          <a:p>
            <a:pPr marL="800100" lvl="1" indent="-342900"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en-US" smtClean="0"/>
              <a:t>	(combination of heuristics and exhaustive search)</a:t>
            </a:r>
          </a:p>
          <a:p>
            <a:pPr marL="381000" indent="-381000" eaLnBrk="1" hangingPunct="1">
              <a:lnSpc>
                <a:spcPct val="90000"/>
              </a:lnSpc>
            </a:pPr>
            <a:r>
              <a:rPr lang="en-US" altLang="en-US" smtClean="0"/>
              <a:t>Can be extended with ISA specific optimizations (e.g. DMA, SIMD)</a:t>
            </a:r>
          </a:p>
          <a:p>
            <a:pPr marL="381000" indent="-381000" eaLnBrk="1" hangingPunct="1">
              <a:lnSpc>
                <a:spcPct val="90000"/>
              </a:lnSpc>
            </a:pPr>
            <a:endParaRPr lang="en-US" altLang="en-US" b="1" smtClean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B502212-FF3C-474A-8D6A-F501C8C2968A}" type="slidenum">
              <a:rPr lang="en-US" altLang="en-US" sz="1200">
                <a:latin typeface="Arial Black" panose="020B0A04020102020204" pitchFamily="34" charset="0"/>
              </a:rPr>
              <a:pPr/>
              <a:t>42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505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2800" smtClean="0"/>
              <a:t>Distinguishing the</a:t>
            </a:r>
            <a:br>
              <a:rPr lang="en-US" altLang="en-US" sz="2800" smtClean="0"/>
            </a:br>
            <a:r>
              <a:rPr lang="en-US" altLang="en-US" sz="2800" smtClean="0"/>
              <a:t>Roofline and Auto-tuning</a:t>
            </a:r>
            <a:endParaRPr lang="en-US" altLang="en-US" smtClean="0"/>
          </a:p>
        </p:txBody>
      </p:sp>
      <p:sp>
        <p:nvSpPr>
          <p:cNvPr id="4506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z="2400" smtClean="0"/>
              <a:t>Roofline specifies what's deficient, but not how to fix it.</a:t>
            </a:r>
          </a:p>
          <a:p>
            <a:pPr eaLnBrk="1" hangingPunct="1"/>
            <a:endParaRPr lang="en-US" altLang="en-US" sz="2400" smtClean="0"/>
          </a:p>
          <a:p>
            <a:pPr eaLnBrk="1" hangingPunct="1"/>
            <a:r>
              <a:rPr lang="en-US" altLang="en-US" sz="2400" smtClean="0"/>
              <a:t>Auto-tuning attempts to fix it by searching the parameter space for the existing body of optimization work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8341D57-65F2-4928-A1EE-04364CA1EA79}" type="slidenum">
              <a:rPr lang="en-US" altLang="en-US" sz="1200">
                <a:latin typeface="Arial Black" panose="020B0A04020102020204" pitchFamily="34" charset="0"/>
              </a:rPr>
              <a:pPr/>
              <a:t>43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6083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600200" y="1524000"/>
            <a:ext cx="7391400" cy="1905000"/>
          </a:xfrm>
          <a:noFill/>
        </p:spPr>
        <p:txBody>
          <a:bodyPr/>
          <a:lstStyle/>
          <a:p>
            <a:pPr eaLnBrk="1" hangingPunct="1"/>
            <a:r>
              <a:rPr lang="en-US" altLang="en-US" sz="3600" smtClean="0"/>
              <a:t>Application of the Roofline Model to sample Kernels</a:t>
            </a:r>
            <a:endParaRPr lang="en-US" altLang="en-US" smtClean="0"/>
          </a:p>
        </p:txBody>
      </p:sp>
      <p:sp>
        <p:nvSpPr>
          <p:cNvPr id="46084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286000" y="3429000"/>
            <a:ext cx="6705600" cy="1752600"/>
          </a:xfrm>
          <a:noFill/>
        </p:spPr>
        <p:txBody>
          <a:bodyPr/>
          <a:lstStyle/>
          <a:p>
            <a:pPr algn="l" eaLnBrk="1" hangingPunct="1"/>
            <a:r>
              <a:rPr lang="en-US" altLang="en-US" i="1" smtClean="0"/>
              <a:t>Does the roofline model provide insight into the limitations of architecture, implementation, and algorithm?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D207AC4-CB12-483A-9135-17A46CAFC699}" type="slidenum">
              <a:rPr lang="en-US" altLang="en-US" sz="1200">
                <a:latin typeface="Arial Black" panose="020B0A04020102020204" pitchFamily="34" charset="0"/>
              </a:rPr>
              <a:pPr/>
              <a:t>44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71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notes</a:t>
            </a:r>
          </a:p>
        </p:txBody>
      </p:sp>
      <p:sp>
        <p:nvSpPr>
          <p:cNvPr id="4710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381000" indent="-381000" eaLnBrk="1" hangingPunct="1"/>
            <a:r>
              <a:rPr lang="en-US" altLang="en-US" sz="2400" smtClean="0"/>
              <a:t>Things to watch for:</a:t>
            </a:r>
            <a:endParaRPr lang="en-US" altLang="en-US" smtClean="0"/>
          </a:p>
          <a:p>
            <a:pPr marL="800100" lvl="1" indent="-342900" eaLnBrk="1" hangingPunct="1">
              <a:buFont typeface="Arial" panose="020B0604020202020204" pitchFamily="34" charset="0"/>
              <a:buAutoNum type="arabicPeriod"/>
            </a:pPr>
            <a:r>
              <a:rPr lang="en-US" altLang="en-US" sz="2000" smtClean="0"/>
              <a:t>do performance graphs alone provide insight into the limitations of kernel or architecture ?</a:t>
            </a:r>
          </a:p>
          <a:p>
            <a:pPr marL="800100" lvl="1" indent="-342900" eaLnBrk="1" hangingPunct="1">
              <a:buFont typeface="Arial" panose="020B0604020202020204" pitchFamily="34" charset="0"/>
              <a:buAutoNum type="arabicPeriod"/>
            </a:pPr>
            <a:endParaRPr lang="en-US" altLang="en-US" sz="2000" smtClean="0"/>
          </a:p>
          <a:p>
            <a:pPr marL="800100" lvl="1" indent="-342900" eaLnBrk="1" hangingPunct="1">
              <a:buFont typeface="Arial" panose="020B0604020202020204" pitchFamily="34" charset="0"/>
              <a:buAutoNum type="arabicPeriod"/>
            </a:pPr>
            <a:r>
              <a:rPr lang="en-US" altLang="en-US" sz="2000" smtClean="0"/>
              <a:t>does the roofline show the ultimate performance limitations of</a:t>
            </a:r>
          </a:p>
          <a:p>
            <a:pPr marL="800100" lvl="1" indent="-342900" eaLnBrk="1" hangingPunct="1">
              <a:buFont typeface="Arial" panose="020B0604020202020204" pitchFamily="34" charset="0"/>
              <a:buNone/>
            </a:pPr>
            <a:r>
              <a:rPr lang="en-US" altLang="en-US" sz="2000" smtClean="0"/>
              <a:t>	kernel and architecture ?</a:t>
            </a:r>
          </a:p>
          <a:p>
            <a:pPr marL="800100" lvl="1" indent="-342900" eaLnBrk="1" hangingPunct="1">
              <a:buFont typeface="Arial" panose="020B0604020202020204" pitchFamily="34" charset="0"/>
              <a:buNone/>
            </a:pPr>
            <a:endParaRPr lang="en-US" altLang="en-US" sz="2000" smtClean="0"/>
          </a:p>
          <a:p>
            <a:pPr marL="800100" lvl="1" indent="-342900" eaLnBrk="1" hangingPunct="1">
              <a:buFont typeface="Arial" panose="020B0604020202020204" pitchFamily="34" charset="0"/>
              <a:buAutoNum type="arabicPeriod" startAt="3"/>
            </a:pPr>
            <a:r>
              <a:rPr lang="en-US" altLang="en-US" sz="2000" smtClean="0"/>
              <a:t>does the roofline show which optimizations will be necessary 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D3AD9B3-9D8B-4B85-8CC7-5F8CB87FD302}" type="slidenum">
              <a:rPr lang="en-US" altLang="en-US" sz="1200">
                <a:latin typeface="Arial Black" panose="020B0A04020102020204" pitchFamily="34" charset="0"/>
              </a:rPr>
              <a:pPr/>
              <a:t>45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8131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600200" y="1524000"/>
            <a:ext cx="7391400" cy="1905000"/>
          </a:xfrm>
          <a:noFill/>
        </p:spPr>
        <p:txBody>
          <a:bodyPr/>
          <a:lstStyle/>
          <a:p>
            <a:pPr eaLnBrk="1" hangingPunct="1"/>
            <a:r>
              <a:rPr lang="en-US" altLang="en-US" sz="3600" smtClean="0"/>
              <a:t>Example #1: </a:t>
            </a:r>
            <a:br>
              <a:rPr lang="en-US" altLang="en-US" sz="3600" smtClean="0"/>
            </a:br>
            <a:r>
              <a:rPr lang="en-US" altLang="en-US" sz="2400" smtClean="0"/>
              <a:t>Auto-tuning Sparse Matrix-Vector Multiplication (SpMV)</a:t>
            </a:r>
            <a:endParaRPr lang="en-US" altLang="en-US" smtClean="0"/>
          </a:p>
        </p:txBody>
      </p:sp>
      <p:sp>
        <p:nvSpPr>
          <p:cNvPr id="48132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286000" y="3429000"/>
            <a:ext cx="6705600" cy="1752600"/>
          </a:xfrm>
          <a:noFill/>
        </p:spPr>
        <p:txBody>
          <a:bodyPr/>
          <a:lstStyle/>
          <a:p>
            <a:pPr algn="l" eaLnBrk="1" hangingPunct="1"/>
            <a:r>
              <a:rPr lang="en-US" altLang="en-US" smtClean="0"/>
              <a:t>Samuel Williams, Leonid Oliker, Richard Vuduc, John Shalf, Katherine Yelick, James Demmel, "Optimization of Sparse Matrix-Vector Multiplication on Emerging Multicore Platforms", Supercomputing (SC), 2007.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4319F9E-C6F3-4ED6-818F-866F93B491B6}" type="slidenum">
              <a:rPr lang="en-US" altLang="en-US" sz="1200">
                <a:latin typeface="Arial Black" panose="020B0A04020102020204" pitchFamily="34" charset="0"/>
              </a:rPr>
              <a:pPr/>
              <a:t>46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491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144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Sparse Matrix</a:t>
            </a:r>
            <a:br>
              <a:rPr lang="en-US" altLang="en-US" smtClean="0"/>
            </a:br>
            <a:r>
              <a:rPr lang="en-US" altLang="en-US" smtClean="0"/>
              <a:t>Vector Multiplication</a:t>
            </a:r>
          </a:p>
        </p:txBody>
      </p:sp>
      <p:sp>
        <p:nvSpPr>
          <p:cNvPr id="49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143000"/>
            <a:ext cx="7759700" cy="5130800"/>
          </a:xfrm>
          <a:noFill/>
        </p:spPr>
        <p:txBody>
          <a:bodyPr/>
          <a:lstStyle/>
          <a:p>
            <a:pPr marL="346075" indent="-346075" eaLnBrk="1" hangingPunct="1"/>
            <a:r>
              <a:rPr lang="en-US" altLang="en-US" smtClean="0"/>
              <a:t>What’s a Sparse Matrix ?</a:t>
            </a:r>
          </a:p>
          <a:p>
            <a:pPr marL="862013" lvl="1" indent="-401638" eaLnBrk="1" hangingPunct="1"/>
            <a:r>
              <a:rPr lang="en-US" altLang="en-US" smtClean="0"/>
              <a:t>Most entries are 0.0</a:t>
            </a:r>
          </a:p>
          <a:p>
            <a:pPr marL="862013" lvl="1" indent="-401638" eaLnBrk="1" hangingPunct="1"/>
            <a:r>
              <a:rPr lang="en-US" altLang="en-US" smtClean="0"/>
              <a:t>Performance advantage in only storing/operating on the nonzeros</a:t>
            </a:r>
          </a:p>
          <a:p>
            <a:pPr marL="862013" lvl="1" indent="-401638" eaLnBrk="1" hangingPunct="1"/>
            <a:r>
              <a:rPr lang="en-US" altLang="en-US" smtClean="0"/>
              <a:t>Requires significant meta data to reconstruct the matrix structure</a:t>
            </a:r>
          </a:p>
          <a:p>
            <a:pPr marL="346075" indent="-346075" eaLnBrk="1" hangingPunct="1"/>
            <a:r>
              <a:rPr lang="en-US" altLang="en-US" smtClean="0"/>
              <a:t>What’s SpMV ?</a:t>
            </a:r>
          </a:p>
          <a:p>
            <a:pPr marL="862013" lvl="1" indent="-401638" eaLnBrk="1" hangingPunct="1"/>
            <a:r>
              <a:rPr lang="en-US" altLang="en-US" smtClean="0"/>
              <a:t>Evaluate y=Ax</a:t>
            </a:r>
          </a:p>
          <a:p>
            <a:pPr marL="862013" lvl="1" indent="-401638" eaLnBrk="1" hangingPunct="1"/>
            <a:r>
              <a:rPr lang="en-US" altLang="en-US" smtClean="0"/>
              <a:t>A is a sparse matrix, x &amp; y are dense vectors</a:t>
            </a:r>
          </a:p>
          <a:p>
            <a:pPr marL="346075" indent="-346075" eaLnBrk="1" hangingPunct="1"/>
            <a:r>
              <a:rPr lang="en-US" altLang="en-US" smtClean="0"/>
              <a:t>Challenges</a:t>
            </a:r>
          </a:p>
          <a:p>
            <a:pPr marL="862013" lvl="1" indent="-401638" eaLnBrk="1" hangingPunct="1"/>
            <a:r>
              <a:rPr lang="en-US" altLang="en-US" b="1" smtClean="0">
                <a:solidFill>
                  <a:srgbClr val="0000FF"/>
                </a:solidFill>
              </a:rPr>
              <a:t>Very low arithmetic intensity  (often &lt;0.166 flops/byte)</a:t>
            </a:r>
          </a:p>
          <a:p>
            <a:pPr marL="862013" lvl="1" indent="-401638" eaLnBrk="1" hangingPunct="1"/>
            <a:r>
              <a:rPr lang="en-US" altLang="en-US" smtClean="0"/>
              <a:t>Difficult to exploit ILP(bad for superscalar),</a:t>
            </a:r>
          </a:p>
          <a:p>
            <a:pPr marL="862013" lvl="1" indent="-401638" eaLnBrk="1" hangingPunct="1"/>
            <a:r>
              <a:rPr lang="en-US" altLang="en-US" smtClean="0"/>
              <a:t>Difficult to exploit DLP(bad for SIMD)</a:t>
            </a:r>
          </a:p>
        </p:txBody>
      </p:sp>
      <p:grpSp>
        <p:nvGrpSpPr>
          <p:cNvPr id="49157" name="Group 678"/>
          <p:cNvGrpSpPr>
            <a:grpSpLocks/>
          </p:cNvGrpSpPr>
          <p:nvPr/>
        </p:nvGrpSpPr>
        <p:grpSpPr bwMode="auto">
          <a:xfrm>
            <a:off x="912813" y="5027613"/>
            <a:ext cx="7308850" cy="1752600"/>
            <a:chOff x="0" y="48"/>
            <a:chExt cx="4604" cy="1104"/>
          </a:xfrm>
        </p:grpSpPr>
        <p:sp>
          <p:nvSpPr>
            <p:cNvPr id="49158" name="Text Box 402"/>
            <p:cNvSpPr txBox="1">
              <a:spLocks noChangeArrowheads="1"/>
            </p:cNvSpPr>
            <p:nvPr/>
          </p:nvSpPr>
          <p:spPr bwMode="auto">
            <a:xfrm>
              <a:off x="0" y="960"/>
              <a:ext cx="15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 b="1"/>
                <a:t>(a)</a:t>
              </a:r>
            </a:p>
            <a:p>
              <a:r>
                <a:rPr lang="en-US" altLang="en-US" sz="1000"/>
                <a:t>algebra conceptualization</a:t>
              </a:r>
            </a:p>
          </p:txBody>
        </p:sp>
        <p:sp>
          <p:nvSpPr>
            <p:cNvPr id="49159" name="Text Box 403"/>
            <p:cNvSpPr txBox="1">
              <a:spLocks noChangeArrowheads="1"/>
            </p:cNvSpPr>
            <p:nvPr/>
          </p:nvSpPr>
          <p:spPr bwMode="auto">
            <a:xfrm>
              <a:off x="3072" y="960"/>
              <a:ext cx="15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 b="1"/>
                <a:t>(c)</a:t>
              </a:r>
              <a:endParaRPr lang="en-US" altLang="en-US" sz="1000"/>
            </a:p>
            <a:p>
              <a:r>
                <a:rPr lang="en-US" altLang="en-US" sz="1000"/>
                <a:t>CSR reference code</a:t>
              </a:r>
              <a:endParaRPr lang="en-US" altLang="en-US" sz="2400" i="1"/>
            </a:p>
          </p:txBody>
        </p:sp>
        <p:sp>
          <p:nvSpPr>
            <p:cNvPr id="49160" name="Text Box 404"/>
            <p:cNvSpPr txBox="1">
              <a:spLocks noChangeArrowheads="1"/>
            </p:cNvSpPr>
            <p:nvPr/>
          </p:nvSpPr>
          <p:spPr bwMode="auto">
            <a:xfrm>
              <a:off x="3121" y="288"/>
              <a:ext cx="1439" cy="432"/>
            </a:xfrm>
            <a:prstGeom prst="rect">
              <a:avLst/>
            </a:prstGeom>
            <a:noFill/>
            <a:ln w="31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lIns="45720" rIns="4572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>
                  <a:latin typeface="Lucida Console" panose="020B0609040504020204" pitchFamily="49" charset="0"/>
                </a:rPr>
                <a:t>for (r=0; r&lt;A.rows; r++) {</a:t>
              </a:r>
            </a:p>
            <a:p>
              <a:pPr algn="l"/>
              <a:r>
                <a:rPr lang="en-US" altLang="en-US">
                  <a:latin typeface="Lucida Console" panose="020B0609040504020204" pitchFamily="49" charset="0"/>
                </a:rPr>
                <a:t>  double y0 = 0.0;</a:t>
              </a:r>
            </a:p>
            <a:p>
              <a:pPr algn="l"/>
              <a:r>
                <a:rPr lang="en-US" altLang="en-US">
                  <a:latin typeface="Lucida Console" panose="020B0609040504020204" pitchFamily="49" charset="0"/>
                </a:rPr>
                <a:t>  for (i=A.rowStart[r]; i&lt;A.rowStart[r+1]; i++){</a:t>
              </a:r>
            </a:p>
            <a:p>
              <a:pPr algn="l"/>
              <a:r>
                <a:rPr lang="en-US" altLang="en-US">
                  <a:latin typeface="Lucida Console" panose="020B0609040504020204" pitchFamily="49" charset="0"/>
                </a:rPr>
                <a:t>    y0 += A.val[i] * x[A.col[i]];</a:t>
              </a:r>
            </a:p>
            <a:p>
              <a:pPr algn="l"/>
              <a:r>
                <a:rPr lang="en-US" altLang="en-US">
                  <a:latin typeface="Lucida Console" panose="020B0609040504020204" pitchFamily="49" charset="0"/>
                </a:rPr>
                <a:t>  }</a:t>
              </a:r>
            </a:p>
            <a:p>
              <a:pPr algn="l"/>
              <a:r>
                <a:rPr lang="en-US" altLang="en-US">
                  <a:latin typeface="Lucida Console" panose="020B0609040504020204" pitchFamily="49" charset="0"/>
                </a:rPr>
                <a:t>  y[r] = y0;</a:t>
              </a:r>
            </a:p>
            <a:p>
              <a:pPr algn="l"/>
              <a:r>
                <a:rPr lang="en-US" altLang="en-US">
                  <a:latin typeface="Lucida Console" panose="020B0609040504020204" pitchFamily="49" charset="0"/>
                </a:rPr>
                <a:t>}</a:t>
              </a:r>
              <a:endParaRPr lang="en-US" altLang="en-US"/>
            </a:p>
          </p:txBody>
        </p:sp>
        <p:grpSp>
          <p:nvGrpSpPr>
            <p:cNvPr id="49161" name="Group 405"/>
            <p:cNvGrpSpPr>
              <a:grpSpLocks/>
            </p:cNvGrpSpPr>
            <p:nvPr/>
          </p:nvGrpSpPr>
          <p:grpSpPr bwMode="auto">
            <a:xfrm>
              <a:off x="144" y="48"/>
              <a:ext cx="1296" cy="864"/>
              <a:chOff x="96" y="48"/>
              <a:chExt cx="1296" cy="864"/>
            </a:xfrm>
          </p:grpSpPr>
          <p:grpSp>
            <p:nvGrpSpPr>
              <p:cNvPr id="49297" name="Group 406"/>
              <p:cNvGrpSpPr>
                <a:grpSpLocks/>
              </p:cNvGrpSpPr>
              <p:nvPr/>
            </p:nvGrpSpPr>
            <p:grpSpPr bwMode="auto">
              <a:xfrm>
                <a:off x="912" y="480"/>
                <a:ext cx="96" cy="96"/>
                <a:chOff x="720" y="240"/>
                <a:chExt cx="96" cy="96"/>
              </a:xfrm>
            </p:grpSpPr>
            <p:sp>
              <p:nvSpPr>
                <p:cNvPr id="49432" name="Line 407"/>
                <p:cNvSpPr>
                  <a:spLocks noChangeShapeType="1"/>
                </p:cNvSpPr>
                <p:nvPr/>
              </p:nvSpPr>
              <p:spPr bwMode="auto">
                <a:xfrm flipH="1">
                  <a:off x="720" y="240"/>
                  <a:ext cx="96" cy="9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33" name="Line 408"/>
                <p:cNvSpPr>
                  <a:spLocks noChangeShapeType="1"/>
                </p:cNvSpPr>
                <p:nvPr/>
              </p:nvSpPr>
              <p:spPr bwMode="auto">
                <a:xfrm flipH="1" flipV="1">
                  <a:off x="720" y="240"/>
                  <a:ext cx="96" cy="9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298" name="Group 409"/>
              <p:cNvGrpSpPr>
                <a:grpSpLocks/>
              </p:cNvGrpSpPr>
              <p:nvPr/>
            </p:nvGrpSpPr>
            <p:grpSpPr bwMode="auto">
              <a:xfrm>
                <a:off x="1152" y="502"/>
                <a:ext cx="96" cy="48"/>
                <a:chOff x="960" y="260"/>
                <a:chExt cx="96" cy="48"/>
              </a:xfrm>
            </p:grpSpPr>
            <p:sp>
              <p:nvSpPr>
                <p:cNvPr id="49430" name="Line 410"/>
                <p:cNvSpPr>
                  <a:spLocks noChangeShapeType="1"/>
                </p:cNvSpPr>
                <p:nvPr/>
              </p:nvSpPr>
              <p:spPr bwMode="auto">
                <a:xfrm>
                  <a:off x="960" y="260"/>
                  <a:ext cx="9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31" name="Line 411"/>
                <p:cNvSpPr>
                  <a:spLocks noChangeShapeType="1"/>
                </p:cNvSpPr>
                <p:nvPr/>
              </p:nvSpPr>
              <p:spPr bwMode="auto">
                <a:xfrm>
                  <a:off x="960" y="308"/>
                  <a:ext cx="9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299" name="Text Box 412"/>
              <p:cNvSpPr txBox="1">
                <a:spLocks noChangeArrowheads="1"/>
              </p:cNvSpPr>
              <p:nvPr/>
            </p:nvSpPr>
            <p:spPr bwMode="auto">
              <a:xfrm>
                <a:off x="240" y="48"/>
                <a:ext cx="48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000"/>
                  <a:t>A</a:t>
                </a:r>
              </a:p>
            </p:txBody>
          </p:sp>
          <p:sp>
            <p:nvSpPr>
              <p:cNvPr id="49300" name="Text Box 413"/>
              <p:cNvSpPr txBox="1">
                <a:spLocks noChangeArrowheads="1"/>
              </p:cNvSpPr>
              <p:nvPr/>
            </p:nvSpPr>
            <p:spPr bwMode="auto">
              <a:xfrm>
                <a:off x="1008" y="48"/>
                <a:ext cx="144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000"/>
                  <a:t>x</a:t>
                </a:r>
              </a:p>
            </p:txBody>
          </p:sp>
          <p:sp>
            <p:nvSpPr>
              <p:cNvPr id="49301" name="Text Box 414"/>
              <p:cNvSpPr txBox="1">
                <a:spLocks noChangeArrowheads="1"/>
              </p:cNvSpPr>
              <p:nvPr/>
            </p:nvSpPr>
            <p:spPr bwMode="auto">
              <a:xfrm>
                <a:off x="1248" y="48"/>
                <a:ext cx="144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000"/>
                  <a:t>y</a:t>
                </a:r>
              </a:p>
            </p:txBody>
          </p:sp>
          <p:sp>
            <p:nvSpPr>
              <p:cNvPr id="49302" name="Rectangle 415"/>
              <p:cNvSpPr>
                <a:spLocks noChangeArrowheads="1"/>
              </p:cNvSpPr>
              <p:nvPr/>
            </p:nvSpPr>
            <p:spPr bwMode="auto">
              <a:xfrm>
                <a:off x="1056" y="144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03" name="Rectangle 416"/>
              <p:cNvSpPr>
                <a:spLocks noChangeArrowheads="1"/>
              </p:cNvSpPr>
              <p:nvPr/>
            </p:nvSpPr>
            <p:spPr bwMode="auto">
              <a:xfrm>
                <a:off x="1056" y="192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04" name="Rectangle 417"/>
              <p:cNvSpPr>
                <a:spLocks noChangeArrowheads="1"/>
              </p:cNvSpPr>
              <p:nvPr/>
            </p:nvSpPr>
            <p:spPr bwMode="auto">
              <a:xfrm>
                <a:off x="1056" y="240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05" name="Rectangle 418"/>
              <p:cNvSpPr>
                <a:spLocks noChangeArrowheads="1"/>
              </p:cNvSpPr>
              <p:nvPr/>
            </p:nvSpPr>
            <p:spPr bwMode="auto">
              <a:xfrm>
                <a:off x="1056" y="288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06" name="Rectangle 419"/>
              <p:cNvSpPr>
                <a:spLocks noChangeArrowheads="1"/>
              </p:cNvSpPr>
              <p:nvPr/>
            </p:nvSpPr>
            <p:spPr bwMode="auto">
              <a:xfrm>
                <a:off x="1056" y="336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07" name="Rectangle 420"/>
              <p:cNvSpPr>
                <a:spLocks noChangeArrowheads="1"/>
              </p:cNvSpPr>
              <p:nvPr/>
            </p:nvSpPr>
            <p:spPr bwMode="auto">
              <a:xfrm>
                <a:off x="1056" y="384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08" name="Rectangle 421"/>
              <p:cNvSpPr>
                <a:spLocks noChangeArrowheads="1"/>
              </p:cNvSpPr>
              <p:nvPr/>
            </p:nvSpPr>
            <p:spPr bwMode="auto">
              <a:xfrm>
                <a:off x="1056" y="432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09" name="Rectangle 422"/>
              <p:cNvSpPr>
                <a:spLocks noChangeArrowheads="1"/>
              </p:cNvSpPr>
              <p:nvPr/>
            </p:nvSpPr>
            <p:spPr bwMode="auto">
              <a:xfrm>
                <a:off x="1056" y="480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0" name="Rectangle 423"/>
              <p:cNvSpPr>
                <a:spLocks noChangeArrowheads="1"/>
              </p:cNvSpPr>
              <p:nvPr/>
            </p:nvSpPr>
            <p:spPr bwMode="auto">
              <a:xfrm>
                <a:off x="1056" y="528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1" name="Rectangle 424"/>
              <p:cNvSpPr>
                <a:spLocks noChangeArrowheads="1"/>
              </p:cNvSpPr>
              <p:nvPr/>
            </p:nvSpPr>
            <p:spPr bwMode="auto">
              <a:xfrm>
                <a:off x="1056" y="576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2" name="Rectangle 425"/>
              <p:cNvSpPr>
                <a:spLocks noChangeArrowheads="1"/>
              </p:cNvSpPr>
              <p:nvPr/>
            </p:nvSpPr>
            <p:spPr bwMode="auto">
              <a:xfrm>
                <a:off x="1056" y="624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3" name="Rectangle 426"/>
              <p:cNvSpPr>
                <a:spLocks noChangeArrowheads="1"/>
              </p:cNvSpPr>
              <p:nvPr/>
            </p:nvSpPr>
            <p:spPr bwMode="auto">
              <a:xfrm>
                <a:off x="1056" y="672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4" name="Rectangle 427"/>
              <p:cNvSpPr>
                <a:spLocks noChangeArrowheads="1"/>
              </p:cNvSpPr>
              <p:nvPr/>
            </p:nvSpPr>
            <p:spPr bwMode="auto">
              <a:xfrm>
                <a:off x="1056" y="720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5" name="Rectangle 428"/>
              <p:cNvSpPr>
                <a:spLocks noChangeArrowheads="1"/>
              </p:cNvSpPr>
              <p:nvPr/>
            </p:nvSpPr>
            <p:spPr bwMode="auto">
              <a:xfrm>
                <a:off x="1056" y="768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6" name="Rectangle 429"/>
              <p:cNvSpPr>
                <a:spLocks noChangeArrowheads="1"/>
              </p:cNvSpPr>
              <p:nvPr/>
            </p:nvSpPr>
            <p:spPr bwMode="auto">
              <a:xfrm>
                <a:off x="1056" y="816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7" name="Rectangle 430"/>
              <p:cNvSpPr>
                <a:spLocks noChangeArrowheads="1"/>
              </p:cNvSpPr>
              <p:nvPr/>
            </p:nvSpPr>
            <p:spPr bwMode="auto">
              <a:xfrm>
                <a:off x="1056" y="864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8" name="Rectangle 431"/>
              <p:cNvSpPr>
                <a:spLocks noChangeArrowheads="1"/>
              </p:cNvSpPr>
              <p:nvPr/>
            </p:nvSpPr>
            <p:spPr bwMode="auto">
              <a:xfrm>
                <a:off x="1296" y="144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19" name="Rectangle 432"/>
              <p:cNvSpPr>
                <a:spLocks noChangeArrowheads="1"/>
              </p:cNvSpPr>
              <p:nvPr/>
            </p:nvSpPr>
            <p:spPr bwMode="auto">
              <a:xfrm>
                <a:off x="1296" y="192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0" name="Rectangle 433"/>
              <p:cNvSpPr>
                <a:spLocks noChangeArrowheads="1"/>
              </p:cNvSpPr>
              <p:nvPr/>
            </p:nvSpPr>
            <p:spPr bwMode="auto">
              <a:xfrm>
                <a:off x="1296" y="240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1" name="Rectangle 434"/>
              <p:cNvSpPr>
                <a:spLocks noChangeArrowheads="1"/>
              </p:cNvSpPr>
              <p:nvPr/>
            </p:nvSpPr>
            <p:spPr bwMode="auto">
              <a:xfrm>
                <a:off x="1296" y="288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2" name="Rectangle 435"/>
              <p:cNvSpPr>
                <a:spLocks noChangeArrowheads="1"/>
              </p:cNvSpPr>
              <p:nvPr/>
            </p:nvSpPr>
            <p:spPr bwMode="auto">
              <a:xfrm>
                <a:off x="1296" y="336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3" name="Rectangle 436"/>
              <p:cNvSpPr>
                <a:spLocks noChangeArrowheads="1"/>
              </p:cNvSpPr>
              <p:nvPr/>
            </p:nvSpPr>
            <p:spPr bwMode="auto">
              <a:xfrm>
                <a:off x="1296" y="384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4" name="Rectangle 437"/>
              <p:cNvSpPr>
                <a:spLocks noChangeArrowheads="1"/>
              </p:cNvSpPr>
              <p:nvPr/>
            </p:nvSpPr>
            <p:spPr bwMode="auto">
              <a:xfrm>
                <a:off x="1296" y="432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5" name="Rectangle 438"/>
              <p:cNvSpPr>
                <a:spLocks noChangeArrowheads="1"/>
              </p:cNvSpPr>
              <p:nvPr/>
            </p:nvSpPr>
            <p:spPr bwMode="auto">
              <a:xfrm>
                <a:off x="1296" y="480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6" name="Rectangle 439"/>
              <p:cNvSpPr>
                <a:spLocks noChangeArrowheads="1"/>
              </p:cNvSpPr>
              <p:nvPr/>
            </p:nvSpPr>
            <p:spPr bwMode="auto">
              <a:xfrm>
                <a:off x="1296" y="528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7" name="Rectangle 440"/>
              <p:cNvSpPr>
                <a:spLocks noChangeArrowheads="1"/>
              </p:cNvSpPr>
              <p:nvPr/>
            </p:nvSpPr>
            <p:spPr bwMode="auto">
              <a:xfrm>
                <a:off x="1296" y="576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8" name="Rectangle 441"/>
              <p:cNvSpPr>
                <a:spLocks noChangeArrowheads="1"/>
              </p:cNvSpPr>
              <p:nvPr/>
            </p:nvSpPr>
            <p:spPr bwMode="auto">
              <a:xfrm>
                <a:off x="1296" y="624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29" name="Rectangle 442"/>
              <p:cNvSpPr>
                <a:spLocks noChangeArrowheads="1"/>
              </p:cNvSpPr>
              <p:nvPr/>
            </p:nvSpPr>
            <p:spPr bwMode="auto">
              <a:xfrm>
                <a:off x="1296" y="672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0" name="Rectangle 443"/>
              <p:cNvSpPr>
                <a:spLocks noChangeArrowheads="1"/>
              </p:cNvSpPr>
              <p:nvPr/>
            </p:nvSpPr>
            <p:spPr bwMode="auto">
              <a:xfrm>
                <a:off x="1296" y="720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1" name="Rectangle 444"/>
              <p:cNvSpPr>
                <a:spLocks noChangeArrowheads="1"/>
              </p:cNvSpPr>
              <p:nvPr/>
            </p:nvSpPr>
            <p:spPr bwMode="auto">
              <a:xfrm>
                <a:off x="1296" y="768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2" name="Rectangle 445"/>
              <p:cNvSpPr>
                <a:spLocks noChangeArrowheads="1"/>
              </p:cNvSpPr>
              <p:nvPr/>
            </p:nvSpPr>
            <p:spPr bwMode="auto">
              <a:xfrm>
                <a:off x="1296" y="816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3" name="Rectangle 446"/>
              <p:cNvSpPr>
                <a:spLocks noChangeArrowheads="1"/>
              </p:cNvSpPr>
              <p:nvPr/>
            </p:nvSpPr>
            <p:spPr bwMode="auto">
              <a:xfrm>
                <a:off x="1296" y="864"/>
                <a:ext cx="48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4" name="Rectangle 447"/>
              <p:cNvSpPr>
                <a:spLocks noChangeArrowheads="1"/>
              </p:cNvSpPr>
              <p:nvPr/>
            </p:nvSpPr>
            <p:spPr bwMode="auto">
              <a:xfrm>
                <a:off x="96" y="144"/>
                <a:ext cx="48" cy="48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5" name="Rectangle 448"/>
              <p:cNvSpPr>
                <a:spLocks noChangeArrowheads="1"/>
              </p:cNvSpPr>
              <p:nvPr/>
            </p:nvSpPr>
            <p:spPr bwMode="auto">
              <a:xfrm>
                <a:off x="144" y="192"/>
                <a:ext cx="48" cy="48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6" name="Rectangle 449"/>
              <p:cNvSpPr>
                <a:spLocks noChangeArrowheads="1"/>
              </p:cNvSpPr>
              <p:nvPr/>
            </p:nvSpPr>
            <p:spPr bwMode="auto">
              <a:xfrm>
                <a:off x="192" y="240"/>
                <a:ext cx="48" cy="48"/>
              </a:xfrm>
              <a:prstGeom prst="rect">
                <a:avLst/>
              </a:prstGeom>
              <a:solidFill>
                <a:srgbClr val="8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7" name="Rectangle 450"/>
              <p:cNvSpPr>
                <a:spLocks noChangeArrowheads="1"/>
              </p:cNvSpPr>
              <p:nvPr/>
            </p:nvSpPr>
            <p:spPr bwMode="auto">
              <a:xfrm>
                <a:off x="240" y="288"/>
                <a:ext cx="48" cy="4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8" name="Rectangle 451"/>
              <p:cNvSpPr>
                <a:spLocks noChangeArrowheads="1"/>
              </p:cNvSpPr>
              <p:nvPr/>
            </p:nvSpPr>
            <p:spPr bwMode="auto">
              <a:xfrm>
                <a:off x="288" y="336"/>
                <a:ext cx="48" cy="48"/>
              </a:xfrm>
              <a:prstGeom prst="rect">
                <a:avLst/>
              </a:prstGeom>
              <a:solidFill>
                <a:srgbClr val="0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39" name="Rectangle 452"/>
              <p:cNvSpPr>
                <a:spLocks noChangeArrowheads="1"/>
              </p:cNvSpPr>
              <p:nvPr/>
            </p:nvSpPr>
            <p:spPr bwMode="auto">
              <a:xfrm>
                <a:off x="336" y="384"/>
                <a:ext cx="48" cy="48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0" name="Rectangle 453"/>
              <p:cNvSpPr>
                <a:spLocks noChangeArrowheads="1"/>
              </p:cNvSpPr>
              <p:nvPr/>
            </p:nvSpPr>
            <p:spPr bwMode="auto">
              <a:xfrm>
                <a:off x="384" y="432"/>
                <a:ext cx="48" cy="4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1" name="Rectangle 454"/>
              <p:cNvSpPr>
                <a:spLocks noChangeArrowheads="1"/>
              </p:cNvSpPr>
              <p:nvPr/>
            </p:nvSpPr>
            <p:spPr bwMode="auto">
              <a:xfrm>
                <a:off x="432" y="480"/>
                <a:ext cx="48" cy="48"/>
              </a:xfrm>
              <a:prstGeom prst="rect">
                <a:avLst/>
              </a:pr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2" name="Rectangle 455"/>
              <p:cNvSpPr>
                <a:spLocks noChangeArrowheads="1"/>
              </p:cNvSpPr>
              <p:nvPr/>
            </p:nvSpPr>
            <p:spPr bwMode="auto">
              <a:xfrm>
                <a:off x="480" y="528"/>
                <a:ext cx="48" cy="48"/>
              </a:xfrm>
              <a:prstGeom prst="rect">
                <a:avLst/>
              </a:prstGeom>
              <a:solidFill>
                <a:srgbClr val="99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3" name="Rectangle 456"/>
              <p:cNvSpPr>
                <a:spLocks noChangeArrowheads="1"/>
              </p:cNvSpPr>
              <p:nvPr/>
            </p:nvSpPr>
            <p:spPr bwMode="auto">
              <a:xfrm>
                <a:off x="528" y="576"/>
                <a:ext cx="48" cy="4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4" name="Rectangle 457"/>
              <p:cNvSpPr>
                <a:spLocks noChangeArrowheads="1"/>
              </p:cNvSpPr>
              <p:nvPr/>
            </p:nvSpPr>
            <p:spPr bwMode="auto">
              <a:xfrm>
                <a:off x="576" y="624"/>
                <a:ext cx="48" cy="4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5" name="Rectangle 458"/>
              <p:cNvSpPr>
                <a:spLocks noChangeArrowheads="1"/>
              </p:cNvSpPr>
              <p:nvPr/>
            </p:nvSpPr>
            <p:spPr bwMode="auto">
              <a:xfrm>
                <a:off x="624" y="672"/>
                <a:ext cx="48" cy="48"/>
              </a:xfrm>
              <a:prstGeom prst="rect">
                <a:avLst/>
              </a:prstGeom>
              <a:solidFill>
                <a:srgbClr val="33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6" name="Rectangle 459"/>
              <p:cNvSpPr>
                <a:spLocks noChangeArrowheads="1"/>
              </p:cNvSpPr>
              <p:nvPr/>
            </p:nvSpPr>
            <p:spPr bwMode="auto">
              <a:xfrm>
                <a:off x="672" y="720"/>
                <a:ext cx="48" cy="4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7" name="Rectangle 460"/>
              <p:cNvSpPr>
                <a:spLocks noChangeArrowheads="1"/>
              </p:cNvSpPr>
              <p:nvPr/>
            </p:nvSpPr>
            <p:spPr bwMode="auto">
              <a:xfrm>
                <a:off x="720" y="768"/>
                <a:ext cx="48" cy="48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8" name="Rectangle 461"/>
              <p:cNvSpPr>
                <a:spLocks noChangeArrowheads="1"/>
              </p:cNvSpPr>
              <p:nvPr/>
            </p:nvSpPr>
            <p:spPr bwMode="auto">
              <a:xfrm>
                <a:off x="768" y="816"/>
                <a:ext cx="48" cy="48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49" name="Rectangle 462"/>
              <p:cNvSpPr>
                <a:spLocks noChangeArrowheads="1"/>
              </p:cNvSpPr>
              <p:nvPr/>
            </p:nvSpPr>
            <p:spPr bwMode="auto">
              <a:xfrm>
                <a:off x="816" y="864"/>
                <a:ext cx="48" cy="48"/>
              </a:xfrm>
              <a:prstGeom prst="rect">
                <a:avLst/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0" name="Rectangle 463"/>
              <p:cNvSpPr>
                <a:spLocks noChangeArrowheads="1"/>
              </p:cNvSpPr>
              <p:nvPr/>
            </p:nvSpPr>
            <p:spPr bwMode="auto">
              <a:xfrm>
                <a:off x="672" y="816"/>
                <a:ext cx="48" cy="48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1" name="Rectangle 464"/>
              <p:cNvSpPr>
                <a:spLocks noChangeArrowheads="1"/>
              </p:cNvSpPr>
              <p:nvPr/>
            </p:nvSpPr>
            <p:spPr bwMode="auto">
              <a:xfrm>
                <a:off x="576" y="768"/>
                <a:ext cx="48" cy="48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2" name="Rectangle 465"/>
              <p:cNvSpPr>
                <a:spLocks noChangeArrowheads="1"/>
              </p:cNvSpPr>
              <p:nvPr/>
            </p:nvSpPr>
            <p:spPr bwMode="auto">
              <a:xfrm>
                <a:off x="576" y="672"/>
                <a:ext cx="48" cy="48"/>
              </a:xfrm>
              <a:prstGeom prst="rect">
                <a:avLst/>
              </a:prstGeom>
              <a:solidFill>
                <a:srgbClr val="33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3" name="Rectangle 466"/>
              <p:cNvSpPr>
                <a:spLocks noChangeArrowheads="1"/>
              </p:cNvSpPr>
              <p:nvPr/>
            </p:nvSpPr>
            <p:spPr bwMode="auto">
              <a:xfrm>
                <a:off x="576" y="576"/>
                <a:ext cx="48" cy="4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4" name="Rectangle 467"/>
              <p:cNvSpPr>
                <a:spLocks noChangeArrowheads="1"/>
              </p:cNvSpPr>
              <p:nvPr/>
            </p:nvSpPr>
            <p:spPr bwMode="auto">
              <a:xfrm>
                <a:off x="480" y="480"/>
                <a:ext cx="48" cy="48"/>
              </a:xfrm>
              <a:prstGeom prst="rect">
                <a:avLst/>
              </a:pr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5" name="Rectangle 468"/>
              <p:cNvSpPr>
                <a:spLocks noChangeArrowheads="1"/>
              </p:cNvSpPr>
              <p:nvPr/>
            </p:nvSpPr>
            <p:spPr bwMode="auto">
              <a:xfrm>
                <a:off x="384" y="480"/>
                <a:ext cx="48" cy="48"/>
              </a:xfrm>
              <a:prstGeom prst="rect">
                <a:avLst/>
              </a:pr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6" name="Rectangle 469"/>
              <p:cNvSpPr>
                <a:spLocks noChangeArrowheads="1"/>
              </p:cNvSpPr>
              <p:nvPr/>
            </p:nvSpPr>
            <p:spPr bwMode="auto">
              <a:xfrm>
                <a:off x="288" y="384"/>
                <a:ext cx="48" cy="48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7" name="Rectangle 470"/>
              <p:cNvSpPr>
                <a:spLocks noChangeArrowheads="1"/>
              </p:cNvSpPr>
              <p:nvPr/>
            </p:nvSpPr>
            <p:spPr bwMode="auto">
              <a:xfrm>
                <a:off x="288" y="288"/>
                <a:ext cx="48" cy="4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8" name="Rectangle 471"/>
              <p:cNvSpPr>
                <a:spLocks noChangeArrowheads="1"/>
              </p:cNvSpPr>
              <p:nvPr/>
            </p:nvSpPr>
            <p:spPr bwMode="auto">
              <a:xfrm>
                <a:off x="192" y="192"/>
                <a:ext cx="48" cy="48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59" name="Rectangle 472"/>
              <p:cNvSpPr>
                <a:spLocks noChangeArrowheads="1"/>
              </p:cNvSpPr>
              <p:nvPr/>
            </p:nvSpPr>
            <p:spPr bwMode="auto">
              <a:xfrm>
                <a:off x="96" y="192"/>
                <a:ext cx="48" cy="48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0" name="Rectangle 473"/>
              <p:cNvSpPr>
                <a:spLocks noChangeArrowheads="1"/>
              </p:cNvSpPr>
              <p:nvPr/>
            </p:nvSpPr>
            <p:spPr bwMode="auto">
              <a:xfrm>
                <a:off x="144" y="336"/>
                <a:ext cx="48" cy="48"/>
              </a:xfrm>
              <a:prstGeom prst="rect">
                <a:avLst/>
              </a:prstGeom>
              <a:solidFill>
                <a:srgbClr val="0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1" name="Rectangle 474"/>
              <p:cNvSpPr>
                <a:spLocks noChangeArrowheads="1"/>
              </p:cNvSpPr>
              <p:nvPr/>
            </p:nvSpPr>
            <p:spPr bwMode="auto">
              <a:xfrm>
                <a:off x="240" y="384"/>
                <a:ext cx="48" cy="48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2" name="Rectangle 475"/>
              <p:cNvSpPr>
                <a:spLocks noChangeArrowheads="1"/>
              </p:cNvSpPr>
              <p:nvPr/>
            </p:nvSpPr>
            <p:spPr bwMode="auto">
              <a:xfrm>
                <a:off x="288" y="480"/>
                <a:ext cx="48" cy="48"/>
              </a:xfrm>
              <a:prstGeom prst="rect">
                <a:avLst/>
              </a:pr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3" name="Rectangle 476"/>
              <p:cNvSpPr>
                <a:spLocks noChangeArrowheads="1"/>
              </p:cNvSpPr>
              <p:nvPr/>
            </p:nvSpPr>
            <p:spPr bwMode="auto">
              <a:xfrm>
                <a:off x="240" y="576"/>
                <a:ext cx="48" cy="4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4" name="Rectangle 477"/>
              <p:cNvSpPr>
                <a:spLocks noChangeArrowheads="1"/>
              </p:cNvSpPr>
              <p:nvPr/>
            </p:nvSpPr>
            <p:spPr bwMode="auto">
              <a:xfrm>
                <a:off x="336" y="672"/>
                <a:ext cx="48" cy="48"/>
              </a:xfrm>
              <a:prstGeom prst="rect">
                <a:avLst/>
              </a:prstGeom>
              <a:solidFill>
                <a:srgbClr val="33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5" name="Rectangle 478"/>
              <p:cNvSpPr>
                <a:spLocks noChangeArrowheads="1"/>
              </p:cNvSpPr>
              <p:nvPr/>
            </p:nvSpPr>
            <p:spPr bwMode="auto">
              <a:xfrm>
                <a:off x="480" y="672"/>
                <a:ext cx="48" cy="48"/>
              </a:xfrm>
              <a:prstGeom prst="rect">
                <a:avLst/>
              </a:prstGeom>
              <a:solidFill>
                <a:srgbClr val="33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6" name="Rectangle 479"/>
              <p:cNvSpPr>
                <a:spLocks noChangeArrowheads="1"/>
              </p:cNvSpPr>
              <p:nvPr/>
            </p:nvSpPr>
            <p:spPr bwMode="auto">
              <a:xfrm>
                <a:off x="528" y="624"/>
                <a:ext cx="48" cy="4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7" name="Rectangle 480"/>
              <p:cNvSpPr>
                <a:spLocks noChangeArrowheads="1"/>
              </p:cNvSpPr>
              <p:nvPr/>
            </p:nvSpPr>
            <p:spPr bwMode="auto">
              <a:xfrm>
                <a:off x="624" y="624"/>
                <a:ext cx="48" cy="4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8" name="Rectangle 481"/>
              <p:cNvSpPr>
                <a:spLocks noChangeArrowheads="1"/>
              </p:cNvSpPr>
              <p:nvPr/>
            </p:nvSpPr>
            <p:spPr bwMode="auto">
              <a:xfrm>
                <a:off x="720" y="720"/>
                <a:ext cx="48" cy="4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69" name="Rectangle 482"/>
              <p:cNvSpPr>
                <a:spLocks noChangeArrowheads="1"/>
              </p:cNvSpPr>
              <p:nvPr/>
            </p:nvSpPr>
            <p:spPr bwMode="auto">
              <a:xfrm>
                <a:off x="768" y="864"/>
                <a:ext cx="48" cy="48"/>
              </a:xfrm>
              <a:prstGeom prst="rect">
                <a:avLst/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0" name="Rectangle 483"/>
              <p:cNvSpPr>
                <a:spLocks noChangeArrowheads="1"/>
              </p:cNvSpPr>
              <p:nvPr/>
            </p:nvSpPr>
            <p:spPr bwMode="auto">
              <a:xfrm>
                <a:off x="768" y="768"/>
                <a:ext cx="48" cy="48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1" name="Rectangle 484"/>
              <p:cNvSpPr>
                <a:spLocks noChangeArrowheads="1"/>
              </p:cNvSpPr>
              <p:nvPr/>
            </p:nvSpPr>
            <p:spPr bwMode="auto">
              <a:xfrm>
                <a:off x="624" y="720"/>
                <a:ext cx="48" cy="4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2" name="Rectangle 485"/>
              <p:cNvSpPr>
                <a:spLocks noChangeArrowheads="1"/>
              </p:cNvSpPr>
              <p:nvPr/>
            </p:nvSpPr>
            <p:spPr bwMode="auto">
              <a:xfrm>
                <a:off x="672" y="672"/>
                <a:ext cx="48" cy="48"/>
              </a:xfrm>
              <a:prstGeom prst="rect">
                <a:avLst/>
              </a:prstGeom>
              <a:solidFill>
                <a:srgbClr val="33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3" name="Rectangle 486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48" cy="48"/>
              </a:xfrm>
              <a:prstGeom prst="rect">
                <a:avLst/>
              </a:prstGeom>
              <a:solidFill>
                <a:srgbClr val="99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4" name="Rectangle 487"/>
              <p:cNvSpPr>
                <a:spLocks noChangeArrowheads="1"/>
              </p:cNvSpPr>
              <p:nvPr/>
            </p:nvSpPr>
            <p:spPr bwMode="auto">
              <a:xfrm>
                <a:off x="384" y="384"/>
                <a:ext cx="48" cy="48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5" name="Rectangle 488"/>
              <p:cNvSpPr>
                <a:spLocks noChangeArrowheads="1"/>
              </p:cNvSpPr>
              <p:nvPr/>
            </p:nvSpPr>
            <p:spPr bwMode="auto">
              <a:xfrm>
                <a:off x="288" y="240"/>
                <a:ext cx="48" cy="48"/>
              </a:xfrm>
              <a:prstGeom prst="rect">
                <a:avLst/>
              </a:prstGeom>
              <a:solidFill>
                <a:srgbClr val="8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6" name="Rectangle 489"/>
              <p:cNvSpPr>
                <a:spLocks noChangeArrowheads="1"/>
              </p:cNvSpPr>
              <p:nvPr/>
            </p:nvSpPr>
            <p:spPr bwMode="auto">
              <a:xfrm>
                <a:off x="336" y="288"/>
                <a:ext cx="48" cy="4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7" name="Rectangle 490"/>
              <p:cNvSpPr>
                <a:spLocks noChangeArrowheads="1"/>
              </p:cNvSpPr>
              <p:nvPr/>
            </p:nvSpPr>
            <p:spPr bwMode="auto">
              <a:xfrm>
                <a:off x="480" y="240"/>
                <a:ext cx="48" cy="48"/>
              </a:xfrm>
              <a:prstGeom prst="rect">
                <a:avLst/>
              </a:prstGeom>
              <a:solidFill>
                <a:srgbClr val="8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8" name="Rectangle 491"/>
              <p:cNvSpPr>
                <a:spLocks noChangeArrowheads="1"/>
              </p:cNvSpPr>
              <p:nvPr/>
            </p:nvSpPr>
            <p:spPr bwMode="auto">
              <a:xfrm>
                <a:off x="528" y="384"/>
                <a:ext cx="48" cy="48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79" name="Rectangle 492"/>
              <p:cNvSpPr>
                <a:spLocks noChangeArrowheads="1"/>
              </p:cNvSpPr>
              <p:nvPr/>
            </p:nvSpPr>
            <p:spPr bwMode="auto">
              <a:xfrm>
                <a:off x="576" y="480"/>
                <a:ext cx="48" cy="48"/>
              </a:xfrm>
              <a:prstGeom prst="rect">
                <a:avLst/>
              </a:pr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0" name="Rectangle 493"/>
              <p:cNvSpPr>
                <a:spLocks noChangeArrowheads="1"/>
              </p:cNvSpPr>
              <p:nvPr/>
            </p:nvSpPr>
            <p:spPr bwMode="auto">
              <a:xfrm>
                <a:off x="672" y="480"/>
                <a:ext cx="48" cy="48"/>
              </a:xfrm>
              <a:prstGeom prst="rect">
                <a:avLst/>
              </a:pr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1" name="Rectangle 494"/>
              <p:cNvSpPr>
                <a:spLocks noChangeArrowheads="1"/>
              </p:cNvSpPr>
              <p:nvPr/>
            </p:nvSpPr>
            <p:spPr bwMode="auto">
              <a:xfrm>
                <a:off x="720" y="576"/>
                <a:ext cx="48" cy="4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2" name="Rectangle 495"/>
              <p:cNvSpPr>
                <a:spLocks noChangeArrowheads="1"/>
              </p:cNvSpPr>
              <p:nvPr/>
            </p:nvSpPr>
            <p:spPr bwMode="auto">
              <a:xfrm>
                <a:off x="816" y="672"/>
                <a:ext cx="48" cy="48"/>
              </a:xfrm>
              <a:prstGeom prst="rect">
                <a:avLst/>
              </a:prstGeom>
              <a:solidFill>
                <a:srgbClr val="33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3" name="Rectangle 496"/>
              <p:cNvSpPr>
                <a:spLocks noChangeArrowheads="1"/>
              </p:cNvSpPr>
              <p:nvPr/>
            </p:nvSpPr>
            <p:spPr bwMode="auto">
              <a:xfrm>
                <a:off x="432" y="336"/>
                <a:ext cx="48" cy="48"/>
              </a:xfrm>
              <a:prstGeom prst="rect">
                <a:avLst/>
              </a:prstGeom>
              <a:solidFill>
                <a:srgbClr val="0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4" name="Rectangle 497"/>
              <p:cNvSpPr>
                <a:spLocks noChangeArrowheads="1"/>
              </p:cNvSpPr>
              <p:nvPr/>
            </p:nvSpPr>
            <p:spPr bwMode="auto">
              <a:xfrm>
                <a:off x="240" y="144"/>
                <a:ext cx="48" cy="48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5" name="Rectangle 498"/>
              <p:cNvSpPr>
                <a:spLocks noChangeArrowheads="1"/>
              </p:cNvSpPr>
              <p:nvPr/>
            </p:nvSpPr>
            <p:spPr bwMode="auto">
              <a:xfrm>
                <a:off x="144" y="432"/>
                <a:ext cx="48" cy="4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6" name="Rectangle 499"/>
              <p:cNvSpPr>
                <a:spLocks noChangeArrowheads="1"/>
              </p:cNvSpPr>
              <p:nvPr/>
            </p:nvSpPr>
            <p:spPr bwMode="auto">
              <a:xfrm>
                <a:off x="384" y="624"/>
                <a:ext cx="48" cy="4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7" name="Rectangle 500"/>
              <p:cNvSpPr>
                <a:spLocks noChangeArrowheads="1"/>
              </p:cNvSpPr>
              <p:nvPr/>
            </p:nvSpPr>
            <p:spPr bwMode="auto">
              <a:xfrm>
                <a:off x="528" y="816"/>
                <a:ext cx="48" cy="48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8" name="Rectangle 501"/>
              <p:cNvSpPr>
                <a:spLocks noChangeArrowheads="1"/>
              </p:cNvSpPr>
              <p:nvPr/>
            </p:nvSpPr>
            <p:spPr bwMode="auto">
              <a:xfrm>
                <a:off x="816" y="816"/>
                <a:ext cx="48" cy="48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89" name="Rectangle 502"/>
              <p:cNvSpPr>
                <a:spLocks noChangeArrowheads="1"/>
              </p:cNvSpPr>
              <p:nvPr/>
            </p:nvSpPr>
            <p:spPr bwMode="auto">
              <a:xfrm>
                <a:off x="480" y="576"/>
                <a:ext cx="48" cy="4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90" name="Rectangle 503"/>
              <p:cNvSpPr>
                <a:spLocks noChangeArrowheads="1"/>
              </p:cNvSpPr>
              <p:nvPr/>
            </p:nvSpPr>
            <p:spPr bwMode="auto">
              <a:xfrm>
                <a:off x="240" y="240"/>
                <a:ext cx="48" cy="48"/>
              </a:xfrm>
              <a:prstGeom prst="rect">
                <a:avLst/>
              </a:prstGeom>
              <a:solidFill>
                <a:srgbClr val="8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391" name="Rectangle 504"/>
              <p:cNvSpPr>
                <a:spLocks noChangeArrowheads="1"/>
              </p:cNvSpPr>
              <p:nvPr/>
            </p:nvSpPr>
            <p:spPr bwMode="auto">
              <a:xfrm>
                <a:off x="96" y="240"/>
                <a:ext cx="48" cy="48"/>
              </a:xfrm>
              <a:prstGeom prst="rect">
                <a:avLst/>
              </a:prstGeom>
              <a:solidFill>
                <a:srgbClr val="8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9392" name="Group 505"/>
              <p:cNvGrpSpPr>
                <a:grpSpLocks/>
              </p:cNvGrpSpPr>
              <p:nvPr/>
            </p:nvGrpSpPr>
            <p:grpSpPr bwMode="auto">
              <a:xfrm>
                <a:off x="96" y="144"/>
                <a:ext cx="768" cy="768"/>
                <a:chOff x="384" y="144"/>
                <a:chExt cx="768" cy="768"/>
              </a:xfrm>
            </p:grpSpPr>
            <p:sp>
              <p:nvSpPr>
                <p:cNvPr id="49394" name="Line 506"/>
                <p:cNvSpPr>
                  <a:spLocks noChangeShapeType="1"/>
                </p:cNvSpPr>
                <p:nvPr/>
              </p:nvSpPr>
              <p:spPr bwMode="auto">
                <a:xfrm rot="-5400000">
                  <a:off x="767" y="145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95" name="Line 507"/>
                <p:cNvSpPr>
                  <a:spLocks noChangeShapeType="1"/>
                </p:cNvSpPr>
                <p:nvPr/>
              </p:nvSpPr>
              <p:spPr bwMode="auto">
                <a:xfrm rot="-5400000">
                  <a:off x="767" y="97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96" name="Line 508"/>
                <p:cNvSpPr>
                  <a:spLocks noChangeShapeType="1"/>
                </p:cNvSpPr>
                <p:nvPr/>
              </p:nvSpPr>
              <p:spPr bwMode="auto">
                <a:xfrm rot="-5400000">
                  <a:off x="767" y="49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97" name="Line 509"/>
                <p:cNvSpPr>
                  <a:spLocks noChangeShapeType="1"/>
                </p:cNvSpPr>
                <p:nvPr/>
              </p:nvSpPr>
              <p:spPr bwMode="auto">
                <a:xfrm rot="-5400000">
                  <a:off x="767" y="1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98" name="Line 510"/>
                <p:cNvSpPr>
                  <a:spLocks noChangeShapeType="1"/>
                </p:cNvSpPr>
                <p:nvPr/>
              </p:nvSpPr>
              <p:spPr bwMode="auto">
                <a:xfrm rot="-5400000">
                  <a:off x="769" y="-46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99" name="Line 511"/>
                <p:cNvSpPr>
                  <a:spLocks noChangeShapeType="1"/>
                </p:cNvSpPr>
                <p:nvPr/>
              </p:nvSpPr>
              <p:spPr bwMode="auto">
                <a:xfrm rot="-5400000">
                  <a:off x="767" y="-95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0" name="Line 512"/>
                <p:cNvSpPr>
                  <a:spLocks noChangeShapeType="1"/>
                </p:cNvSpPr>
                <p:nvPr/>
              </p:nvSpPr>
              <p:spPr bwMode="auto">
                <a:xfrm rot="-5400000">
                  <a:off x="767" y="-143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1" name="Line 513"/>
                <p:cNvSpPr>
                  <a:spLocks noChangeShapeType="1"/>
                </p:cNvSpPr>
                <p:nvPr/>
              </p:nvSpPr>
              <p:spPr bwMode="auto">
                <a:xfrm rot="-5400000">
                  <a:off x="767" y="-191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2" name="Line 514"/>
                <p:cNvSpPr>
                  <a:spLocks noChangeShapeType="1"/>
                </p:cNvSpPr>
                <p:nvPr/>
              </p:nvSpPr>
              <p:spPr bwMode="auto">
                <a:xfrm rot="-5400000">
                  <a:off x="767" y="-239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3" name="Line 515"/>
                <p:cNvSpPr>
                  <a:spLocks noChangeShapeType="1"/>
                </p:cNvSpPr>
                <p:nvPr/>
              </p:nvSpPr>
              <p:spPr bwMode="auto">
                <a:xfrm rot="-5400000">
                  <a:off x="767" y="529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4" name="Line 516"/>
                <p:cNvSpPr>
                  <a:spLocks noChangeShapeType="1"/>
                </p:cNvSpPr>
                <p:nvPr/>
              </p:nvSpPr>
              <p:spPr bwMode="auto">
                <a:xfrm rot="-5400000">
                  <a:off x="767" y="481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5" name="Line 517"/>
                <p:cNvSpPr>
                  <a:spLocks noChangeShapeType="1"/>
                </p:cNvSpPr>
                <p:nvPr/>
              </p:nvSpPr>
              <p:spPr bwMode="auto">
                <a:xfrm rot="-5400000">
                  <a:off x="767" y="433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6" name="Line 518"/>
                <p:cNvSpPr>
                  <a:spLocks noChangeShapeType="1"/>
                </p:cNvSpPr>
                <p:nvPr/>
              </p:nvSpPr>
              <p:spPr bwMode="auto">
                <a:xfrm rot="-5400000">
                  <a:off x="767" y="385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7" name="Line 519"/>
                <p:cNvSpPr>
                  <a:spLocks noChangeShapeType="1"/>
                </p:cNvSpPr>
                <p:nvPr/>
              </p:nvSpPr>
              <p:spPr bwMode="auto">
                <a:xfrm rot="-5400000">
                  <a:off x="769" y="338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8" name="Line 520"/>
                <p:cNvSpPr>
                  <a:spLocks noChangeShapeType="1"/>
                </p:cNvSpPr>
                <p:nvPr/>
              </p:nvSpPr>
              <p:spPr bwMode="auto">
                <a:xfrm rot="-5400000">
                  <a:off x="767" y="289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09" name="Line 521"/>
                <p:cNvSpPr>
                  <a:spLocks noChangeShapeType="1"/>
                </p:cNvSpPr>
                <p:nvPr/>
              </p:nvSpPr>
              <p:spPr bwMode="auto">
                <a:xfrm rot="-5400000">
                  <a:off x="767" y="241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0" name="Line 522"/>
                <p:cNvSpPr>
                  <a:spLocks noChangeShapeType="1"/>
                </p:cNvSpPr>
                <p:nvPr/>
              </p:nvSpPr>
              <p:spPr bwMode="auto">
                <a:xfrm rot="-5400000">
                  <a:off x="767" y="193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1" name="Line 523"/>
                <p:cNvSpPr>
                  <a:spLocks noChangeShapeType="1"/>
                </p:cNvSpPr>
                <p:nvPr/>
              </p:nvSpPr>
              <p:spPr bwMode="auto">
                <a:xfrm rot="-5400000">
                  <a:off x="767" y="145"/>
                  <a:ext cx="0" cy="766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2" name="Line 524"/>
                <p:cNvSpPr>
                  <a:spLocks noChangeShapeType="1"/>
                </p:cNvSpPr>
                <p:nvPr/>
              </p:nvSpPr>
              <p:spPr bwMode="auto">
                <a:xfrm>
                  <a:off x="384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3" name="Line 525"/>
                <p:cNvSpPr>
                  <a:spLocks noChangeShapeType="1"/>
                </p:cNvSpPr>
                <p:nvPr/>
              </p:nvSpPr>
              <p:spPr bwMode="auto">
                <a:xfrm>
                  <a:off x="432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4" name="Line 526"/>
                <p:cNvSpPr>
                  <a:spLocks noChangeShapeType="1"/>
                </p:cNvSpPr>
                <p:nvPr/>
              </p:nvSpPr>
              <p:spPr bwMode="auto">
                <a:xfrm>
                  <a:off x="480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5" name="Line 527"/>
                <p:cNvSpPr>
                  <a:spLocks noChangeShapeType="1"/>
                </p:cNvSpPr>
                <p:nvPr/>
              </p:nvSpPr>
              <p:spPr bwMode="auto">
                <a:xfrm>
                  <a:off x="528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6" name="Line 528"/>
                <p:cNvSpPr>
                  <a:spLocks noChangeShapeType="1"/>
                </p:cNvSpPr>
                <p:nvPr/>
              </p:nvSpPr>
              <p:spPr bwMode="auto">
                <a:xfrm>
                  <a:off x="576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7" name="Line 529"/>
                <p:cNvSpPr>
                  <a:spLocks noChangeShapeType="1"/>
                </p:cNvSpPr>
                <p:nvPr/>
              </p:nvSpPr>
              <p:spPr bwMode="auto">
                <a:xfrm>
                  <a:off x="624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8" name="Line 530"/>
                <p:cNvSpPr>
                  <a:spLocks noChangeShapeType="1"/>
                </p:cNvSpPr>
                <p:nvPr/>
              </p:nvSpPr>
              <p:spPr bwMode="auto">
                <a:xfrm>
                  <a:off x="672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19" name="Line 531"/>
                <p:cNvSpPr>
                  <a:spLocks noChangeShapeType="1"/>
                </p:cNvSpPr>
                <p:nvPr/>
              </p:nvSpPr>
              <p:spPr bwMode="auto">
                <a:xfrm>
                  <a:off x="720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0" name="Line 532"/>
                <p:cNvSpPr>
                  <a:spLocks noChangeShapeType="1"/>
                </p:cNvSpPr>
                <p:nvPr/>
              </p:nvSpPr>
              <p:spPr bwMode="auto">
                <a:xfrm>
                  <a:off x="768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1" name="Line 533"/>
                <p:cNvSpPr>
                  <a:spLocks noChangeShapeType="1"/>
                </p:cNvSpPr>
                <p:nvPr/>
              </p:nvSpPr>
              <p:spPr bwMode="auto">
                <a:xfrm>
                  <a:off x="768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2" name="Line 534"/>
                <p:cNvSpPr>
                  <a:spLocks noChangeShapeType="1"/>
                </p:cNvSpPr>
                <p:nvPr/>
              </p:nvSpPr>
              <p:spPr bwMode="auto">
                <a:xfrm>
                  <a:off x="816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3" name="Line 535"/>
                <p:cNvSpPr>
                  <a:spLocks noChangeShapeType="1"/>
                </p:cNvSpPr>
                <p:nvPr/>
              </p:nvSpPr>
              <p:spPr bwMode="auto">
                <a:xfrm>
                  <a:off x="864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4" name="Line 536"/>
                <p:cNvSpPr>
                  <a:spLocks noChangeShapeType="1"/>
                </p:cNvSpPr>
                <p:nvPr/>
              </p:nvSpPr>
              <p:spPr bwMode="auto">
                <a:xfrm>
                  <a:off x="912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5" name="Line 537"/>
                <p:cNvSpPr>
                  <a:spLocks noChangeShapeType="1"/>
                </p:cNvSpPr>
                <p:nvPr/>
              </p:nvSpPr>
              <p:spPr bwMode="auto">
                <a:xfrm>
                  <a:off x="960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6" name="Line 538"/>
                <p:cNvSpPr>
                  <a:spLocks noChangeShapeType="1"/>
                </p:cNvSpPr>
                <p:nvPr/>
              </p:nvSpPr>
              <p:spPr bwMode="auto">
                <a:xfrm>
                  <a:off x="1008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7" name="Line 539"/>
                <p:cNvSpPr>
                  <a:spLocks noChangeShapeType="1"/>
                </p:cNvSpPr>
                <p:nvPr/>
              </p:nvSpPr>
              <p:spPr bwMode="auto">
                <a:xfrm>
                  <a:off x="1056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8" name="Line 540"/>
                <p:cNvSpPr>
                  <a:spLocks noChangeShapeType="1"/>
                </p:cNvSpPr>
                <p:nvPr/>
              </p:nvSpPr>
              <p:spPr bwMode="auto">
                <a:xfrm>
                  <a:off x="1104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429" name="Line 541"/>
                <p:cNvSpPr>
                  <a:spLocks noChangeShapeType="1"/>
                </p:cNvSpPr>
                <p:nvPr/>
              </p:nvSpPr>
              <p:spPr bwMode="auto">
                <a:xfrm>
                  <a:off x="1152" y="144"/>
                  <a:ext cx="0" cy="768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93" name="Rectangle 542"/>
              <p:cNvSpPr>
                <a:spLocks noChangeArrowheads="1"/>
              </p:cNvSpPr>
              <p:nvPr/>
            </p:nvSpPr>
            <p:spPr bwMode="auto">
              <a:xfrm>
                <a:off x="96" y="144"/>
                <a:ext cx="768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9162" name="Text Box 543"/>
            <p:cNvSpPr txBox="1">
              <a:spLocks noChangeArrowheads="1"/>
            </p:cNvSpPr>
            <p:nvPr/>
          </p:nvSpPr>
          <p:spPr bwMode="auto">
            <a:xfrm>
              <a:off x="1536" y="960"/>
              <a:ext cx="15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 b="1"/>
                <a:t>(b)</a:t>
              </a:r>
              <a:endParaRPr lang="en-US" altLang="en-US" sz="1000"/>
            </a:p>
            <a:p>
              <a:r>
                <a:rPr lang="en-US" altLang="en-US" sz="1000"/>
                <a:t>CSR data structure</a:t>
              </a:r>
              <a:endParaRPr lang="en-US" altLang="en-US" sz="2400" i="1"/>
            </a:p>
          </p:txBody>
        </p:sp>
        <p:grpSp>
          <p:nvGrpSpPr>
            <p:cNvPr id="49163" name="Group 544"/>
            <p:cNvGrpSpPr>
              <a:grpSpLocks/>
            </p:cNvGrpSpPr>
            <p:nvPr/>
          </p:nvGrpSpPr>
          <p:grpSpPr bwMode="auto">
            <a:xfrm>
              <a:off x="1680" y="192"/>
              <a:ext cx="1248" cy="576"/>
              <a:chOff x="1728" y="144"/>
              <a:chExt cx="1248" cy="576"/>
            </a:xfrm>
          </p:grpSpPr>
          <p:sp>
            <p:nvSpPr>
              <p:cNvPr id="49164" name="Text Box 545"/>
              <p:cNvSpPr txBox="1">
                <a:spLocks noChangeArrowheads="1"/>
              </p:cNvSpPr>
              <p:nvPr/>
            </p:nvSpPr>
            <p:spPr bwMode="auto">
              <a:xfrm>
                <a:off x="1728" y="288"/>
                <a:ext cx="720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>
                    <a:latin typeface="Lucida Console" panose="020B0609040504020204" pitchFamily="49" charset="0"/>
                  </a:rPr>
                  <a:t>A.val[ ]</a:t>
                </a:r>
              </a:p>
            </p:txBody>
          </p:sp>
          <p:sp>
            <p:nvSpPr>
              <p:cNvPr id="49165" name="Rectangle 546"/>
              <p:cNvSpPr>
                <a:spLocks noChangeArrowheads="1"/>
              </p:cNvSpPr>
              <p:nvPr/>
            </p:nvSpPr>
            <p:spPr bwMode="auto">
              <a:xfrm>
                <a:off x="1728" y="624"/>
                <a:ext cx="48" cy="48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66" name="Rectangle 547"/>
              <p:cNvSpPr>
                <a:spLocks noChangeArrowheads="1"/>
              </p:cNvSpPr>
              <p:nvPr/>
            </p:nvSpPr>
            <p:spPr bwMode="auto">
              <a:xfrm>
                <a:off x="1872" y="624"/>
                <a:ext cx="48" cy="4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67" name="Rectangle 548"/>
              <p:cNvSpPr>
                <a:spLocks noChangeArrowheads="1"/>
              </p:cNvSpPr>
              <p:nvPr/>
            </p:nvSpPr>
            <p:spPr bwMode="auto">
              <a:xfrm>
                <a:off x="2016" y="624"/>
                <a:ext cx="48" cy="4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68" name="Rectangle 549"/>
              <p:cNvSpPr>
                <a:spLocks noChangeArrowheads="1"/>
              </p:cNvSpPr>
              <p:nvPr/>
            </p:nvSpPr>
            <p:spPr bwMode="auto">
              <a:xfrm>
                <a:off x="1776" y="624"/>
                <a:ext cx="48" cy="48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69" name="Rectangle 550"/>
              <p:cNvSpPr>
                <a:spLocks noChangeArrowheads="1"/>
              </p:cNvSpPr>
              <p:nvPr/>
            </p:nvSpPr>
            <p:spPr bwMode="auto">
              <a:xfrm>
                <a:off x="1920" y="624"/>
                <a:ext cx="48" cy="48"/>
              </a:xfrm>
              <a:prstGeom prst="rect">
                <a:avLst/>
              </a:prstGeom>
              <a:solidFill>
                <a:srgbClr val="0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70" name="Rectangle 551"/>
              <p:cNvSpPr>
                <a:spLocks noChangeArrowheads="1"/>
              </p:cNvSpPr>
              <p:nvPr/>
            </p:nvSpPr>
            <p:spPr bwMode="auto">
              <a:xfrm>
                <a:off x="1968" y="624"/>
                <a:ext cx="48" cy="48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71" name="Rectangle 552"/>
              <p:cNvSpPr>
                <a:spLocks noChangeArrowheads="1"/>
              </p:cNvSpPr>
              <p:nvPr/>
            </p:nvSpPr>
            <p:spPr bwMode="auto">
              <a:xfrm>
                <a:off x="1824" y="624"/>
                <a:ext cx="48" cy="48"/>
              </a:xfrm>
              <a:prstGeom prst="rect">
                <a:avLst/>
              </a:prstGeom>
              <a:solidFill>
                <a:srgbClr val="8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72" name="Text Box 553"/>
              <p:cNvSpPr txBox="1">
                <a:spLocks noChangeArrowheads="1"/>
              </p:cNvSpPr>
              <p:nvPr/>
            </p:nvSpPr>
            <p:spPr bwMode="auto">
              <a:xfrm>
                <a:off x="1728" y="672"/>
                <a:ext cx="720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>
                    <a:latin typeface="Lucida Console" panose="020B0609040504020204" pitchFamily="49" charset="0"/>
                  </a:rPr>
                  <a:t>A.rowStart[ ]</a:t>
                </a:r>
              </a:p>
            </p:txBody>
          </p:sp>
          <p:sp>
            <p:nvSpPr>
              <p:cNvPr id="49173" name="Line 554"/>
              <p:cNvSpPr>
                <a:spLocks noChangeShapeType="1"/>
              </p:cNvSpPr>
              <p:nvPr/>
            </p:nvSpPr>
            <p:spPr bwMode="auto">
              <a:xfrm>
                <a:off x="1776" y="624"/>
                <a:ext cx="0" cy="48"/>
              </a:xfrm>
              <a:prstGeom prst="line">
                <a:avLst/>
              </a:prstGeom>
              <a:noFill/>
              <a:ln w="6350">
                <a:solidFill>
                  <a:srgbClr val="CCCC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74" name="Line 555"/>
              <p:cNvSpPr>
                <a:spLocks noChangeShapeType="1"/>
              </p:cNvSpPr>
              <p:nvPr/>
            </p:nvSpPr>
            <p:spPr bwMode="auto">
              <a:xfrm>
                <a:off x="1824" y="624"/>
                <a:ext cx="0" cy="48"/>
              </a:xfrm>
              <a:prstGeom prst="line">
                <a:avLst/>
              </a:prstGeom>
              <a:noFill/>
              <a:ln w="6350">
                <a:solidFill>
                  <a:srgbClr val="CCCC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75" name="Line 556"/>
              <p:cNvSpPr>
                <a:spLocks noChangeShapeType="1"/>
              </p:cNvSpPr>
              <p:nvPr/>
            </p:nvSpPr>
            <p:spPr bwMode="auto">
              <a:xfrm>
                <a:off x="1872" y="624"/>
                <a:ext cx="0" cy="48"/>
              </a:xfrm>
              <a:prstGeom prst="line">
                <a:avLst/>
              </a:prstGeom>
              <a:noFill/>
              <a:ln w="6350">
                <a:solidFill>
                  <a:srgbClr val="CCCC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76" name="Line 557"/>
              <p:cNvSpPr>
                <a:spLocks noChangeShapeType="1"/>
              </p:cNvSpPr>
              <p:nvPr/>
            </p:nvSpPr>
            <p:spPr bwMode="auto">
              <a:xfrm>
                <a:off x="1920" y="624"/>
                <a:ext cx="0" cy="48"/>
              </a:xfrm>
              <a:prstGeom prst="line">
                <a:avLst/>
              </a:prstGeom>
              <a:noFill/>
              <a:ln w="6350">
                <a:solidFill>
                  <a:srgbClr val="CCCC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77" name="Line 558"/>
              <p:cNvSpPr>
                <a:spLocks noChangeShapeType="1"/>
              </p:cNvSpPr>
              <p:nvPr/>
            </p:nvSpPr>
            <p:spPr bwMode="auto">
              <a:xfrm>
                <a:off x="1968" y="624"/>
                <a:ext cx="0" cy="48"/>
              </a:xfrm>
              <a:prstGeom prst="line">
                <a:avLst/>
              </a:prstGeom>
              <a:noFill/>
              <a:ln w="6350">
                <a:solidFill>
                  <a:srgbClr val="CCCC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78" name="Line 559"/>
              <p:cNvSpPr>
                <a:spLocks noChangeShapeType="1"/>
              </p:cNvSpPr>
              <p:nvPr/>
            </p:nvSpPr>
            <p:spPr bwMode="auto">
              <a:xfrm>
                <a:off x="2016" y="624"/>
                <a:ext cx="0" cy="48"/>
              </a:xfrm>
              <a:prstGeom prst="line">
                <a:avLst/>
              </a:prstGeom>
              <a:noFill/>
              <a:ln w="6350">
                <a:solidFill>
                  <a:srgbClr val="CCCC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79" name="Line 560"/>
              <p:cNvSpPr>
                <a:spLocks noChangeShapeType="1"/>
              </p:cNvSpPr>
              <p:nvPr/>
            </p:nvSpPr>
            <p:spPr bwMode="auto">
              <a:xfrm>
                <a:off x="2064" y="624"/>
                <a:ext cx="0" cy="48"/>
              </a:xfrm>
              <a:prstGeom prst="line">
                <a:avLst/>
              </a:prstGeom>
              <a:noFill/>
              <a:ln w="6350">
                <a:solidFill>
                  <a:srgbClr val="CCCC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80" name="Line 561"/>
              <p:cNvSpPr>
                <a:spLocks noChangeShapeType="1"/>
              </p:cNvSpPr>
              <p:nvPr/>
            </p:nvSpPr>
            <p:spPr bwMode="auto">
              <a:xfrm>
                <a:off x="1728" y="624"/>
                <a:ext cx="38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81" name="Line 562"/>
              <p:cNvSpPr>
                <a:spLocks noChangeShapeType="1"/>
              </p:cNvSpPr>
              <p:nvPr/>
            </p:nvSpPr>
            <p:spPr bwMode="auto">
              <a:xfrm>
                <a:off x="1728" y="672"/>
                <a:ext cx="38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82" name="Line 563"/>
              <p:cNvSpPr>
                <a:spLocks noChangeShapeType="1"/>
              </p:cNvSpPr>
              <p:nvPr/>
            </p:nvSpPr>
            <p:spPr bwMode="auto">
              <a:xfrm flipV="1">
                <a:off x="1728" y="624"/>
                <a:ext cx="0" cy="4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183" name="Group 564"/>
              <p:cNvGrpSpPr>
                <a:grpSpLocks/>
              </p:cNvGrpSpPr>
              <p:nvPr/>
            </p:nvGrpSpPr>
            <p:grpSpPr bwMode="auto">
              <a:xfrm>
                <a:off x="1750" y="432"/>
                <a:ext cx="1008" cy="192"/>
                <a:chOff x="1728" y="432"/>
                <a:chExt cx="1008" cy="192"/>
              </a:xfrm>
            </p:grpSpPr>
            <p:sp>
              <p:nvSpPr>
                <p:cNvPr id="49290" name="Line 565"/>
                <p:cNvSpPr>
                  <a:spLocks noChangeShapeType="1"/>
                </p:cNvSpPr>
                <p:nvPr/>
              </p:nvSpPr>
              <p:spPr bwMode="auto">
                <a:xfrm flipV="1">
                  <a:off x="1728" y="432"/>
                  <a:ext cx="0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1" name="Line 566"/>
                <p:cNvSpPr>
                  <a:spLocks noChangeShapeType="1"/>
                </p:cNvSpPr>
                <p:nvPr/>
              </p:nvSpPr>
              <p:spPr bwMode="auto">
                <a:xfrm flipV="1">
                  <a:off x="1776" y="432"/>
                  <a:ext cx="48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2" name="Line 567"/>
                <p:cNvSpPr>
                  <a:spLocks noChangeShapeType="1"/>
                </p:cNvSpPr>
                <p:nvPr/>
              </p:nvSpPr>
              <p:spPr bwMode="auto">
                <a:xfrm flipV="1">
                  <a:off x="1824" y="432"/>
                  <a:ext cx="144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3" name="Line 568"/>
                <p:cNvSpPr>
                  <a:spLocks noChangeShapeType="1"/>
                </p:cNvSpPr>
                <p:nvPr/>
              </p:nvSpPr>
              <p:spPr bwMode="auto">
                <a:xfrm flipV="1">
                  <a:off x="1872" y="432"/>
                  <a:ext cx="336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4" name="Line 569"/>
                <p:cNvSpPr>
                  <a:spLocks noChangeShapeType="1"/>
                </p:cNvSpPr>
                <p:nvPr/>
              </p:nvSpPr>
              <p:spPr bwMode="auto">
                <a:xfrm flipV="1">
                  <a:off x="1920" y="432"/>
                  <a:ext cx="432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5" name="Line 570"/>
                <p:cNvSpPr>
                  <a:spLocks noChangeShapeType="1"/>
                </p:cNvSpPr>
                <p:nvPr/>
              </p:nvSpPr>
              <p:spPr bwMode="auto">
                <a:xfrm flipV="1">
                  <a:off x="1968" y="432"/>
                  <a:ext cx="528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6" name="Line 571"/>
                <p:cNvSpPr>
                  <a:spLocks noChangeShapeType="1"/>
                </p:cNvSpPr>
                <p:nvPr/>
              </p:nvSpPr>
              <p:spPr bwMode="auto">
                <a:xfrm flipV="1">
                  <a:off x="2016" y="432"/>
                  <a:ext cx="720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184" name="Text Box 572"/>
              <p:cNvSpPr txBox="1">
                <a:spLocks noChangeArrowheads="1"/>
              </p:cNvSpPr>
              <p:nvPr/>
            </p:nvSpPr>
            <p:spPr bwMode="auto">
              <a:xfrm>
                <a:off x="2880" y="336"/>
                <a:ext cx="9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>
                    <a:latin typeface="Lucida Console" panose="020B0609040504020204" pitchFamily="49" charset="0"/>
                  </a:rPr>
                  <a:t>...</a:t>
                </a:r>
              </a:p>
            </p:txBody>
          </p:sp>
          <p:sp>
            <p:nvSpPr>
              <p:cNvPr id="49185" name="Text Box 573"/>
              <p:cNvSpPr txBox="1">
                <a:spLocks noChangeArrowheads="1"/>
              </p:cNvSpPr>
              <p:nvPr/>
            </p:nvSpPr>
            <p:spPr bwMode="auto">
              <a:xfrm>
                <a:off x="2112" y="624"/>
                <a:ext cx="96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>
                    <a:latin typeface="Lucida Console" panose="020B0609040504020204" pitchFamily="49" charset="0"/>
                  </a:rPr>
                  <a:t>...</a:t>
                </a:r>
              </a:p>
            </p:txBody>
          </p:sp>
          <p:grpSp>
            <p:nvGrpSpPr>
              <p:cNvPr id="49186" name="Group 574"/>
              <p:cNvGrpSpPr>
                <a:grpSpLocks/>
              </p:cNvGrpSpPr>
              <p:nvPr/>
            </p:nvGrpSpPr>
            <p:grpSpPr bwMode="auto">
              <a:xfrm>
                <a:off x="1728" y="336"/>
                <a:ext cx="1152" cy="96"/>
                <a:chOff x="1728" y="288"/>
                <a:chExt cx="1152" cy="144"/>
              </a:xfrm>
            </p:grpSpPr>
            <p:sp>
              <p:nvSpPr>
                <p:cNvPr id="49240" name="Rectangle 575"/>
                <p:cNvSpPr>
                  <a:spLocks noChangeArrowheads="1"/>
                </p:cNvSpPr>
                <p:nvPr/>
              </p:nvSpPr>
              <p:spPr bwMode="auto">
                <a:xfrm>
                  <a:off x="1728" y="288"/>
                  <a:ext cx="48" cy="144"/>
                </a:xfrm>
                <a:prstGeom prst="rect">
                  <a:avLst/>
                </a:pr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41" name="Rectangle 576"/>
                <p:cNvSpPr>
                  <a:spLocks noChangeArrowheads="1"/>
                </p:cNvSpPr>
                <p:nvPr/>
              </p:nvSpPr>
              <p:spPr bwMode="auto">
                <a:xfrm>
                  <a:off x="1872" y="288"/>
                  <a:ext cx="48" cy="14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42" name="Rectangle 577"/>
                <p:cNvSpPr>
                  <a:spLocks noChangeArrowheads="1"/>
                </p:cNvSpPr>
                <p:nvPr/>
              </p:nvSpPr>
              <p:spPr bwMode="auto">
                <a:xfrm>
                  <a:off x="2016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43" name="Rectangle 578"/>
                <p:cNvSpPr>
                  <a:spLocks noChangeArrowheads="1"/>
                </p:cNvSpPr>
                <p:nvPr/>
              </p:nvSpPr>
              <p:spPr bwMode="auto">
                <a:xfrm>
                  <a:off x="2208" y="288"/>
                  <a:ext cx="48" cy="144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44" name="Rectangle 579"/>
                <p:cNvSpPr>
                  <a:spLocks noChangeArrowheads="1"/>
                </p:cNvSpPr>
                <p:nvPr/>
              </p:nvSpPr>
              <p:spPr bwMode="auto">
                <a:xfrm>
                  <a:off x="2400" y="288"/>
                  <a:ext cx="48" cy="144"/>
                </a:xfrm>
                <a:prstGeom prst="rect">
                  <a:avLst/>
                </a:prstGeom>
                <a:solidFill>
                  <a:srgbClr val="0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45" name="Rectangle 580"/>
                <p:cNvSpPr>
                  <a:spLocks noChangeArrowheads="1"/>
                </p:cNvSpPr>
                <p:nvPr/>
              </p:nvSpPr>
              <p:spPr bwMode="auto">
                <a:xfrm>
                  <a:off x="2592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46" name="Rectangle 581"/>
                <p:cNvSpPr>
                  <a:spLocks noChangeArrowheads="1"/>
                </p:cNvSpPr>
                <p:nvPr/>
              </p:nvSpPr>
              <p:spPr bwMode="auto">
                <a:xfrm>
                  <a:off x="2784" y="288"/>
                  <a:ext cx="48" cy="14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47" name="Rectangle 582"/>
                <p:cNvSpPr>
                  <a:spLocks noChangeArrowheads="1"/>
                </p:cNvSpPr>
                <p:nvPr/>
              </p:nvSpPr>
              <p:spPr bwMode="auto">
                <a:xfrm>
                  <a:off x="2544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48" name="Rectangle 583"/>
                <p:cNvSpPr>
                  <a:spLocks noChangeArrowheads="1"/>
                </p:cNvSpPr>
                <p:nvPr/>
              </p:nvSpPr>
              <p:spPr bwMode="auto">
                <a:xfrm>
                  <a:off x="2256" y="288"/>
                  <a:ext cx="48" cy="144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49" name="Rectangle 584"/>
                <p:cNvSpPr>
                  <a:spLocks noChangeArrowheads="1"/>
                </p:cNvSpPr>
                <p:nvPr/>
              </p:nvSpPr>
              <p:spPr bwMode="auto">
                <a:xfrm>
                  <a:off x="1920" y="288"/>
                  <a:ext cx="48" cy="14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0" name="Rectangle 585"/>
                <p:cNvSpPr>
                  <a:spLocks noChangeArrowheads="1"/>
                </p:cNvSpPr>
                <p:nvPr/>
              </p:nvSpPr>
              <p:spPr bwMode="auto">
                <a:xfrm>
                  <a:off x="1824" y="288"/>
                  <a:ext cx="48" cy="14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1" name="Rectangle 586"/>
                <p:cNvSpPr>
                  <a:spLocks noChangeArrowheads="1"/>
                </p:cNvSpPr>
                <p:nvPr/>
              </p:nvSpPr>
              <p:spPr bwMode="auto">
                <a:xfrm>
                  <a:off x="2352" y="288"/>
                  <a:ext cx="48" cy="144"/>
                </a:xfrm>
                <a:prstGeom prst="rect">
                  <a:avLst/>
                </a:prstGeom>
                <a:solidFill>
                  <a:srgbClr val="0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2" name="Rectangle 587"/>
                <p:cNvSpPr>
                  <a:spLocks noChangeArrowheads="1"/>
                </p:cNvSpPr>
                <p:nvPr/>
              </p:nvSpPr>
              <p:spPr bwMode="auto">
                <a:xfrm>
                  <a:off x="2496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3" name="Rectangle 588"/>
                <p:cNvSpPr>
                  <a:spLocks noChangeArrowheads="1"/>
                </p:cNvSpPr>
                <p:nvPr/>
              </p:nvSpPr>
              <p:spPr bwMode="auto">
                <a:xfrm>
                  <a:off x="2640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4" name="Rectangle 589"/>
                <p:cNvSpPr>
                  <a:spLocks noChangeArrowheads="1"/>
                </p:cNvSpPr>
                <p:nvPr/>
              </p:nvSpPr>
              <p:spPr bwMode="auto">
                <a:xfrm>
                  <a:off x="2112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5" name="Rectangle 590"/>
                <p:cNvSpPr>
                  <a:spLocks noChangeArrowheads="1"/>
                </p:cNvSpPr>
                <p:nvPr/>
              </p:nvSpPr>
              <p:spPr bwMode="auto">
                <a:xfrm>
                  <a:off x="2304" y="288"/>
                  <a:ext cx="48" cy="144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6" name="Rectangle 591"/>
                <p:cNvSpPr>
                  <a:spLocks noChangeArrowheads="1"/>
                </p:cNvSpPr>
                <p:nvPr/>
              </p:nvSpPr>
              <p:spPr bwMode="auto">
                <a:xfrm>
                  <a:off x="2160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7" name="Rectangle 592"/>
                <p:cNvSpPr>
                  <a:spLocks noChangeArrowheads="1"/>
                </p:cNvSpPr>
                <p:nvPr/>
              </p:nvSpPr>
              <p:spPr bwMode="auto">
                <a:xfrm>
                  <a:off x="2688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8" name="Rectangle 593"/>
                <p:cNvSpPr>
                  <a:spLocks noChangeArrowheads="1"/>
                </p:cNvSpPr>
                <p:nvPr/>
              </p:nvSpPr>
              <p:spPr bwMode="auto">
                <a:xfrm>
                  <a:off x="2448" y="288"/>
                  <a:ext cx="48" cy="144"/>
                </a:xfrm>
                <a:prstGeom prst="rect">
                  <a:avLst/>
                </a:prstGeom>
                <a:solidFill>
                  <a:srgbClr val="0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59" name="Rectangle 594"/>
                <p:cNvSpPr>
                  <a:spLocks noChangeArrowheads="1"/>
                </p:cNvSpPr>
                <p:nvPr/>
              </p:nvSpPr>
              <p:spPr bwMode="auto">
                <a:xfrm>
                  <a:off x="1776" y="288"/>
                  <a:ext cx="48" cy="144"/>
                </a:xfrm>
                <a:prstGeom prst="rect">
                  <a:avLst/>
                </a:pr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60" name="Rectangle 595"/>
                <p:cNvSpPr>
                  <a:spLocks noChangeArrowheads="1"/>
                </p:cNvSpPr>
                <p:nvPr/>
              </p:nvSpPr>
              <p:spPr bwMode="auto">
                <a:xfrm>
                  <a:off x="2736" y="288"/>
                  <a:ext cx="48" cy="14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61" name="Rectangle 596"/>
                <p:cNvSpPr>
                  <a:spLocks noChangeArrowheads="1"/>
                </p:cNvSpPr>
                <p:nvPr/>
              </p:nvSpPr>
              <p:spPr bwMode="auto">
                <a:xfrm>
                  <a:off x="2064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62" name="Rectangle 597"/>
                <p:cNvSpPr>
                  <a:spLocks noChangeArrowheads="1"/>
                </p:cNvSpPr>
                <p:nvPr/>
              </p:nvSpPr>
              <p:spPr bwMode="auto">
                <a:xfrm>
                  <a:off x="1968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63" name="Line 598"/>
                <p:cNvSpPr>
                  <a:spLocks noChangeShapeType="1"/>
                </p:cNvSpPr>
                <p:nvPr/>
              </p:nvSpPr>
              <p:spPr bwMode="auto">
                <a:xfrm>
                  <a:off x="177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4" name="Line 599"/>
                <p:cNvSpPr>
                  <a:spLocks noChangeShapeType="1"/>
                </p:cNvSpPr>
                <p:nvPr/>
              </p:nvSpPr>
              <p:spPr bwMode="auto">
                <a:xfrm>
                  <a:off x="182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5" name="Line 600"/>
                <p:cNvSpPr>
                  <a:spLocks noChangeShapeType="1"/>
                </p:cNvSpPr>
                <p:nvPr/>
              </p:nvSpPr>
              <p:spPr bwMode="auto">
                <a:xfrm>
                  <a:off x="187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6" name="Line 601"/>
                <p:cNvSpPr>
                  <a:spLocks noChangeShapeType="1"/>
                </p:cNvSpPr>
                <p:nvPr/>
              </p:nvSpPr>
              <p:spPr bwMode="auto">
                <a:xfrm>
                  <a:off x="1920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7" name="Line 602"/>
                <p:cNvSpPr>
                  <a:spLocks noChangeShapeType="1"/>
                </p:cNvSpPr>
                <p:nvPr/>
              </p:nvSpPr>
              <p:spPr bwMode="auto">
                <a:xfrm>
                  <a:off x="1968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8" name="Line 603"/>
                <p:cNvSpPr>
                  <a:spLocks noChangeShapeType="1"/>
                </p:cNvSpPr>
                <p:nvPr/>
              </p:nvSpPr>
              <p:spPr bwMode="auto">
                <a:xfrm>
                  <a:off x="201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9" name="Line 604"/>
                <p:cNvSpPr>
                  <a:spLocks noChangeShapeType="1"/>
                </p:cNvSpPr>
                <p:nvPr/>
              </p:nvSpPr>
              <p:spPr bwMode="auto">
                <a:xfrm>
                  <a:off x="206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0" name="Line 605"/>
                <p:cNvSpPr>
                  <a:spLocks noChangeShapeType="1"/>
                </p:cNvSpPr>
                <p:nvPr/>
              </p:nvSpPr>
              <p:spPr bwMode="auto">
                <a:xfrm>
                  <a:off x="211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1" name="Line 606"/>
                <p:cNvSpPr>
                  <a:spLocks noChangeShapeType="1"/>
                </p:cNvSpPr>
                <p:nvPr/>
              </p:nvSpPr>
              <p:spPr bwMode="auto">
                <a:xfrm>
                  <a:off x="211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2" name="Line 607"/>
                <p:cNvSpPr>
                  <a:spLocks noChangeShapeType="1"/>
                </p:cNvSpPr>
                <p:nvPr/>
              </p:nvSpPr>
              <p:spPr bwMode="auto">
                <a:xfrm>
                  <a:off x="2160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3" name="Line 608"/>
                <p:cNvSpPr>
                  <a:spLocks noChangeShapeType="1"/>
                </p:cNvSpPr>
                <p:nvPr/>
              </p:nvSpPr>
              <p:spPr bwMode="auto">
                <a:xfrm>
                  <a:off x="2208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4" name="Line 609"/>
                <p:cNvSpPr>
                  <a:spLocks noChangeShapeType="1"/>
                </p:cNvSpPr>
                <p:nvPr/>
              </p:nvSpPr>
              <p:spPr bwMode="auto">
                <a:xfrm>
                  <a:off x="225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5" name="Line 610"/>
                <p:cNvSpPr>
                  <a:spLocks noChangeShapeType="1"/>
                </p:cNvSpPr>
                <p:nvPr/>
              </p:nvSpPr>
              <p:spPr bwMode="auto">
                <a:xfrm>
                  <a:off x="230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6" name="Line 611"/>
                <p:cNvSpPr>
                  <a:spLocks noChangeShapeType="1"/>
                </p:cNvSpPr>
                <p:nvPr/>
              </p:nvSpPr>
              <p:spPr bwMode="auto">
                <a:xfrm>
                  <a:off x="235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7" name="Line 612"/>
                <p:cNvSpPr>
                  <a:spLocks noChangeShapeType="1"/>
                </p:cNvSpPr>
                <p:nvPr/>
              </p:nvSpPr>
              <p:spPr bwMode="auto">
                <a:xfrm>
                  <a:off x="2400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8" name="Line 613"/>
                <p:cNvSpPr>
                  <a:spLocks noChangeShapeType="1"/>
                </p:cNvSpPr>
                <p:nvPr/>
              </p:nvSpPr>
              <p:spPr bwMode="auto">
                <a:xfrm>
                  <a:off x="2448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9" name="Line 614"/>
                <p:cNvSpPr>
                  <a:spLocks noChangeShapeType="1"/>
                </p:cNvSpPr>
                <p:nvPr/>
              </p:nvSpPr>
              <p:spPr bwMode="auto">
                <a:xfrm>
                  <a:off x="249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0" name="Line 615"/>
                <p:cNvSpPr>
                  <a:spLocks noChangeShapeType="1"/>
                </p:cNvSpPr>
                <p:nvPr/>
              </p:nvSpPr>
              <p:spPr bwMode="auto">
                <a:xfrm>
                  <a:off x="254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1" name="Line 616"/>
                <p:cNvSpPr>
                  <a:spLocks noChangeShapeType="1"/>
                </p:cNvSpPr>
                <p:nvPr/>
              </p:nvSpPr>
              <p:spPr bwMode="auto">
                <a:xfrm>
                  <a:off x="259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2" name="Line 617"/>
                <p:cNvSpPr>
                  <a:spLocks noChangeShapeType="1"/>
                </p:cNvSpPr>
                <p:nvPr/>
              </p:nvSpPr>
              <p:spPr bwMode="auto">
                <a:xfrm>
                  <a:off x="2640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3" name="Line 618"/>
                <p:cNvSpPr>
                  <a:spLocks noChangeShapeType="1"/>
                </p:cNvSpPr>
                <p:nvPr/>
              </p:nvSpPr>
              <p:spPr bwMode="auto">
                <a:xfrm>
                  <a:off x="2688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4" name="Line 619"/>
                <p:cNvSpPr>
                  <a:spLocks noChangeShapeType="1"/>
                </p:cNvSpPr>
                <p:nvPr/>
              </p:nvSpPr>
              <p:spPr bwMode="auto">
                <a:xfrm>
                  <a:off x="273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5" name="Line 620"/>
                <p:cNvSpPr>
                  <a:spLocks noChangeShapeType="1"/>
                </p:cNvSpPr>
                <p:nvPr/>
              </p:nvSpPr>
              <p:spPr bwMode="auto">
                <a:xfrm>
                  <a:off x="278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6" name="Line 621"/>
                <p:cNvSpPr>
                  <a:spLocks noChangeShapeType="1"/>
                </p:cNvSpPr>
                <p:nvPr/>
              </p:nvSpPr>
              <p:spPr bwMode="auto">
                <a:xfrm>
                  <a:off x="1728" y="288"/>
                  <a:ext cx="115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7" name="Line 622"/>
                <p:cNvSpPr>
                  <a:spLocks noChangeShapeType="1"/>
                </p:cNvSpPr>
                <p:nvPr/>
              </p:nvSpPr>
              <p:spPr bwMode="auto">
                <a:xfrm flipV="1">
                  <a:off x="1728" y="288"/>
                  <a:ext cx="0" cy="14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8" name="Line 623"/>
                <p:cNvSpPr>
                  <a:spLocks noChangeShapeType="1"/>
                </p:cNvSpPr>
                <p:nvPr/>
              </p:nvSpPr>
              <p:spPr bwMode="auto">
                <a:xfrm>
                  <a:off x="283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9" name="Line 624"/>
                <p:cNvSpPr>
                  <a:spLocks noChangeShapeType="1"/>
                </p:cNvSpPr>
                <p:nvPr/>
              </p:nvSpPr>
              <p:spPr bwMode="auto">
                <a:xfrm>
                  <a:off x="1728" y="432"/>
                  <a:ext cx="115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87" name="Group 625"/>
              <p:cNvGrpSpPr>
                <a:grpSpLocks/>
              </p:cNvGrpSpPr>
              <p:nvPr/>
            </p:nvGrpSpPr>
            <p:grpSpPr bwMode="auto">
              <a:xfrm>
                <a:off x="1728" y="192"/>
                <a:ext cx="1152" cy="48"/>
                <a:chOff x="1728" y="288"/>
                <a:chExt cx="1152" cy="144"/>
              </a:xfrm>
            </p:grpSpPr>
            <p:sp>
              <p:nvSpPr>
                <p:cNvPr id="49190" name="Rectangle 626"/>
                <p:cNvSpPr>
                  <a:spLocks noChangeArrowheads="1"/>
                </p:cNvSpPr>
                <p:nvPr/>
              </p:nvSpPr>
              <p:spPr bwMode="auto">
                <a:xfrm>
                  <a:off x="1728" y="288"/>
                  <a:ext cx="48" cy="144"/>
                </a:xfrm>
                <a:prstGeom prst="rect">
                  <a:avLst/>
                </a:pr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191" name="Rectangle 627"/>
                <p:cNvSpPr>
                  <a:spLocks noChangeArrowheads="1"/>
                </p:cNvSpPr>
                <p:nvPr/>
              </p:nvSpPr>
              <p:spPr bwMode="auto">
                <a:xfrm>
                  <a:off x="1872" y="288"/>
                  <a:ext cx="48" cy="14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192" name="Rectangle 628"/>
                <p:cNvSpPr>
                  <a:spLocks noChangeArrowheads="1"/>
                </p:cNvSpPr>
                <p:nvPr/>
              </p:nvSpPr>
              <p:spPr bwMode="auto">
                <a:xfrm>
                  <a:off x="2016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193" name="Rectangle 629"/>
                <p:cNvSpPr>
                  <a:spLocks noChangeArrowheads="1"/>
                </p:cNvSpPr>
                <p:nvPr/>
              </p:nvSpPr>
              <p:spPr bwMode="auto">
                <a:xfrm>
                  <a:off x="2208" y="288"/>
                  <a:ext cx="48" cy="144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194" name="Rectangle 630"/>
                <p:cNvSpPr>
                  <a:spLocks noChangeArrowheads="1"/>
                </p:cNvSpPr>
                <p:nvPr/>
              </p:nvSpPr>
              <p:spPr bwMode="auto">
                <a:xfrm>
                  <a:off x="2400" y="288"/>
                  <a:ext cx="48" cy="144"/>
                </a:xfrm>
                <a:prstGeom prst="rect">
                  <a:avLst/>
                </a:prstGeom>
                <a:solidFill>
                  <a:srgbClr val="0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195" name="Rectangle 631"/>
                <p:cNvSpPr>
                  <a:spLocks noChangeArrowheads="1"/>
                </p:cNvSpPr>
                <p:nvPr/>
              </p:nvSpPr>
              <p:spPr bwMode="auto">
                <a:xfrm>
                  <a:off x="2592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196" name="Rectangle 632"/>
                <p:cNvSpPr>
                  <a:spLocks noChangeArrowheads="1"/>
                </p:cNvSpPr>
                <p:nvPr/>
              </p:nvSpPr>
              <p:spPr bwMode="auto">
                <a:xfrm>
                  <a:off x="2784" y="288"/>
                  <a:ext cx="48" cy="14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197" name="Rectangle 633"/>
                <p:cNvSpPr>
                  <a:spLocks noChangeArrowheads="1"/>
                </p:cNvSpPr>
                <p:nvPr/>
              </p:nvSpPr>
              <p:spPr bwMode="auto">
                <a:xfrm>
                  <a:off x="2544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198" name="Rectangle 634"/>
                <p:cNvSpPr>
                  <a:spLocks noChangeArrowheads="1"/>
                </p:cNvSpPr>
                <p:nvPr/>
              </p:nvSpPr>
              <p:spPr bwMode="auto">
                <a:xfrm>
                  <a:off x="2256" y="288"/>
                  <a:ext cx="48" cy="144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199" name="Rectangle 635"/>
                <p:cNvSpPr>
                  <a:spLocks noChangeArrowheads="1"/>
                </p:cNvSpPr>
                <p:nvPr/>
              </p:nvSpPr>
              <p:spPr bwMode="auto">
                <a:xfrm>
                  <a:off x="1920" y="288"/>
                  <a:ext cx="48" cy="14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0" name="Rectangle 636"/>
                <p:cNvSpPr>
                  <a:spLocks noChangeArrowheads="1"/>
                </p:cNvSpPr>
                <p:nvPr/>
              </p:nvSpPr>
              <p:spPr bwMode="auto">
                <a:xfrm>
                  <a:off x="1824" y="288"/>
                  <a:ext cx="48" cy="14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1" name="Rectangle 637"/>
                <p:cNvSpPr>
                  <a:spLocks noChangeArrowheads="1"/>
                </p:cNvSpPr>
                <p:nvPr/>
              </p:nvSpPr>
              <p:spPr bwMode="auto">
                <a:xfrm>
                  <a:off x="2352" y="288"/>
                  <a:ext cx="48" cy="144"/>
                </a:xfrm>
                <a:prstGeom prst="rect">
                  <a:avLst/>
                </a:prstGeom>
                <a:solidFill>
                  <a:srgbClr val="0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2" name="Rectangle 638"/>
                <p:cNvSpPr>
                  <a:spLocks noChangeArrowheads="1"/>
                </p:cNvSpPr>
                <p:nvPr/>
              </p:nvSpPr>
              <p:spPr bwMode="auto">
                <a:xfrm>
                  <a:off x="2496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3" name="Rectangle 639"/>
                <p:cNvSpPr>
                  <a:spLocks noChangeArrowheads="1"/>
                </p:cNvSpPr>
                <p:nvPr/>
              </p:nvSpPr>
              <p:spPr bwMode="auto">
                <a:xfrm>
                  <a:off x="2640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4" name="Rectangle 640"/>
                <p:cNvSpPr>
                  <a:spLocks noChangeArrowheads="1"/>
                </p:cNvSpPr>
                <p:nvPr/>
              </p:nvSpPr>
              <p:spPr bwMode="auto">
                <a:xfrm>
                  <a:off x="2112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5" name="Rectangle 641"/>
                <p:cNvSpPr>
                  <a:spLocks noChangeArrowheads="1"/>
                </p:cNvSpPr>
                <p:nvPr/>
              </p:nvSpPr>
              <p:spPr bwMode="auto">
                <a:xfrm>
                  <a:off x="2304" y="288"/>
                  <a:ext cx="48" cy="144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6" name="Rectangle 642"/>
                <p:cNvSpPr>
                  <a:spLocks noChangeArrowheads="1"/>
                </p:cNvSpPr>
                <p:nvPr/>
              </p:nvSpPr>
              <p:spPr bwMode="auto">
                <a:xfrm>
                  <a:off x="2160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7" name="Rectangle 643"/>
                <p:cNvSpPr>
                  <a:spLocks noChangeArrowheads="1"/>
                </p:cNvSpPr>
                <p:nvPr/>
              </p:nvSpPr>
              <p:spPr bwMode="auto">
                <a:xfrm>
                  <a:off x="2688" y="288"/>
                  <a:ext cx="48" cy="14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8" name="Rectangle 644"/>
                <p:cNvSpPr>
                  <a:spLocks noChangeArrowheads="1"/>
                </p:cNvSpPr>
                <p:nvPr/>
              </p:nvSpPr>
              <p:spPr bwMode="auto">
                <a:xfrm>
                  <a:off x="2448" y="288"/>
                  <a:ext cx="48" cy="144"/>
                </a:xfrm>
                <a:prstGeom prst="rect">
                  <a:avLst/>
                </a:prstGeom>
                <a:solidFill>
                  <a:srgbClr val="0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09" name="Rectangle 645"/>
                <p:cNvSpPr>
                  <a:spLocks noChangeArrowheads="1"/>
                </p:cNvSpPr>
                <p:nvPr/>
              </p:nvSpPr>
              <p:spPr bwMode="auto">
                <a:xfrm>
                  <a:off x="1776" y="288"/>
                  <a:ext cx="48" cy="144"/>
                </a:xfrm>
                <a:prstGeom prst="rect">
                  <a:avLst/>
                </a:pr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10" name="Rectangle 646"/>
                <p:cNvSpPr>
                  <a:spLocks noChangeArrowheads="1"/>
                </p:cNvSpPr>
                <p:nvPr/>
              </p:nvSpPr>
              <p:spPr bwMode="auto">
                <a:xfrm>
                  <a:off x="2736" y="288"/>
                  <a:ext cx="48" cy="14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11" name="Rectangle 647"/>
                <p:cNvSpPr>
                  <a:spLocks noChangeArrowheads="1"/>
                </p:cNvSpPr>
                <p:nvPr/>
              </p:nvSpPr>
              <p:spPr bwMode="auto">
                <a:xfrm>
                  <a:off x="2064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12" name="Rectangle 648"/>
                <p:cNvSpPr>
                  <a:spLocks noChangeArrowheads="1"/>
                </p:cNvSpPr>
                <p:nvPr/>
              </p:nvSpPr>
              <p:spPr bwMode="auto">
                <a:xfrm>
                  <a:off x="1968" y="288"/>
                  <a:ext cx="48" cy="144"/>
                </a:xfrm>
                <a:prstGeom prst="rect">
                  <a:avLst/>
                </a:prstGeom>
                <a:solidFill>
                  <a:srgbClr val="8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9213" name="Line 649"/>
                <p:cNvSpPr>
                  <a:spLocks noChangeShapeType="1"/>
                </p:cNvSpPr>
                <p:nvPr/>
              </p:nvSpPr>
              <p:spPr bwMode="auto">
                <a:xfrm>
                  <a:off x="177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14" name="Line 650"/>
                <p:cNvSpPr>
                  <a:spLocks noChangeShapeType="1"/>
                </p:cNvSpPr>
                <p:nvPr/>
              </p:nvSpPr>
              <p:spPr bwMode="auto">
                <a:xfrm>
                  <a:off x="182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15" name="Line 651"/>
                <p:cNvSpPr>
                  <a:spLocks noChangeShapeType="1"/>
                </p:cNvSpPr>
                <p:nvPr/>
              </p:nvSpPr>
              <p:spPr bwMode="auto">
                <a:xfrm>
                  <a:off x="187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16" name="Line 652"/>
                <p:cNvSpPr>
                  <a:spLocks noChangeShapeType="1"/>
                </p:cNvSpPr>
                <p:nvPr/>
              </p:nvSpPr>
              <p:spPr bwMode="auto">
                <a:xfrm>
                  <a:off x="1920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17" name="Line 653"/>
                <p:cNvSpPr>
                  <a:spLocks noChangeShapeType="1"/>
                </p:cNvSpPr>
                <p:nvPr/>
              </p:nvSpPr>
              <p:spPr bwMode="auto">
                <a:xfrm>
                  <a:off x="1968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18" name="Line 654"/>
                <p:cNvSpPr>
                  <a:spLocks noChangeShapeType="1"/>
                </p:cNvSpPr>
                <p:nvPr/>
              </p:nvSpPr>
              <p:spPr bwMode="auto">
                <a:xfrm>
                  <a:off x="201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19" name="Line 655"/>
                <p:cNvSpPr>
                  <a:spLocks noChangeShapeType="1"/>
                </p:cNvSpPr>
                <p:nvPr/>
              </p:nvSpPr>
              <p:spPr bwMode="auto">
                <a:xfrm>
                  <a:off x="206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0" name="Line 656"/>
                <p:cNvSpPr>
                  <a:spLocks noChangeShapeType="1"/>
                </p:cNvSpPr>
                <p:nvPr/>
              </p:nvSpPr>
              <p:spPr bwMode="auto">
                <a:xfrm>
                  <a:off x="211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1" name="Line 657"/>
                <p:cNvSpPr>
                  <a:spLocks noChangeShapeType="1"/>
                </p:cNvSpPr>
                <p:nvPr/>
              </p:nvSpPr>
              <p:spPr bwMode="auto">
                <a:xfrm>
                  <a:off x="211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2" name="Line 658"/>
                <p:cNvSpPr>
                  <a:spLocks noChangeShapeType="1"/>
                </p:cNvSpPr>
                <p:nvPr/>
              </p:nvSpPr>
              <p:spPr bwMode="auto">
                <a:xfrm>
                  <a:off x="2160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3" name="Line 659"/>
                <p:cNvSpPr>
                  <a:spLocks noChangeShapeType="1"/>
                </p:cNvSpPr>
                <p:nvPr/>
              </p:nvSpPr>
              <p:spPr bwMode="auto">
                <a:xfrm>
                  <a:off x="2208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4" name="Line 660"/>
                <p:cNvSpPr>
                  <a:spLocks noChangeShapeType="1"/>
                </p:cNvSpPr>
                <p:nvPr/>
              </p:nvSpPr>
              <p:spPr bwMode="auto">
                <a:xfrm>
                  <a:off x="225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5" name="Line 661"/>
                <p:cNvSpPr>
                  <a:spLocks noChangeShapeType="1"/>
                </p:cNvSpPr>
                <p:nvPr/>
              </p:nvSpPr>
              <p:spPr bwMode="auto">
                <a:xfrm>
                  <a:off x="230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6" name="Line 662"/>
                <p:cNvSpPr>
                  <a:spLocks noChangeShapeType="1"/>
                </p:cNvSpPr>
                <p:nvPr/>
              </p:nvSpPr>
              <p:spPr bwMode="auto">
                <a:xfrm>
                  <a:off x="235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7" name="Line 663"/>
                <p:cNvSpPr>
                  <a:spLocks noChangeShapeType="1"/>
                </p:cNvSpPr>
                <p:nvPr/>
              </p:nvSpPr>
              <p:spPr bwMode="auto">
                <a:xfrm>
                  <a:off x="2400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8" name="Line 664"/>
                <p:cNvSpPr>
                  <a:spLocks noChangeShapeType="1"/>
                </p:cNvSpPr>
                <p:nvPr/>
              </p:nvSpPr>
              <p:spPr bwMode="auto">
                <a:xfrm>
                  <a:off x="2448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29" name="Line 665"/>
                <p:cNvSpPr>
                  <a:spLocks noChangeShapeType="1"/>
                </p:cNvSpPr>
                <p:nvPr/>
              </p:nvSpPr>
              <p:spPr bwMode="auto">
                <a:xfrm>
                  <a:off x="249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0" name="Line 666"/>
                <p:cNvSpPr>
                  <a:spLocks noChangeShapeType="1"/>
                </p:cNvSpPr>
                <p:nvPr/>
              </p:nvSpPr>
              <p:spPr bwMode="auto">
                <a:xfrm>
                  <a:off x="254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1" name="Line 667"/>
                <p:cNvSpPr>
                  <a:spLocks noChangeShapeType="1"/>
                </p:cNvSpPr>
                <p:nvPr/>
              </p:nvSpPr>
              <p:spPr bwMode="auto">
                <a:xfrm>
                  <a:off x="259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2" name="Line 668"/>
                <p:cNvSpPr>
                  <a:spLocks noChangeShapeType="1"/>
                </p:cNvSpPr>
                <p:nvPr/>
              </p:nvSpPr>
              <p:spPr bwMode="auto">
                <a:xfrm>
                  <a:off x="2640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3" name="Line 669"/>
                <p:cNvSpPr>
                  <a:spLocks noChangeShapeType="1"/>
                </p:cNvSpPr>
                <p:nvPr/>
              </p:nvSpPr>
              <p:spPr bwMode="auto">
                <a:xfrm>
                  <a:off x="2688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4" name="Line 670"/>
                <p:cNvSpPr>
                  <a:spLocks noChangeShapeType="1"/>
                </p:cNvSpPr>
                <p:nvPr/>
              </p:nvSpPr>
              <p:spPr bwMode="auto">
                <a:xfrm>
                  <a:off x="2736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5" name="Line 671"/>
                <p:cNvSpPr>
                  <a:spLocks noChangeShapeType="1"/>
                </p:cNvSpPr>
                <p:nvPr/>
              </p:nvSpPr>
              <p:spPr bwMode="auto">
                <a:xfrm>
                  <a:off x="2784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6" name="Line 672"/>
                <p:cNvSpPr>
                  <a:spLocks noChangeShapeType="1"/>
                </p:cNvSpPr>
                <p:nvPr/>
              </p:nvSpPr>
              <p:spPr bwMode="auto">
                <a:xfrm>
                  <a:off x="1728" y="288"/>
                  <a:ext cx="115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7" name="Line 673"/>
                <p:cNvSpPr>
                  <a:spLocks noChangeShapeType="1"/>
                </p:cNvSpPr>
                <p:nvPr/>
              </p:nvSpPr>
              <p:spPr bwMode="auto">
                <a:xfrm flipV="1">
                  <a:off x="1728" y="288"/>
                  <a:ext cx="0" cy="14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8" name="Line 674"/>
                <p:cNvSpPr>
                  <a:spLocks noChangeShapeType="1"/>
                </p:cNvSpPr>
                <p:nvPr/>
              </p:nvSpPr>
              <p:spPr bwMode="auto">
                <a:xfrm>
                  <a:off x="2832" y="288"/>
                  <a:ext cx="0" cy="144"/>
                </a:xfrm>
                <a:prstGeom prst="line">
                  <a:avLst/>
                </a:prstGeom>
                <a:noFill/>
                <a:ln w="6350">
                  <a:solidFill>
                    <a:srgbClr val="CC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39" name="Line 675"/>
                <p:cNvSpPr>
                  <a:spLocks noChangeShapeType="1"/>
                </p:cNvSpPr>
                <p:nvPr/>
              </p:nvSpPr>
              <p:spPr bwMode="auto">
                <a:xfrm>
                  <a:off x="1728" y="432"/>
                  <a:ext cx="115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188" name="Text Box 676"/>
              <p:cNvSpPr txBox="1">
                <a:spLocks noChangeArrowheads="1"/>
              </p:cNvSpPr>
              <p:nvPr/>
            </p:nvSpPr>
            <p:spPr bwMode="auto">
              <a:xfrm>
                <a:off x="1728" y="144"/>
                <a:ext cx="720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>
                    <a:latin typeface="Lucida Console" panose="020B0609040504020204" pitchFamily="49" charset="0"/>
                  </a:rPr>
                  <a:t>A.col[ ]</a:t>
                </a:r>
              </a:p>
            </p:txBody>
          </p:sp>
          <p:sp>
            <p:nvSpPr>
              <p:cNvPr id="49189" name="Text Box 677"/>
              <p:cNvSpPr txBox="1">
                <a:spLocks noChangeArrowheads="1"/>
              </p:cNvSpPr>
              <p:nvPr/>
            </p:nvSpPr>
            <p:spPr bwMode="auto">
              <a:xfrm>
                <a:off x="2880" y="192"/>
                <a:ext cx="96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>
                    <a:latin typeface="Lucida Console" panose="020B0609040504020204" pitchFamily="49" charset="0"/>
                  </a:rPr>
                  <a:t>...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64DA645-7649-41E1-AC01-DAC99FACCA02}" type="slidenum">
              <a:rPr lang="en-US" altLang="en-US" sz="1200">
                <a:latin typeface="Arial Black" panose="020B0A04020102020204" pitchFamily="34" charset="0"/>
              </a:rPr>
              <a:pPr/>
              <a:t>47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01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The Dataset (matrices)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Unlike dense BLAS, performance is dictated by sparsity </a:t>
            </a:r>
          </a:p>
          <a:p>
            <a:pPr eaLnBrk="1" hangingPunct="1"/>
            <a:r>
              <a:rPr lang="en-US" altLang="en-US" smtClean="0"/>
              <a:t>Suite of 14 matrices</a:t>
            </a:r>
          </a:p>
          <a:p>
            <a:pPr eaLnBrk="1" hangingPunct="1"/>
            <a:r>
              <a:rPr lang="en-US" altLang="en-US" smtClean="0"/>
              <a:t>All bigger than the caches of our SMPs</a:t>
            </a:r>
          </a:p>
          <a:p>
            <a:pPr eaLnBrk="1" hangingPunct="1"/>
            <a:r>
              <a:rPr lang="en-US" altLang="en-US" smtClean="0"/>
              <a:t>We’ll also include a median performance number</a:t>
            </a:r>
          </a:p>
        </p:txBody>
      </p:sp>
      <p:sp>
        <p:nvSpPr>
          <p:cNvPr id="50181" name="Text Box 4"/>
          <p:cNvSpPr txBox="1">
            <a:spLocks noChangeArrowheads="1"/>
          </p:cNvSpPr>
          <p:nvPr/>
        </p:nvSpPr>
        <p:spPr bwMode="auto">
          <a:xfrm>
            <a:off x="2819400" y="3657600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Dense</a:t>
            </a:r>
          </a:p>
        </p:txBody>
      </p:sp>
      <p:sp>
        <p:nvSpPr>
          <p:cNvPr id="50182" name="Text Box 5"/>
          <p:cNvSpPr txBox="1">
            <a:spLocks noChangeArrowheads="1"/>
          </p:cNvSpPr>
          <p:nvPr/>
        </p:nvSpPr>
        <p:spPr bwMode="auto">
          <a:xfrm>
            <a:off x="2822575" y="4537075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Protein</a:t>
            </a:r>
          </a:p>
        </p:txBody>
      </p:sp>
      <p:sp>
        <p:nvSpPr>
          <p:cNvPr id="50183" name="Text Box 6"/>
          <p:cNvSpPr txBox="1">
            <a:spLocks noChangeArrowheads="1"/>
          </p:cNvSpPr>
          <p:nvPr/>
        </p:nvSpPr>
        <p:spPr bwMode="auto">
          <a:xfrm>
            <a:off x="3432175" y="4537075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FEM /</a:t>
            </a:r>
          </a:p>
          <a:p>
            <a:r>
              <a:rPr lang="en-US" altLang="en-US" sz="800"/>
              <a:t>Spheres</a:t>
            </a:r>
          </a:p>
        </p:txBody>
      </p:sp>
      <p:sp>
        <p:nvSpPr>
          <p:cNvPr id="50184" name="Text Box 7"/>
          <p:cNvSpPr txBox="1">
            <a:spLocks noChangeArrowheads="1"/>
          </p:cNvSpPr>
          <p:nvPr/>
        </p:nvSpPr>
        <p:spPr bwMode="auto">
          <a:xfrm>
            <a:off x="4041775" y="4537075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FEM /</a:t>
            </a:r>
          </a:p>
          <a:p>
            <a:r>
              <a:rPr lang="en-US" altLang="en-US" sz="800"/>
              <a:t>Cantilever</a:t>
            </a:r>
          </a:p>
        </p:txBody>
      </p:sp>
      <p:sp>
        <p:nvSpPr>
          <p:cNvPr id="50185" name="Text Box 8"/>
          <p:cNvSpPr txBox="1">
            <a:spLocks noChangeArrowheads="1"/>
          </p:cNvSpPr>
          <p:nvPr/>
        </p:nvSpPr>
        <p:spPr bwMode="auto">
          <a:xfrm>
            <a:off x="4651375" y="4537075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Wind</a:t>
            </a:r>
          </a:p>
          <a:p>
            <a:r>
              <a:rPr lang="en-US" altLang="en-US" sz="800"/>
              <a:t>Tunnel</a:t>
            </a:r>
          </a:p>
        </p:txBody>
      </p:sp>
      <p:sp>
        <p:nvSpPr>
          <p:cNvPr id="50186" name="Text Box 9"/>
          <p:cNvSpPr txBox="1">
            <a:spLocks noChangeArrowheads="1"/>
          </p:cNvSpPr>
          <p:nvPr/>
        </p:nvSpPr>
        <p:spPr bwMode="auto">
          <a:xfrm>
            <a:off x="5260975" y="4537075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FEM /</a:t>
            </a:r>
          </a:p>
          <a:p>
            <a:r>
              <a:rPr lang="en-US" altLang="en-US" sz="800"/>
              <a:t>Harbor</a:t>
            </a:r>
          </a:p>
        </p:txBody>
      </p:sp>
      <p:sp>
        <p:nvSpPr>
          <p:cNvPr id="50187" name="Text Box 10"/>
          <p:cNvSpPr txBox="1">
            <a:spLocks noChangeArrowheads="1"/>
          </p:cNvSpPr>
          <p:nvPr/>
        </p:nvSpPr>
        <p:spPr bwMode="auto">
          <a:xfrm>
            <a:off x="5870575" y="4537075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QCD</a:t>
            </a:r>
          </a:p>
        </p:txBody>
      </p:sp>
      <p:sp>
        <p:nvSpPr>
          <p:cNvPr id="50188" name="Text Box 11"/>
          <p:cNvSpPr txBox="1">
            <a:spLocks noChangeArrowheads="1"/>
          </p:cNvSpPr>
          <p:nvPr/>
        </p:nvSpPr>
        <p:spPr bwMode="auto">
          <a:xfrm>
            <a:off x="6480175" y="4537075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FEM /</a:t>
            </a:r>
          </a:p>
          <a:p>
            <a:r>
              <a:rPr lang="en-US" altLang="en-US" sz="800"/>
              <a:t>Ship</a:t>
            </a:r>
          </a:p>
        </p:txBody>
      </p:sp>
      <p:sp>
        <p:nvSpPr>
          <p:cNvPr id="50189" name="Text Box 12"/>
          <p:cNvSpPr txBox="1">
            <a:spLocks noChangeArrowheads="1"/>
          </p:cNvSpPr>
          <p:nvPr/>
        </p:nvSpPr>
        <p:spPr bwMode="auto">
          <a:xfrm>
            <a:off x="7089775" y="4537075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Economics</a:t>
            </a:r>
          </a:p>
        </p:txBody>
      </p:sp>
      <p:sp>
        <p:nvSpPr>
          <p:cNvPr id="50190" name="Text Box 13"/>
          <p:cNvSpPr txBox="1">
            <a:spLocks noChangeArrowheads="1"/>
          </p:cNvSpPr>
          <p:nvPr/>
        </p:nvSpPr>
        <p:spPr bwMode="auto">
          <a:xfrm>
            <a:off x="7699375" y="4537075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Epidemiology</a:t>
            </a:r>
          </a:p>
        </p:txBody>
      </p:sp>
      <p:sp>
        <p:nvSpPr>
          <p:cNvPr id="50191" name="Text Box 14"/>
          <p:cNvSpPr txBox="1">
            <a:spLocks noChangeArrowheads="1"/>
          </p:cNvSpPr>
          <p:nvPr/>
        </p:nvSpPr>
        <p:spPr bwMode="auto">
          <a:xfrm>
            <a:off x="2822575" y="5410200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FEM /</a:t>
            </a:r>
          </a:p>
          <a:p>
            <a:r>
              <a:rPr lang="en-US" altLang="en-US" sz="800"/>
              <a:t>Accelerator</a:t>
            </a:r>
          </a:p>
        </p:txBody>
      </p:sp>
      <p:sp>
        <p:nvSpPr>
          <p:cNvPr id="50192" name="Text Box 15"/>
          <p:cNvSpPr txBox="1">
            <a:spLocks noChangeArrowheads="1"/>
          </p:cNvSpPr>
          <p:nvPr/>
        </p:nvSpPr>
        <p:spPr bwMode="auto">
          <a:xfrm>
            <a:off x="3432175" y="5410200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Circuit</a:t>
            </a:r>
          </a:p>
        </p:txBody>
      </p:sp>
      <p:sp>
        <p:nvSpPr>
          <p:cNvPr id="50193" name="Text Box 16"/>
          <p:cNvSpPr txBox="1">
            <a:spLocks noChangeArrowheads="1"/>
          </p:cNvSpPr>
          <p:nvPr/>
        </p:nvSpPr>
        <p:spPr bwMode="auto">
          <a:xfrm>
            <a:off x="4041775" y="5410200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webbase</a:t>
            </a:r>
          </a:p>
        </p:txBody>
      </p:sp>
      <p:sp>
        <p:nvSpPr>
          <p:cNvPr id="50194" name="Text Box 17"/>
          <p:cNvSpPr txBox="1">
            <a:spLocks noChangeArrowheads="1"/>
          </p:cNvSpPr>
          <p:nvPr/>
        </p:nvSpPr>
        <p:spPr bwMode="auto">
          <a:xfrm>
            <a:off x="2822575" y="6248400"/>
            <a:ext cx="5302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LP</a:t>
            </a:r>
          </a:p>
        </p:txBody>
      </p:sp>
      <p:pic>
        <p:nvPicPr>
          <p:cNvPr id="50195" name="Picture 18" descr="spyplot_QCD-bw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4002088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196" name="Picture 19" descr="spyplot_Ship-bw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4002088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197" name="Picture 20" descr="spyplot_Economics-b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4002088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198" name="Picture 21" descr="spyplot_Epidemiology-bw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4002088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199" name="Picture 22" descr="spyplot_Accelerator-bw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4875213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200" name="Picture 23" descr="spyplot_circuit-bw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4875213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201" name="Picture 24" descr="spyplot_Web-bw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1775" y="4875213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202" name="Picture 25" descr="spyplot_LP-bw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2575" y="5713413"/>
            <a:ext cx="53022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203" name="Picture 26" descr="spyplot_dense-bw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0" y="3122613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204" name="Picture 27" descr="spyplot_Protein-bw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2575" y="4002088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205" name="Picture 28" descr="spyplot_consph-bw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2175" y="4002088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206" name="Picture 29" descr="spyplot_cant-bw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1775" y="4002088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207" name="Picture 30" descr="spyplot_WindTunnel-bw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75" y="4002088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208" name="Picture 31" descr="spyplot_harbor-bw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0975" y="4002088"/>
            <a:ext cx="530225" cy="5302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209" name="Text Box 32"/>
          <p:cNvSpPr txBox="1">
            <a:spLocks noChangeArrowheads="1"/>
          </p:cNvSpPr>
          <p:nvPr/>
        </p:nvSpPr>
        <p:spPr bwMode="auto">
          <a:xfrm>
            <a:off x="990600" y="3124200"/>
            <a:ext cx="18256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2K x 2K Dense matrix</a:t>
            </a:r>
          </a:p>
          <a:p>
            <a:r>
              <a:rPr lang="en-US" altLang="en-US" sz="1200"/>
              <a:t>stored in sparse format</a:t>
            </a:r>
            <a:endParaRPr lang="en-US" altLang="en-US" sz="800"/>
          </a:p>
        </p:txBody>
      </p:sp>
      <p:sp>
        <p:nvSpPr>
          <p:cNvPr id="50210" name="Text Box 33"/>
          <p:cNvSpPr txBox="1">
            <a:spLocks noChangeArrowheads="1"/>
          </p:cNvSpPr>
          <p:nvPr/>
        </p:nvSpPr>
        <p:spPr bwMode="auto">
          <a:xfrm>
            <a:off x="990600" y="3962400"/>
            <a:ext cx="18256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Well Structured</a:t>
            </a:r>
          </a:p>
          <a:p>
            <a:r>
              <a:rPr lang="en-US" altLang="en-US" sz="1200"/>
              <a:t>(sorted by nonzeros/row)</a:t>
            </a:r>
            <a:endParaRPr lang="en-US" altLang="en-US" sz="800"/>
          </a:p>
        </p:txBody>
      </p:sp>
      <p:sp>
        <p:nvSpPr>
          <p:cNvPr id="50211" name="Text Box 34"/>
          <p:cNvSpPr txBox="1">
            <a:spLocks noChangeArrowheads="1"/>
          </p:cNvSpPr>
          <p:nvPr/>
        </p:nvSpPr>
        <p:spPr bwMode="auto">
          <a:xfrm>
            <a:off x="990600" y="4876800"/>
            <a:ext cx="18256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Poorly Structured</a:t>
            </a:r>
          </a:p>
          <a:p>
            <a:r>
              <a:rPr lang="en-US" altLang="en-US" sz="1200"/>
              <a:t>hodgepodge</a:t>
            </a:r>
          </a:p>
        </p:txBody>
      </p:sp>
      <p:sp>
        <p:nvSpPr>
          <p:cNvPr id="50212" name="Text Box 35"/>
          <p:cNvSpPr txBox="1">
            <a:spLocks noChangeArrowheads="1"/>
          </p:cNvSpPr>
          <p:nvPr/>
        </p:nvSpPr>
        <p:spPr bwMode="auto">
          <a:xfrm>
            <a:off x="990600" y="5715000"/>
            <a:ext cx="18256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Extreme Aspect Ratio</a:t>
            </a:r>
          </a:p>
          <a:p>
            <a:r>
              <a:rPr lang="en-US" altLang="en-US" sz="1200"/>
              <a:t>(linear programming)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CDB6831-4675-42C4-8A55-7B205CD229BC}" type="slidenum">
              <a:rPr lang="en-US" altLang="en-US" sz="1200">
                <a:latin typeface="Arial Black" panose="020B0A04020102020204" pitchFamily="34" charset="0"/>
              </a:rPr>
              <a:pPr/>
              <a:t>48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120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144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SpMV Performance</a:t>
            </a:r>
            <a:br>
              <a:rPr lang="en-US" altLang="en-US" smtClean="0"/>
            </a:br>
            <a:r>
              <a:rPr lang="en-US" altLang="en-US" sz="1600" smtClean="0"/>
              <a:t>(simple parallelization)</a:t>
            </a:r>
          </a:p>
        </p:txBody>
      </p:sp>
      <p:sp>
        <p:nvSpPr>
          <p:cNvPr id="512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43600" y="1141413"/>
            <a:ext cx="2970213" cy="2667000"/>
          </a:xfrm>
          <a:noFill/>
        </p:spPr>
        <p:txBody>
          <a:bodyPr/>
          <a:lstStyle/>
          <a:p>
            <a:pPr eaLnBrk="1" hangingPunct="1"/>
            <a:r>
              <a:rPr lang="en-US" altLang="en-US" sz="1600" smtClean="0"/>
              <a:t>Out-of-the box SpMV performance on a suite of 14 matrices</a:t>
            </a:r>
          </a:p>
          <a:p>
            <a:pPr eaLnBrk="1" hangingPunct="1"/>
            <a:r>
              <a:rPr lang="en-US" altLang="en-US" sz="1600" b="1" smtClean="0">
                <a:solidFill>
                  <a:srgbClr val="FF0080"/>
                </a:solidFill>
              </a:rPr>
              <a:t>Scalability isn’t great</a:t>
            </a:r>
          </a:p>
          <a:p>
            <a:pPr eaLnBrk="1" hangingPunct="1"/>
            <a:r>
              <a:rPr lang="en-US" altLang="en-US" sz="1600" b="1" smtClean="0">
                <a:solidFill>
                  <a:srgbClr val="0000FF"/>
                </a:solidFill>
              </a:rPr>
              <a:t>Is this performance good?</a:t>
            </a:r>
          </a:p>
          <a:p>
            <a:pPr eaLnBrk="1" hangingPunct="1"/>
            <a:endParaRPr lang="en-US" altLang="en-US" sz="1600" smtClean="0"/>
          </a:p>
        </p:txBody>
      </p:sp>
      <p:sp>
        <p:nvSpPr>
          <p:cNvPr id="51205" name="Rectangle 15"/>
          <p:cNvSpPr>
            <a:spLocks noChangeArrowheads="1"/>
          </p:cNvSpPr>
          <p:nvPr/>
        </p:nvSpPr>
        <p:spPr bwMode="auto">
          <a:xfrm>
            <a:off x="6172200" y="5791200"/>
            <a:ext cx="228600" cy="228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1206" name="Text Box 24"/>
          <p:cNvSpPr txBox="1">
            <a:spLocks noChangeArrowheads="1"/>
          </p:cNvSpPr>
          <p:nvPr/>
        </p:nvSpPr>
        <p:spPr bwMode="auto">
          <a:xfrm>
            <a:off x="6475413" y="57912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Naïve Pthreads</a:t>
            </a:r>
          </a:p>
        </p:txBody>
      </p:sp>
      <p:sp>
        <p:nvSpPr>
          <p:cNvPr id="51207" name="Rectangle 25"/>
          <p:cNvSpPr>
            <a:spLocks noChangeArrowheads="1"/>
          </p:cNvSpPr>
          <p:nvPr/>
        </p:nvSpPr>
        <p:spPr bwMode="auto">
          <a:xfrm>
            <a:off x="6169025" y="6096000"/>
            <a:ext cx="228600" cy="228600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1208" name="Text Box 26"/>
          <p:cNvSpPr txBox="1">
            <a:spLocks noChangeArrowheads="1"/>
          </p:cNvSpPr>
          <p:nvPr/>
        </p:nvSpPr>
        <p:spPr bwMode="auto">
          <a:xfrm>
            <a:off x="6475413" y="60960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Naïve</a:t>
            </a:r>
          </a:p>
        </p:txBody>
      </p:sp>
      <p:pic>
        <p:nvPicPr>
          <p:cNvPr id="51209" name="Picture 28" descr="barcelon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144588"/>
            <a:ext cx="2741613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10" name="Picture 29" descr="clovertow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188" y="1144588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11" name="Picture 30" descr="maramb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188" y="3886200"/>
            <a:ext cx="2741612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12" name="Picture 31" descr="pp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3886200"/>
            <a:ext cx="2741613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461D0F5-88BC-4DF8-9472-86E940AB1EDC}" type="slidenum">
              <a:rPr lang="en-US" altLang="en-US" sz="1200">
                <a:latin typeface="Arial Black" panose="020B0A04020102020204" pitchFamily="34" charset="0"/>
              </a:rPr>
              <a:pPr/>
              <a:t>49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222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144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Auto-tuned SpMV Performance</a:t>
            </a:r>
            <a:br>
              <a:rPr lang="en-US" altLang="en-US" smtClean="0"/>
            </a:br>
            <a:r>
              <a:rPr lang="en-US" altLang="en-US" sz="1600" smtClean="0"/>
              <a:t>(architecture specific optimizations)</a:t>
            </a:r>
          </a:p>
        </p:txBody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43600" y="1141413"/>
            <a:ext cx="2970213" cy="26670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1400" smtClean="0"/>
              <a:t>Fully auto-tuned SpMV performance across the suite of matrices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1400" smtClean="0"/>
              <a:t>Included SPE/local store optimized version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1400" smtClean="0"/>
              <a:t>Why do some optimizations work better on some architectures?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1400" b="1" smtClean="0">
                <a:solidFill>
                  <a:srgbClr val="0000FF"/>
                </a:solidFill>
              </a:rPr>
              <a:t>Performance is better,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1400" b="1" smtClean="0">
                <a:solidFill>
                  <a:srgbClr val="0000FF"/>
                </a:solidFill>
              </a:rPr>
              <a:t>	but is performance good?</a:t>
            </a:r>
            <a:endParaRPr lang="en-US" altLang="en-US" sz="1400" smtClean="0"/>
          </a:p>
          <a:p>
            <a:pPr eaLnBrk="1" hangingPunct="1">
              <a:lnSpc>
                <a:spcPct val="90000"/>
              </a:lnSpc>
            </a:pPr>
            <a:endParaRPr lang="en-US" altLang="en-US" sz="1400" smtClean="0"/>
          </a:p>
        </p:txBody>
      </p:sp>
      <p:sp>
        <p:nvSpPr>
          <p:cNvPr id="52229" name="Rectangle 4"/>
          <p:cNvSpPr>
            <a:spLocks noChangeArrowheads="1"/>
          </p:cNvSpPr>
          <p:nvPr/>
        </p:nvSpPr>
        <p:spPr bwMode="auto">
          <a:xfrm>
            <a:off x="6172200" y="5791200"/>
            <a:ext cx="228600" cy="228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2230" name="Text Box 5"/>
          <p:cNvSpPr txBox="1">
            <a:spLocks noChangeArrowheads="1"/>
          </p:cNvSpPr>
          <p:nvPr/>
        </p:nvSpPr>
        <p:spPr bwMode="auto">
          <a:xfrm>
            <a:off x="6475413" y="4572000"/>
            <a:ext cx="2668587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+Cache/LS/TLB Blocking</a:t>
            </a:r>
          </a:p>
        </p:txBody>
      </p:sp>
      <p:sp>
        <p:nvSpPr>
          <p:cNvPr id="52231" name="Rectangle 6"/>
          <p:cNvSpPr>
            <a:spLocks noChangeArrowheads="1"/>
          </p:cNvSpPr>
          <p:nvPr/>
        </p:nvSpPr>
        <p:spPr bwMode="auto">
          <a:xfrm>
            <a:off x="6172200" y="5486400"/>
            <a:ext cx="228600" cy="228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2232" name="Text Box 7"/>
          <p:cNvSpPr txBox="1">
            <a:spLocks noChangeArrowheads="1"/>
          </p:cNvSpPr>
          <p:nvPr/>
        </p:nvSpPr>
        <p:spPr bwMode="auto">
          <a:xfrm>
            <a:off x="6475413" y="48768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+Matrix Compression</a:t>
            </a:r>
          </a:p>
        </p:txBody>
      </p:sp>
      <p:sp>
        <p:nvSpPr>
          <p:cNvPr id="52233" name="Rectangle 8"/>
          <p:cNvSpPr>
            <a:spLocks noChangeArrowheads="1"/>
          </p:cNvSpPr>
          <p:nvPr/>
        </p:nvSpPr>
        <p:spPr bwMode="auto">
          <a:xfrm>
            <a:off x="6169025" y="5181600"/>
            <a:ext cx="228600" cy="2286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2234" name="Text Box 9"/>
          <p:cNvSpPr txBox="1">
            <a:spLocks noChangeArrowheads="1"/>
          </p:cNvSpPr>
          <p:nvPr/>
        </p:nvSpPr>
        <p:spPr bwMode="auto">
          <a:xfrm>
            <a:off x="6475413" y="51816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+SW Prefetching</a:t>
            </a:r>
          </a:p>
        </p:txBody>
      </p:sp>
      <p:sp>
        <p:nvSpPr>
          <p:cNvPr id="52235" name="Rectangle 10"/>
          <p:cNvSpPr>
            <a:spLocks noChangeArrowheads="1"/>
          </p:cNvSpPr>
          <p:nvPr/>
        </p:nvSpPr>
        <p:spPr bwMode="auto">
          <a:xfrm>
            <a:off x="6172200" y="4876800"/>
            <a:ext cx="228600" cy="2286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2236" name="Text Box 11"/>
          <p:cNvSpPr txBox="1">
            <a:spLocks noChangeArrowheads="1"/>
          </p:cNvSpPr>
          <p:nvPr/>
        </p:nvSpPr>
        <p:spPr bwMode="auto">
          <a:xfrm>
            <a:off x="6475413" y="54864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+NUMA/Affinity</a:t>
            </a:r>
          </a:p>
        </p:txBody>
      </p:sp>
      <p:sp>
        <p:nvSpPr>
          <p:cNvPr id="52237" name="Rectangle 12"/>
          <p:cNvSpPr>
            <a:spLocks noChangeArrowheads="1"/>
          </p:cNvSpPr>
          <p:nvPr/>
        </p:nvSpPr>
        <p:spPr bwMode="auto">
          <a:xfrm>
            <a:off x="6172200" y="4572000"/>
            <a:ext cx="228600" cy="22860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2238" name="Text Box 13"/>
          <p:cNvSpPr txBox="1">
            <a:spLocks noChangeArrowheads="1"/>
          </p:cNvSpPr>
          <p:nvPr/>
        </p:nvSpPr>
        <p:spPr bwMode="auto">
          <a:xfrm>
            <a:off x="6475413" y="57912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Naïve Pthreads</a:t>
            </a:r>
          </a:p>
        </p:txBody>
      </p:sp>
      <p:sp>
        <p:nvSpPr>
          <p:cNvPr id="52239" name="Rectangle 14"/>
          <p:cNvSpPr>
            <a:spLocks noChangeArrowheads="1"/>
          </p:cNvSpPr>
          <p:nvPr/>
        </p:nvSpPr>
        <p:spPr bwMode="auto">
          <a:xfrm>
            <a:off x="6169025" y="6096000"/>
            <a:ext cx="228600" cy="228600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2240" name="Text Box 15"/>
          <p:cNvSpPr txBox="1">
            <a:spLocks noChangeArrowheads="1"/>
          </p:cNvSpPr>
          <p:nvPr/>
        </p:nvSpPr>
        <p:spPr bwMode="auto">
          <a:xfrm>
            <a:off x="6475413" y="60960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Naïve</a:t>
            </a:r>
          </a:p>
        </p:txBody>
      </p:sp>
      <p:pic>
        <p:nvPicPr>
          <p:cNvPr id="52241" name="Picture 16" descr="barcelon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144588"/>
            <a:ext cx="2741613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2" name="Picture 17" descr="clovertow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188" y="1144588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3" name="Picture 18" descr="sp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3886200"/>
            <a:ext cx="2741613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4" name="Picture 19" descr="maramb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188" y="3886200"/>
            <a:ext cx="2741612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524003C-6645-4D80-8634-1175C59F10CF}" type="slidenum">
              <a:rPr lang="en-US" altLang="en-US" sz="1200">
                <a:latin typeface="Arial Black" panose="020B0A04020102020204" pitchFamily="34" charset="0"/>
              </a:rPr>
              <a:pPr/>
              <a:t>5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7171" name="Rectangle 2"/>
          <p:cNvSpPr>
            <a:spLocks noGrp="1" noChangeArrowheads="1"/>
          </p:cNvSpPr>
          <p:nvPr>
            <p:ph type="title"/>
          </p:nvPr>
        </p:nvSpPr>
        <p:spPr>
          <a:xfrm>
            <a:off x="1371600" y="0"/>
            <a:ext cx="6399213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Goals &amp; Audience</a:t>
            </a:r>
          </a:p>
        </p:txBody>
      </p:sp>
      <p:sp>
        <p:nvSpPr>
          <p:cNvPr id="717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z="2800" smtClean="0"/>
              <a:t>Goals for Roofline: </a:t>
            </a:r>
          </a:p>
          <a:p>
            <a:pPr lvl="1" eaLnBrk="1" hangingPunct="1"/>
            <a:r>
              <a:rPr lang="en-US" altLang="en-US" smtClean="0"/>
              <a:t>Provide everyone (especially undergrads) with a graphical aid that provides: </a:t>
            </a:r>
            <a:r>
              <a:rPr lang="en-US" altLang="en-US" b="1" smtClean="0">
                <a:solidFill>
                  <a:srgbClr val="0000FF"/>
                </a:solidFill>
              </a:rPr>
              <a:t>realistic expectations of performance and productivity</a:t>
            </a:r>
            <a:endParaRPr lang="en-US" altLang="en-US" smtClean="0"/>
          </a:p>
          <a:p>
            <a:pPr lvl="1" eaLnBrk="1" hangingPunct="1"/>
            <a:r>
              <a:rPr lang="en-US" altLang="en-US" smtClean="0"/>
              <a:t>Show inherent hardware limitations for a given kernel</a:t>
            </a:r>
          </a:p>
          <a:p>
            <a:pPr lvl="1" eaLnBrk="1" hangingPunct="1"/>
            <a:r>
              <a:rPr lang="en-US" altLang="en-US" smtClean="0"/>
              <a:t>Show potential benefit and priority of optimizations</a:t>
            </a:r>
            <a:endParaRPr lang="en-US" altLang="en-US" sz="2000" smtClean="0"/>
          </a:p>
          <a:p>
            <a:pPr eaLnBrk="1" hangingPunct="1"/>
            <a:endParaRPr lang="en-US" altLang="en-US" sz="2800" smtClean="0"/>
          </a:p>
          <a:p>
            <a:pPr eaLnBrk="1" hangingPunct="1"/>
            <a:endParaRPr lang="en-US" altLang="en-US" sz="2800" smtClean="0"/>
          </a:p>
          <a:p>
            <a:pPr eaLnBrk="1" hangingPunct="1"/>
            <a:r>
              <a:rPr lang="en-US" altLang="en-US" sz="2800" smtClean="0"/>
              <a:t>Who’s not the audience for the Roofline:</a:t>
            </a:r>
          </a:p>
          <a:p>
            <a:pPr lvl="1" eaLnBrk="1" hangingPunct="1"/>
            <a:r>
              <a:rPr lang="en-US" altLang="en-US" smtClean="0"/>
              <a:t>Not for those interested in fine tuning (+10%)</a:t>
            </a:r>
          </a:p>
          <a:p>
            <a:pPr lvl="1" eaLnBrk="1" hangingPunct="1"/>
            <a:r>
              <a:rPr lang="en-US" altLang="en-US" smtClean="0"/>
              <a:t>Not for those challenged by parallel kernel correctness</a:t>
            </a:r>
            <a:endParaRPr lang="en-US" altLang="en-US" sz="16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9A9A2F5-F09B-4176-95ED-6A51027482EC}" type="slidenum">
              <a:rPr lang="en-US" altLang="en-US" sz="1200">
                <a:latin typeface="Arial Black" panose="020B0A04020102020204" pitchFamily="34" charset="0"/>
              </a:rPr>
              <a:pPr/>
              <a:t>50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325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144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Auto-tuned SpMV Performance</a:t>
            </a:r>
            <a:br>
              <a:rPr lang="en-US" altLang="en-US" smtClean="0"/>
            </a:br>
            <a:r>
              <a:rPr lang="en-US" altLang="en-US" sz="1600" smtClean="0"/>
              <a:t>(architecture specific optimizations)</a:t>
            </a:r>
          </a:p>
        </p:txBody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43600" y="1141413"/>
            <a:ext cx="2970213" cy="26670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1400" smtClean="0"/>
              <a:t>Fully auto-tuned SpMV performance across the suite of matrices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1400" smtClean="0"/>
              <a:t>Included SPE/local store optimized version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1400" smtClean="0"/>
              <a:t>Why do some optimizations work better on some architectures?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1400" b="1" smtClean="0">
                <a:solidFill>
                  <a:srgbClr val="0000FF"/>
                </a:solidFill>
              </a:rPr>
              <a:t>Performance is better,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1400" b="1" smtClean="0">
                <a:solidFill>
                  <a:srgbClr val="0000FF"/>
                </a:solidFill>
              </a:rPr>
              <a:t>	but is performance good?</a:t>
            </a:r>
            <a:endParaRPr lang="en-US" altLang="en-US" sz="1400" smtClean="0"/>
          </a:p>
          <a:p>
            <a:pPr eaLnBrk="1" hangingPunct="1">
              <a:lnSpc>
                <a:spcPct val="90000"/>
              </a:lnSpc>
            </a:pPr>
            <a:endParaRPr lang="en-US" altLang="en-US" sz="1400" smtClean="0"/>
          </a:p>
        </p:txBody>
      </p:sp>
      <p:sp>
        <p:nvSpPr>
          <p:cNvPr id="53253" name="Rectangle 4"/>
          <p:cNvSpPr>
            <a:spLocks noChangeArrowheads="1"/>
          </p:cNvSpPr>
          <p:nvPr/>
        </p:nvSpPr>
        <p:spPr bwMode="auto">
          <a:xfrm>
            <a:off x="6172200" y="5791200"/>
            <a:ext cx="228600" cy="228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3254" name="Text Box 5"/>
          <p:cNvSpPr txBox="1">
            <a:spLocks noChangeArrowheads="1"/>
          </p:cNvSpPr>
          <p:nvPr/>
        </p:nvSpPr>
        <p:spPr bwMode="auto">
          <a:xfrm>
            <a:off x="6475413" y="4572000"/>
            <a:ext cx="2668587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+Cache/LS/TLB Blocking</a:t>
            </a:r>
          </a:p>
        </p:txBody>
      </p:sp>
      <p:sp>
        <p:nvSpPr>
          <p:cNvPr id="53255" name="Rectangle 6"/>
          <p:cNvSpPr>
            <a:spLocks noChangeArrowheads="1"/>
          </p:cNvSpPr>
          <p:nvPr/>
        </p:nvSpPr>
        <p:spPr bwMode="auto">
          <a:xfrm>
            <a:off x="6172200" y="5486400"/>
            <a:ext cx="228600" cy="228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3256" name="Text Box 7"/>
          <p:cNvSpPr txBox="1">
            <a:spLocks noChangeArrowheads="1"/>
          </p:cNvSpPr>
          <p:nvPr/>
        </p:nvSpPr>
        <p:spPr bwMode="auto">
          <a:xfrm>
            <a:off x="6475413" y="48768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+Matrix Compression</a:t>
            </a:r>
          </a:p>
        </p:txBody>
      </p:sp>
      <p:sp>
        <p:nvSpPr>
          <p:cNvPr id="53257" name="Rectangle 8"/>
          <p:cNvSpPr>
            <a:spLocks noChangeArrowheads="1"/>
          </p:cNvSpPr>
          <p:nvPr/>
        </p:nvSpPr>
        <p:spPr bwMode="auto">
          <a:xfrm>
            <a:off x="6169025" y="5181600"/>
            <a:ext cx="228600" cy="2286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3258" name="Text Box 9"/>
          <p:cNvSpPr txBox="1">
            <a:spLocks noChangeArrowheads="1"/>
          </p:cNvSpPr>
          <p:nvPr/>
        </p:nvSpPr>
        <p:spPr bwMode="auto">
          <a:xfrm>
            <a:off x="6475413" y="51816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+SW Prefetching</a:t>
            </a:r>
          </a:p>
        </p:txBody>
      </p:sp>
      <p:sp>
        <p:nvSpPr>
          <p:cNvPr id="53259" name="Rectangle 10"/>
          <p:cNvSpPr>
            <a:spLocks noChangeArrowheads="1"/>
          </p:cNvSpPr>
          <p:nvPr/>
        </p:nvSpPr>
        <p:spPr bwMode="auto">
          <a:xfrm>
            <a:off x="6172200" y="4876800"/>
            <a:ext cx="228600" cy="2286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3260" name="Text Box 11"/>
          <p:cNvSpPr txBox="1">
            <a:spLocks noChangeArrowheads="1"/>
          </p:cNvSpPr>
          <p:nvPr/>
        </p:nvSpPr>
        <p:spPr bwMode="auto">
          <a:xfrm>
            <a:off x="6475413" y="54864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+NUMA/Affinity</a:t>
            </a:r>
          </a:p>
        </p:txBody>
      </p:sp>
      <p:sp>
        <p:nvSpPr>
          <p:cNvPr id="53261" name="Rectangle 12"/>
          <p:cNvSpPr>
            <a:spLocks noChangeArrowheads="1"/>
          </p:cNvSpPr>
          <p:nvPr/>
        </p:nvSpPr>
        <p:spPr bwMode="auto">
          <a:xfrm>
            <a:off x="6172200" y="4572000"/>
            <a:ext cx="228600" cy="22860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3262" name="Text Box 13"/>
          <p:cNvSpPr txBox="1">
            <a:spLocks noChangeArrowheads="1"/>
          </p:cNvSpPr>
          <p:nvPr/>
        </p:nvSpPr>
        <p:spPr bwMode="auto">
          <a:xfrm>
            <a:off x="6475413" y="57912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Naïve Pthreads</a:t>
            </a:r>
          </a:p>
        </p:txBody>
      </p:sp>
      <p:sp>
        <p:nvSpPr>
          <p:cNvPr id="53263" name="Rectangle 14"/>
          <p:cNvSpPr>
            <a:spLocks noChangeArrowheads="1"/>
          </p:cNvSpPr>
          <p:nvPr/>
        </p:nvSpPr>
        <p:spPr bwMode="auto">
          <a:xfrm>
            <a:off x="6169025" y="6096000"/>
            <a:ext cx="228600" cy="228600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3264" name="Text Box 15"/>
          <p:cNvSpPr txBox="1">
            <a:spLocks noChangeArrowheads="1"/>
          </p:cNvSpPr>
          <p:nvPr/>
        </p:nvSpPr>
        <p:spPr bwMode="auto">
          <a:xfrm>
            <a:off x="6475413" y="60960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Naïve</a:t>
            </a:r>
          </a:p>
        </p:txBody>
      </p:sp>
      <p:pic>
        <p:nvPicPr>
          <p:cNvPr id="53265" name="Picture 16" descr="barcelon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144588"/>
            <a:ext cx="2741613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266" name="Picture 17" descr="clovertow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188" y="1144588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267" name="Picture 18" descr="sp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3886200"/>
            <a:ext cx="2741613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268" name="Picture 19" descr="maramb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188" y="3886200"/>
            <a:ext cx="2741612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69" name="Rectangle 20"/>
          <p:cNvSpPr>
            <a:spLocks noChangeArrowheads="1"/>
          </p:cNvSpPr>
          <p:nvPr/>
        </p:nvSpPr>
        <p:spPr bwMode="auto">
          <a:xfrm>
            <a:off x="0" y="914400"/>
            <a:ext cx="8839200" cy="59436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3270" name="Text Box 21"/>
          <p:cNvSpPr txBox="1">
            <a:spLocks noChangeArrowheads="1"/>
          </p:cNvSpPr>
          <p:nvPr/>
        </p:nvSpPr>
        <p:spPr bwMode="auto">
          <a:xfrm>
            <a:off x="1296988" y="1905000"/>
            <a:ext cx="3656012" cy="36560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000" b="1">
                <a:solidFill>
                  <a:srgbClr val="FF0080"/>
                </a:solidFill>
              </a:rPr>
              <a:t>Auto-tuning resulted</a:t>
            </a:r>
          </a:p>
          <a:p>
            <a:r>
              <a:rPr lang="en-US" altLang="en-US" sz="4000" b="1">
                <a:solidFill>
                  <a:srgbClr val="FF0080"/>
                </a:solidFill>
              </a:rPr>
              <a:t> in </a:t>
            </a:r>
            <a:r>
              <a:rPr lang="en-US" altLang="en-US" sz="4000" b="1" u="sng">
                <a:solidFill>
                  <a:srgbClr val="FF0080"/>
                </a:solidFill>
              </a:rPr>
              <a:t>better</a:t>
            </a:r>
            <a:r>
              <a:rPr lang="en-US" altLang="en-US" sz="4000" b="1">
                <a:solidFill>
                  <a:srgbClr val="FF0080"/>
                </a:solidFill>
              </a:rPr>
              <a:t> performance,</a:t>
            </a:r>
          </a:p>
          <a:p>
            <a:endParaRPr lang="en-US" altLang="en-US" sz="4000" b="1">
              <a:solidFill>
                <a:srgbClr val="FF0080"/>
              </a:solidFill>
            </a:endParaRPr>
          </a:p>
          <a:p>
            <a:r>
              <a:rPr lang="en-US" altLang="en-US" sz="4000" b="1">
                <a:solidFill>
                  <a:srgbClr val="FF0080"/>
                </a:solidFill>
              </a:rPr>
              <a:t> but did it result in </a:t>
            </a:r>
          </a:p>
          <a:p>
            <a:r>
              <a:rPr lang="en-US" altLang="en-US" sz="4000" b="1" u="sng">
                <a:solidFill>
                  <a:srgbClr val="FF0080"/>
                </a:solidFill>
              </a:rPr>
              <a:t>good</a:t>
            </a:r>
            <a:r>
              <a:rPr lang="en-US" altLang="en-US" sz="4000" b="1">
                <a:solidFill>
                  <a:srgbClr val="FF0080"/>
                </a:solidFill>
              </a:rPr>
              <a:t> performance?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F964D69-E92F-44E4-8736-E06256F9964B}" type="slidenum">
              <a:rPr lang="en-US" altLang="en-US" sz="1200">
                <a:latin typeface="Arial Black" panose="020B0A04020102020204" pitchFamily="34" charset="0"/>
              </a:rPr>
              <a:pPr/>
              <a:t>51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42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SpMV</a:t>
            </a:r>
          </a:p>
        </p:txBody>
      </p:sp>
      <p:sp>
        <p:nvSpPr>
          <p:cNvPr id="54276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Double precision roofline models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FMA is inherent in SpMV (place at bottom)</a:t>
            </a:r>
          </a:p>
        </p:txBody>
      </p:sp>
      <p:sp>
        <p:nvSpPr>
          <p:cNvPr id="54277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8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9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0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1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2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3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4306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4307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4308" name="Line 35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Text Box 36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4310" name="Text Box 37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4311" name="Text Box 38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4312" name="Text Box 39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4313" name="Text Box 40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4314" name="Text Box 41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4315" name="Text Box 42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4316" name="Text Box 43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4317" name="Text Box 44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4318" name="Text Box 45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4319" name="Text Box 46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4320" name="Text Box 47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4321" name="Text Box 48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4322" name="Text Box 49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4323" name="Text Box 50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4324" name="Line 51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Line 52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Line 53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7" name="Line 54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55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56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57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58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59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60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Line 61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5" name="Line 62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6" name="Line 63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7" name="Line 64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8" name="Line 65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9" name="Line 66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0" name="Line 67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1" name="Line 68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2" name="Line 69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3" name="Line 70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4" name="Line 71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5" name="Line 72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6" name="Line 73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7" name="Line 74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8" name="Line 75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9" name="Line 76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0" name="Line 77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1" name="Line 78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2" name="Text Box 79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4353" name="Text Box 80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4354" name="Text Box 81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4355" name="Text Box 82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4356" name="Text Box 83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4357" name="Text Box 84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4358" name="Text Box 85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4359" name="Text Box 86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4360" name="Text Box 87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4361" name="Text Box 88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4362" name="Text Box 89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4363" name="Text Box 90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4364" name="Text Box 91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4365" name="Text Box 92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4366" name="Text Box 93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4367" name="Text Box 94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4368" name="Text Box 95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4369" name="Text Box 96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4370" name="Text Box 97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4371" name="Text Box 98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4372" name="Text Box 99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4373" name="Text Box 100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4374" name="Text Box 101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4375" name="Text Box 102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4376" name="Text Box 103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4377" name="Text Box 104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4378" name="Text Box 105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4379" name="Text Box 106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4380" name="Text Box 107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4381" name="Text Box 108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4382" name="Text Box 109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4383" name="Text Box 110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4384" name="Text Box 111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4385" name="Text Box 112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4386" name="Text Box 113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4387" name="Text Box 114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4388" name="Text Box 115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4389" name="Text Box 116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4390" name="Text Box 117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4391" name="Line 118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2" name="Text Box 119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4393" name="Text Box 120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4394" name="Text Box 121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4395" name="Text Box 122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4396" name="Text Box 123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4397" name="Text Box 124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4398" name="Text Box 125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4399" name="Text Box 126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4400" name="Text Box 127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4401" name="Text Box 128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4402" name="Text Box 129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4403" name="Text Box 130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4404" name="Text Box 131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4405" name="Text Box 132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4406" name="Text Box 133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4407" name="Freeform 134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1572577500 h 1200"/>
              <a:gd name="T8" fmla="*/ 1935480000 w 1248"/>
              <a:gd name="T9" fmla="*/ 157257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624"/>
                </a:lnTo>
                <a:lnTo>
                  <a:pt x="768" y="62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08" name="Freeform 135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09" name="Freeform 13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451610000 h 1200"/>
              <a:gd name="T10" fmla="*/ 1935480000 w 1344"/>
              <a:gd name="T11" fmla="*/ 145161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576"/>
                </a:lnTo>
                <a:lnTo>
                  <a:pt x="768" y="576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10" name="Freeform 137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967740000 h 960"/>
              <a:gd name="T10" fmla="*/ 1451610000 w 1344"/>
              <a:gd name="T11" fmla="*/ 96774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384"/>
                </a:lnTo>
                <a:lnTo>
                  <a:pt x="576" y="384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11" name="Line 13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12" name="Line 13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13" name="Line 140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14" name="Line 141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15" name="Line 142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16" name="Text Box 143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4417" name="Text Box 144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4418" name="Line 145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19" name="Line 146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20" name="Line 147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21" name="Text Box 148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4422" name="Line 149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23" name="Text Box 150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54424" name="Text Box 151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4425" name="Text Box 152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54426" name="Text Box 153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4427" name="Line 15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28" name="Line 155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29" name="Line 156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30" name="Text Box 157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4431" name="Line 15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32" name="Text Box 159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4433" name="Line 160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34" name="Line 161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35" name="Line 162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36" name="Text Box 163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4437" name="Text Box 164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4438" name="Text Box 165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4439" name="Line 166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40" name="Line 167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41" name="Line 168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42" name="Line 169"/>
          <p:cNvSpPr>
            <a:spLocks noChangeShapeType="1"/>
          </p:cNvSpPr>
          <p:nvPr/>
        </p:nvSpPr>
        <p:spPr bwMode="auto">
          <a:xfrm flipH="1" flipV="1">
            <a:off x="1828800" y="2438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43" name="Text Box 170"/>
          <p:cNvSpPr txBox="1">
            <a:spLocks noChangeArrowheads="1"/>
          </p:cNvSpPr>
          <p:nvPr/>
        </p:nvSpPr>
        <p:spPr bwMode="auto">
          <a:xfrm>
            <a:off x="18065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4444" name="Text Box 171"/>
          <p:cNvSpPr txBox="1">
            <a:spLocks noChangeArrowheads="1"/>
          </p:cNvSpPr>
          <p:nvPr/>
        </p:nvSpPr>
        <p:spPr bwMode="auto">
          <a:xfrm>
            <a:off x="1806575" y="2286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4445" name="Line 172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46" name="Line 173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47" name="Text Box 174"/>
          <p:cNvSpPr txBox="1">
            <a:spLocks noChangeArrowheads="1"/>
          </p:cNvSpPr>
          <p:nvPr/>
        </p:nvSpPr>
        <p:spPr bwMode="auto">
          <a:xfrm>
            <a:off x="762000" y="25908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4448" name="Line 175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49" name="Line 176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50" name="Line 177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51" name="Line 178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52" name="Text Box 179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4453" name="Line 180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54" name="Line 181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55" name="Line 182"/>
          <p:cNvSpPr>
            <a:spLocks noChangeShapeType="1"/>
          </p:cNvSpPr>
          <p:nvPr/>
        </p:nvSpPr>
        <p:spPr bwMode="auto">
          <a:xfrm flipH="1" flipV="1">
            <a:off x="4648200" y="2362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56" name="Text Box 183"/>
          <p:cNvSpPr txBox="1">
            <a:spLocks noChangeArrowheads="1"/>
          </p:cNvSpPr>
          <p:nvPr/>
        </p:nvSpPr>
        <p:spPr bwMode="auto">
          <a:xfrm>
            <a:off x="47783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4457" name="Text Box 184"/>
          <p:cNvSpPr txBox="1">
            <a:spLocks noChangeArrowheads="1"/>
          </p:cNvSpPr>
          <p:nvPr/>
        </p:nvSpPr>
        <p:spPr bwMode="auto">
          <a:xfrm>
            <a:off x="4778375" y="2209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4458" name="Line 185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59" name="Text Box 186"/>
          <p:cNvSpPr txBox="1">
            <a:spLocks noChangeArrowheads="1"/>
          </p:cNvSpPr>
          <p:nvPr/>
        </p:nvSpPr>
        <p:spPr bwMode="auto">
          <a:xfrm>
            <a:off x="3733800" y="25146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4460" name="Text Box 187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4461" name="Text Box 188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4462" name="Line 189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63" name="Line 190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464" name="Text Box 191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54465" name="Text Box 192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54466" name="Text Box 193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54467" name="Text Box 194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54468" name="Text Box 195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dataset fits in snoop filter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C17537B-0A67-40D9-B55C-991AE289B82E}" type="slidenum">
              <a:rPr lang="en-US" altLang="en-US" sz="1200">
                <a:latin typeface="Arial Black" panose="020B0A04020102020204" pitchFamily="34" charset="0"/>
              </a:rPr>
              <a:pPr/>
              <a:t>52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SpMV</a:t>
            </a:r>
            <a:br>
              <a:rPr lang="en-US" altLang="en-US" smtClean="0"/>
            </a:br>
            <a:r>
              <a:rPr lang="en-US" altLang="en-US" sz="1600" smtClean="0"/>
              <a:t>(overlay arithmetic intensity)</a:t>
            </a:r>
            <a:endParaRPr lang="en-US" altLang="en-US" smtClean="0"/>
          </a:p>
        </p:txBody>
      </p:sp>
      <p:sp>
        <p:nvSpPr>
          <p:cNvPr id="55300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Two unit stride streams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Inherent FMA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No ILP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No DLP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FP is 12-25%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Naïve compulsory flop:byte &lt; 0.166</a:t>
            </a:r>
          </a:p>
        </p:txBody>
      </p:sp>
      <p:sp>
        <p:nvSpPr>
          <p:cNvPr id="55301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2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4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5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6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7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8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09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0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1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2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3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4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5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6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7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8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9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0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1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2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3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4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5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6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7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8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9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5330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5331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5332" name="Line 35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33" name="Text Box 36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5334" name="Text Box 37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5335" name="Text Box 38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5336" name="Text Box 39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5337" name="Text Box 40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5338" name="Text Box 41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5339" name="Text Box 42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5340" name="Text Box 43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5341" name="Text Box 44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5342" name="Text Box 45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5343" name="Text Box 46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5344" name="Text Box 47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5345" name="Text Box 48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5346" name="Text Box 49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5347" name="Text Box 50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5348" name="Line 51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49" name="Line 52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0" name="Line 53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1" name="Line 54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2" name="Line 55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3" name="Line 56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4" name="Line 57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5" name="Line 58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6" name="Line 59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7" name="Line 60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8" name="Line 61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9" name="Line 62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0" name="Line 63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1" name="Line 64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2" name="Line 65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3" name="Line 66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4" name="Line 67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5" name="Line 68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6" name="Line 69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7" name="Line 70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8" name="Line 71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9" name="Line 72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70" name="Line 73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71" name="Line 74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72" name="Line 75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73" name="Line 76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74" name="Line 77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75" name="Line 78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76" name="Text Box 79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5377" name="Text Box 80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5378" name="Text Box 81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5379" name="Text Box 82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5380" name="Text Box 83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5381" name="Text Box 84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5382" name="Text Box 85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5383" name="Text Box 86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5384" name="Text Box 87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5385" name="Text Box 88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5386" name="Text Box 89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5387" name="Text Box 90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5388" name="Text Box 91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5389" name="Text Box 92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5390" name="Text Box 93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5391" name="Text Box 94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5392" name="Text Box 95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5393" name="Text Box 96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5394" name="Text Box 97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5395" name="Text Box 98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5396" name="Text Box 99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5397" name="Text Box 100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5398" name="Text Box 101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5399" name="Text Box 102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5400" name="Text Box 103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5401" name="Text Box 104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5402" name="Text Box 105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5403" name="Text Box 106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5404" name="Text Box 107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5405" name="Text Box 108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5406" name="Text Box 109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5407" name="Text Box 110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5408" name="Text Box 111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5409" name="Text Box 112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5410" name="Text Box 113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5411" name="Text Box 114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5412" name="Text Box 115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5413" name="Text Box 116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5414" name="Text Box 117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5415" name="Line 118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16" name="Text Box 119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5417" name="Text Box 120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5418" name="Text Box 121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5419" name="Text Box 122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5420" name="Text Box 123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5421" name="Text Box 124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5422" name="Text Box 125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5423" name="Text Box 126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5424" name="Text Box 127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5425" name="Text Box 128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5426" name="Text Box 129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5427" name="Text Box 130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5428" name="Text Box 131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5429" name="Text Box 132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5430" name="Text Box 133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5431" name="Freeform 134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1572577500 h 1200"/>
              <a:gd name="T8" fmla="*/ 1935480000 w 1248"/>
              <a:gd name="T9" fmla="*/ 157257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624"/>
                </a:lnTo>
                <a:lnTo>
                  <a:pt x="768" y="62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32" name="Freeform 135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33" name="Freeform 13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451610000 h 1200"/>
              <a:gd name="T10" fmla="*/ 1935480000 w 1344"/>
              <a:gd name="T11" fmla="*/ 145161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576"/>
                </a:lnTo>
                <a:lnTo>
                  <a:pt x="768" y="576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34" name="Freeform 137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967740000 h 960"/>
              <a:gd name="T10" fmla="*/ 1451610000 w 1344"/>
              <a:gd name="T11" fmla="*/ 96774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384"/>
                </a:lnTo>
                <a:lnTo>
                  <a:pt x="576" y="384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35" name="Line 13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36" name="Line 13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37" name="Line 140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38" name="Line 141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39" name="Line 142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40" name="Text Box 143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5441" name="Text Box 144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5442" name="Line 145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43" name="Line 146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44" name="Line 147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45" name="Text Box 148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5446" name="Line 149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47" name="Text Box 150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55448" name="Text Box 151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5449" name="Text Box 152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55450" name="Text Box 153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5451" name="Line 15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52" name="Line 155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53" name="Line 156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54" name="Text Box 157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5455" name="Line 15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56" name="Text Box 159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5457" name="Line 160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58" name="Line 161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59" name="Line 162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60" name="Text Box 163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5461" name="Text Box 164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5462" name="Text Box 165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5463" name="Line 166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64" name="Line 167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65" name="Line 168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66" name="Line 169"/>
          <p:cNvSpPr>
            <a:spLocks noChangeShapeType="1"/>
          </p:cNvSpPr>
          <p:nvPr/>
        </p:nvSpPr>
        <p:spPr bwMode="auto">
          <a:xfrm flipH="1" flipV="1">
            <a:off x="1828800" y="2438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67" name="Text Box 170"/>
          <p:cNvSpPr txBox="1">
            <a:spLocks noChangeArrowheads="1"/>
          </p:cNvSpPr>
          <p:nvPr/>
        </p:nvSpPr>
        <p:spPr bwMode="auto">
          <a:xfrm>
            <a:off x="18065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5468" name="Text Box 171"/>
          <p:cNvSpPr txBox="1">
            <a:spLocks noChangeArrowheads="1"/>
          </p:cNvSpPr>
          <p:nvPr/>
        </p:nvSpPr>
        <p:spPr bwMode="auto">
          <a:xfrm>
            <a:off x="1806575" y="2286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5469" name="Line 172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70" name="Line 173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71" name="Text Box 174"/>
          <p:cNvSpPr txBox="1">
            <a:spLocks noChangeArrowheads="1"/>
          </p:cNvSpPr>
          <p:nvPr/>
        </p:nvSpPr>
        <p:spPr bwMode="auto">
          <a:xfrm>
            <a:off x="762000" y="25908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5472" name="Line 175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73" name="Line 176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74" name="Line 177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75" name="Line 178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76" name="Text Box 179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5477" name="Line 180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78" name="Line 181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79" name="Line 182"/>
          <p:cNvSpPr>
            <a:spLocks noChangeShapeType="1"/>
          </p:cNvSpPr>
          <p:nvPr/>
        </p:nvSpPr>
        <p:spPr bwMode="auto">
          <a:xfrm flipH="1" flipV="1">
            <a:off x="4648200" y="2362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80" name="Text Box 183"/>
          <p:cNvSpPr txBox="1">
            <a:spLocks noChangeArrowheads="1"/>
          </p:cNvSpPr>
          <p:nvPr/>
        </p:nvSpPr>
        <p:spPr bwMode="auto">
          <a:xfrm>
            <a:off x="47783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5481" name="Text Box 184"/>
          <p:cNvSpPr txBox="1">
            <a:spLocks noChangeArrowheads="1"/>
          </p:cNvSpPr>
          <p:nvPr/>
        </p:nvSpPr>
        <p:spPr bwMode="auto">
          <a:xfrm>
            <a:off x="4778375" y="2209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5482" name="Line 185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83" name="Text Box 186"/>
          <p:cNvSpPr txBox="1">
            <a:spLocks noChangeArrowheads="1"/>
          </p:cNvSpPr>
          <p:nvPr/>
        </p:nvSpPr>
        <p:spPr bwMode="auto">
          <a:xfrm>
            <a:off x="3733800" y="25146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5484" name="Text Box 187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5485" name="Text Box 188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5486" name="Line 189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87" name="Line 190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88" name="Freeform 191"/>
          <p:cNvSpPr>
            <a:spLocks/>
          </p:cNvSpPr>
          <p:nvPr/>
        </p:nvSpPr>
        <p:spPr bwMode="auto">
          <a:xfrm>
            <a:off x="4038600" y="2819400"/>
            <a:ext cx="152400" cy="457200"/>
          </a:xfrm>
          <a:custGeom>
            <a:avLst/>
            <a:gdLst>
              <a:gd name="T0" fmla="*/ 241935000 w 96"/>
              <a:gd name="T1" fmla="*/ 0 h 288"/>
              <a:gd name="T2" fmla="*/ 0 w 96"/>
              <a:gd name="T3" fmla="*/ 241935000 h 288"/>
              <a:gd name="T4" fmla="*/ 0 w 96"/>
              <a:gd name="T5" fmla="*/ 725805000 h 288"/>
              <a:gd name="T6" fmla="*/ 241935000 w 96"/>
              <a:gd name="T7" fmla="*/ 483870000 h 288"/>
              <a:gd name="T8" fmla="*/ 241935000 w 96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88">
                <a:moveTo>
                  <a:pt x="96" y="0"/>
                </a:moveTo>
                <a:lnTo>
                  <a:pt x="0" y="96"/>
                </a:lnTo>
                <a:lnTo>
                  <a:pt x="0" y="288"/>
                </a:lnTo>
                <a:lnTo>
                  <a:pt x="96" y="192"/>
                </a:lnTo>
                <a:lnTo>
                  <a:pt x="96" y="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89" name="Freeform 192"/>
          <p:cNvSpPr>
            <a:spLocks/>
          </p:cNvSpPr>
          <p:nvPr/>
        </p:nvSpPr>
        <p:spPr bwMode="auto">
          <a:xfrm>
            <a:off x="1066800" y="5486400"/>
            <a:ext cx="152400" cy="533400"/>
          </a:xfrm>
          <a:custGeom>
            <a:avLst/>
            <a:gdLst>
              <a:gd name="T0" fmla="*/ 241935000 w 96"/>
              <a:gd name="T1" fmla="*/ 604837500 h 336"/>
              <a:gd name="T2" fmla="*/ 0 w 96"/>
              <a:gd name="T3" fmla="*/ 846772500 h 336"/>
              <a:gd name="T4" fmla="*/ 0 w 96"/>
              <a:gd name="T5" fmla="*/ 241935000 h 336"/>
              <a:gd name="T6" fmla="*/ 241935000 w 96"/>
              <a:gd name="T7" fmla="*/ 0 h 336"/>
              <a:gd name="T8" fmla="*/ 241935000 w 96"/>
              <a:gd name="T9" fmla="*/ 604837500 h 3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336">
                <a:moveTo>
                  <a:pt x="96" y="240"/>
                </a:moveTo>
                <a:lnTo>
                  <a:pt x="0" y="336"/>
                </a:lnTo>
                <a:lnTo>
                  <a:pt x="0" y="96"/>
                </a:lnTo>
                <a:lnTo>
                  <a:pt x="96" y="0"/>
                </a:lnTo>
                <a:lnTo>
                  <a:pt x="96" y="24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90" name="Freeform 193"/>
          <p:cNvSpPr>
            <a:spLocks/>
          </p:cNvSpPr>
          <p:nvPr/>
        </p:nvSpPr>
        <p:spPr bwMode="auto">
          <a:xfrm>
            <a:off x="1066800" y="3048000"/>
            <a:ext cx="152400" cy="304800"/>
          </a:xfrm>
          <a:custGeom>
            <a:avLst/>
            <a:gdLst>
              <a:gd name="T0" fmla="*/ 0 w 96"/>
              <a:gd name="T1" fmla="*/ 483870000 h 192"/>
              <a:gd name="T2" fmla="*/ 219254388 w 96"/>
              <a:gd name="T3" fmla="*/ 473789375 h 192"/>
              <a:gd name="T4" fmla="*/ 241935000 w 96"/>
              <a:gd name="T5" fmla="*/ 0 h 192"/>
              <a:gd name="T6" fmla="*/ 0 w 96"/>
              <a:gd name="T7" fmla="*/ 241935000 h 192"/>
              <a:gd name="T8" fmla="*/ 0 w 96"/>
              <a:gd name="T9" fmla="*/ 48387000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192">
                <a:moveTo>
                  <a:pt x="0" y="192"/>
                </a:moveTo>
                <a:cubicBezTo>
                  <a:pt x="29" y="190"/>
                  <a:pt x="87" y="188"/>
                  <a:pt x="87" y="188"/>
                </a:cubicBezTo>
                <a:lnTo>
                  <a:pt x="96" y="0"/>
                </a:lnTo>
                <a:lnTo>
                  <a:pt x="0" y="96"/>
                </a:lnTo>
                <a:lnTo>
                  <a:pt x="0" y="192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91" name="Line 194"/>
          <p:cNvSpPr>
            <a:spLocks noChangeShapeType="1"/>
          </p:cNvSpPr>
          <p:nvPr/>
        </p:nvSpPr>
        <p:spPr bwMode="auto">
          <a:xfrm flipV="1">
            <a:off x="1219200" y="5486400"/>
            <a:ext cx="0" cy="3810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92" name="Line 195"/>
          <p:cNvSpPr>
            <a:spLocks noChangeShapeType="1"/>
          </p:cNvSpPr>
          <p:nvPr/>
        </p:nvSpPr>
        <p:spPr bwMode="auto">
          <a:xfrm flipV="1">
            <a:off x="1219200" y="5486400"/>
            <a:ext cx="0" cy="838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93" name="Line 196"/>
          <p:cNvSpPr>
            <a:spLocks noChangeShapeType="1"/>
          </p:cNvSpPr>
          <p:nvPr/>
        </p:nvSpPr>
        <p:spPr bwMode="auto">
          <a:xfrm>
            <a:off x="1219200" y="30480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94" name="Line 197"/>
          <p:cNvSpPr>
            <a:spLocks noChangeShapeType="1"/>
          </p:cNvSpPr>
          <p:nvPr/>
        </p:nvSpPr>
        <p:spPr bwMode="auto">
          <a:xfrm flipV="1">
            <a:off x="1219200" y="3048000"/>
            <a:ext cx="0" cy="304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95" name="Line 198"/>
          <p:cNvSpPr>
            <a:spLocks noChangeShapeType="1"/>
          </p:cNvSpPr>
          <p:nvPr/>
        </p:nvSpPr>
        <p:spPr bwMode="auto">
          <a:xfrm flipV="1">
            <a:off x="4191000" y="28194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96" name="Line 199"/>
          <p:cNvSpPr>
            <a:spLocks noChangeShapeType="1"/>
          </p:cNvSpPr>
          <p:nvPr/>
        </p:nvSpPr>
        <p:spPr bwMode="auto">
          <a:xfrm flipV="1">
            <a:off x="4191000" y="2819400"/>
            <a:ext cx="0" cy="5334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497" name="Text Box 200"/>
          <p:cNvSpPr txBox="1">
            <a:spLocks noChangeArrowheads="1"/>
          </p:cNvSpPr>
          <p:nvPr/>
        </p:nvSpPr>
        <p:spPr bwMode="auto">
          <a:xfrm>
            <a:off x="3733800" y="4114800"/>
            <a:ext cx="2209800" cy="22098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b="1">
                <a:solidFill>
                  <a:srgbClr val="FF0080"/>
                </a:solidFill>
              </a:rPr>
              <a:t>No naïve Cell</a:t>
            </a:r>
          </a:p>
          <a:p>
            <a:r>
              <a:rPr lang="en-US" altLang="en-US" sz="2000" b="1">
                <a:solidFill>
                  <a:srgbClr val="FF0080"/>
                </a:solidFill>
              </a:rPr>
              <a:t>implementation</a:t>
            </a:r>
          </a:p>
        </p:txBody>
      </p:sp>
      <p:sp>
        <p:nvSpPr>
          <p:cNvPr id="55498" name="Text Box 201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55499" name="Text Box 202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55500" name="Text Box 203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55501" name="Text Box 204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55502" name="Text Box 205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dataset fits in snoop filter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AD537E0-22C6-4291-AA8F-9FDB9856216C}" type="slidenum">
              <a:rPr lang="en-US" altLang="en-US" sz="1200">
                <a:latin typeface="Arial Black" panose="020B0A04020102020204" pitchFamily="34" charset="0"/>
              </a:rPr>
              <a:pPr/>
              <a:t>53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63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SpMV</a:t>
            </a:r>
            <a:br>
              <a:rPr lang="en-US" altLang="en-US" smtClean="0"/>
            </a:br>
            <a:r>
              <a:rPr lang="en-US" altLang="en-US" sz="1600" smtClean="0"/>
              <a:t>(out-of-the-box parallel)</a:t>
            </a:r>
            <a:endParaRPr lang="en-US" altLang="en-US" smtClean="0"/>
          </a:p>
        </p:txBody>
      </p:sp>
      <p:sp>
        <p:nvSpPr>
          <p:cNvPr id="56324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Two unit stride streams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Inherent FMA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No ILP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No DLP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FP is 12-25%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Naïve compulsory flop:byte &lt; 0.166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For simplicity: </a:t>
            </a:r>
            <a:r>
              <a:rPr lang="en-US" altLang="en-US" sz="1600" b="1">
                <a:solidFill>
                  <a:srgbClr val="0000FF"/>
                </a:solidFill>
              </a:rPr>
              <a:t>dense matrix in sparse format</a:t>
            </a:r>
            <a:endParaRPr lang="en-US" altLang="en-US" sz="1600"/>
          </a:p>
        </p:txBody>
      </p:sp>
      <p:sp>
        <p:nvSpPr>
          <p:cNvPr id="56325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6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7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8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9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0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1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2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3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4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5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6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7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8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9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0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1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2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3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4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5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6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7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8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9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0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1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2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3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6354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6355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6356" name="Line 35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7" name="Text Box 36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6358" name="Text Box 37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6359" name="Text Box 38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6360" name="Text Box 39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6361" name="Text Box 40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6362" name="Text Box 41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6363" name="Text Box 42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6364" name="Text Box 43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6365" name="Text Box 44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6366" name="Text Box 45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6367" name="Text Box 46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6368" name="Text Box 47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6369" name="Text Box 48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6370" name="Text Box 49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6371" name="Text Box 50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6372" name="Line 51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3" name="Line 52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4" name="Line 53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5" name="Line 54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6" name="Line 55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7" name="Line 56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8" name="Line 57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9" name="Line 58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0" name="Line 59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1" name="Line 60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2" name="Line 61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3" name="Line 62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4" name="Line 63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5" name="Line 64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6" name="Line 65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7" name="Line 66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8" name="Line 67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9" name="Line 68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0" name="Line 69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1" name="Line 70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2" name="Line 71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3" name="Line 72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4" name="Line 73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5" name="Line 74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6" name="Line 75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7" name="Line 76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8" name="Line 77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9" name="Line 78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0" name="Text Box 79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6401" name="Text Box 80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6402" name="Text Box 81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6403" name="Text Box 82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6404" name="Text Box 83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6405" name="Text Box 84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6406" name="Text Box 85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6407" name="Text Box 86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6408" name="Text Box 87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6409" name="Text Box 88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6410" name="Text Box 89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6411" name="Text Box 90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6412" name="Text Box 91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6413" name="Text Box 92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6414" name="Text Box 93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6415" name="Text Box 94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6416" name="Text Box 95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6417" name="Text Box 96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6418" name="Text Box 97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6419" name="Text Box 98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6420" name="Text Box 99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6421" name="Text Box 100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6422" name="Text Box 101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6423" name="Text Box 102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6424" name="Text Box 103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6425" name="Text Box 104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6426" name="Text Box 105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6427" name="Text Box 106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6428" name="Text Box 107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6429" name="Text Box 108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6430" name="Text Box 109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6431" name="Text Box 110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6432" name="Text Box 111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6433" name="Text Box 112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6434" name="Text Box 113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6435" name="Text Box 114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6436" name="Text Box 115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6437" name="Text Box 116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6438" name="Text Box 117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6439" name="Line 118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0" name="Text Box 119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6441" name="Text Box 120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6442" name="Text Box 121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6443" name="Text Box 122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6444" name="Text Box 123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6445" name="Text Box 124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6446" name="Text Box 125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6447" name="Text Box 126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6448" name="Text Box 127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6449" name="Text Box 128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6450" name="Text Box 129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6451" name="Text Box 130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6452" name="Text Box 131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6453" name="Text Box 132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6454" name="Text Box 133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6455" name="Freeform 134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1572577500 h 1200"/>
              <a:gd name="T8" fmla="*/ 1935480000 w 1248"/>
              <a:gd name="T9" fmla="*/ 157257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624"/>
                </a:lnTo>
                <a:lnTo>
                  <a:pt x="768" y="62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56" name="Freeform 135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57" name="Freeform 13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451610000 h 1200"/>
              <a:gd name="T10" fmla="*/ 1935480000 w 1344"/>
              <a:gd name="T11" fmla="*/ 145161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576"/>
                </a:lnTo>
                <a:lnTo>
                  <a:pt x="768" y="576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58" name="Freeform 137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967740000 h 960"/>
              <a:gd name="T10" fmla="*/ 1451610000 w 1344"/>
              <a:gd name="T11" fmla="*/ 96774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384"/>
                </a:lnTo>
                <a:lnTo>
                  <a:pt x="576" y="384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59" name="Line 13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0" name="Line 13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1" name="Line 140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2" name="Line 141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3" name="Line 142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4" name="Text Box 143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6465" name="Text Box 144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6466" name="Line 145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7" name="Line 146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8" name="Line 147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9" name="Text Box 148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6470" name="Line 149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71" name="Text Box 150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56472" name="Text Box 151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6473" name="Text Box 152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56474" name="Text Box 153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6475" name="Line 15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76" name="Line 155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77" name="Line 156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78" name="Text Box 157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6479" name="Line 15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80" name="Text Box 159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6481" name="Line 160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82" name="Line 161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83" name="Line 162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84" name="Text Box 163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6485" name="Text Box 164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6486" name="Text Box 165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6487" name="Line 166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88" name="Line 167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89" name="Line 168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90" name="Line 169"/>
          <p:cNvSpPr>
            <a:spLocks noChangeShapeType="1"/>
          </p:cNvSpPr>
          <p:nvPr/>
        </p:nvSpPr>
        <p:spPr bwMode="auto">
          <a:xfrm flipH="1" flipV="1">
            <a:off x="1828800" y="2438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91" name="Text Box 170"/>
          <p:cNvSpPr txBox="1">
            <a:spLocks noChangeArrowheads="1"/>
          </p:cNvSpPr>
          <p:nvPr/>
        </p:nvSpPr>
        <p:spPr bwMode="auto">
          <a:xfrm>
            <a:off x="18065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6492" name="Text Box 171"/>
          <p:cNvSpPr txBox="1">
            <a:spLocks noChangeArrowheads="1"/>
          </p:cNvSpPr>
          <p:nvPr/>
        </p:nvSpPr>
        <p:spPr bwMode="auto">
          <a:xfrm>
            <a:off x="1806575" y="2286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6493" name="Line 172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94" name="Line 173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95" name="Text Box 174"/>
          <p:cNvSpPr txBox="1">
            <a:spLocks noChangeArrowheads="1"/>
          </p:cNvSpPr>
          <p:nvPr/>
        </p:nvSpPr>
        <p:spPr bwMode="auto">
          <a:xfrm>
            <a:off x="762000" y="25908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6496" name="Line 175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97" name="Line 176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98" name="Line 177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99" name="Line 178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00" name="Text Box 179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6501" name="Line 180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02" name="Line 181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03" name="Line 182"/>
          <p:cNvSpPr>
            <a:spLocks noChangeShapeType="1"/>
          </p:cNvSpPr>
          <p:nvPr/>
        </p:nvSpPr>
        <p:spPr bwMode="auto">
          <a:xfrm flipH="1" flipV="1">
            <a:off x="4648200" y="2362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04" name="Text Box 183"/>
          <p:cNvSpPr txBox="1">
            <a:spLocks noChangeArrowheads="1"/>
          </p:cNvSpPr>
          <p:nvPr/>
        </p:nvSpPr>
        <p:spPr bwMode="auto">
          <a:xfrm>
            <a:off x="47783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6505" name="Text Box 184"/>
          <p:cNvSpPr txBox="1">
            <a:spLocks noChangeArrowheads="1"/>
          </p:cNvSpPr>
          <p:nvPr/>
        </p:nvSpPr>
        <p:spPr bwMode="auto">
          <a:xfrm>
            <a:off x="4778375" y="2209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6506" name="Line 185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07" name="Text Box 186"/>
          <p:cNvSpPr txBox="1">
            <a:spLocks noChangeArrowheads="1"/>
          </p:cNvSpPr>
          <p:nvPr/>
        </p:nvSpPr>
        <p:spPr bwMode="auto">
          <a:xfrm>
            <a:off x="3733800" y="25146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6508" name="Text Box 187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6509" name="Text Box 188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6510" name="Line 189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1" name="Line 190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2" name="Freeform 191"/>
          <p:cNvSpPr>
            <a:spLocks/>
          </p:cNvSpPr>
          <p:nvPr/>
        </p:nvSpPr>
        <p:spPr bwMode="auto">
          <a:xfrm>
            <a:off x="4038600" y="2819400"/>
            <a:ext cx="152400" cy="457200"/>
          </a:xfrm>
          <a:custGeom>
            <a:avLst/>
            <a:gdLst>
              <a:gd name="T0" fmla="*/ 241935000 w 96"/>
              <a:gd name="T1" fmla="*/ 0 h 288"/>
              <a:gd name="T2" fmla="*/ 0 w 96"/>
              <a:gd name="T3" fmla="*/ 241935000 h 288"/>
              <a:gd name="T4" fmla="*/ 0 w 96"/>
              <a:gd name="T5" fmla="*/ 725805000 h 288"/>
              <a:gd name="T6" fmla="*/ 241935000 w 96"/>
              <a:gd name="T7" fmla="*/ 483870000 h 288"/>
              <a:gd name="T8" fmla="*/ 241935000 w 96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88">
                <a:moveTo>
                  <a:pt x="96" y="0"/>
                </a:moveTo>
                <a:lnTo>
                  <a:pt x="0" y="96"/>
                </a:lnTo>
                <a:lnTo>
                  <a:pt x="0" y="288"/>
                </a:lnTo>
                <a:lnTo>
                  <a:pt x="96" y="192"/>
                </a:lnTo>
                <a:lnTo>
                  <a:pt x="96" y="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3" name="Freeform 192"/>
          <p:cNvSpPr>
            <a:spLocks/>
          </p:cNvSpPr>
          <p:nvPr/>
        </p:nvSpPr>
        <p:spPr bwMode="auto">
          <a:xfrm>
            <a:off x="1066800" y="5486400"/>
            <a:ext cx="152400" cy="533400"/>
          </a:xfrm>
          <a:custGeom>
            <a:avLst/>
            <a:gdLst>
              <a:gd name="T0" fmla="*/ 241935000 w 96"/>
              <a:gd name="T1" fmla="*/ 604837500 h 336"/>
              <a:gd name="T2" fmla="*/ 0 w 96"/>
              <a:gd name="T3" fmla="*/ 846772500 h 336"/>
              <a:gd name="T4" fmla="*/ 0 w 96"/>
              <a:gd name="T5" fmla="*/ 241935000 h 336"/>
              <a:gd name="T6" fmla="*/ 241935000 w 96"/>
              <a:gd name="T7" fmla="*/ 0 h 336"/>
              <a:gd name="T8" fmla="*/ 241935000 w 96"/>
              <a:gd name="T9" fmla="*/ 604837500 h 3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336">
                <a:moveTo>
                  <a:pt x="96" y="240"/>
                </a:moveTo>
                <a:lnTo>
                  <a:pt x="0" y="336"/>
                </a:lnTo>
                <a:lnTo>
                  <a:pt x="0" y="96"/>
                </a:lnTo>
                <a:lnTo>
                  <a:pt x="96" y="0"/>
                </a:lnTo>
                <a:lnTo>
                  <a:pt x="96" y="24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4" name="Freeform 193"/>
          <p:cNvSpPr>
            <a:spLocks/>
          </p:cNvSpPr>
          <p:nvPr/>
        </p:nvSpPr>
        <p:spPr bwMode="auto">
          <a:xfrm>
            <a:off x="1066800" y="3048000"/>
            <a:ext cx="152400" cy="304800"/>
          </a:xfrm>
          <a:custGeom>
            <a:avLst/>
            <a:gdLst>
              <a:gd name="T0" fmla="*/ 0 w 96"/>
              <a:gd name="T1" fmla="*/ 483870000 h 192"/>
              <a:gd name="T2" fmla="*/ 219254388 w 96"/>
              <a:gd name="T3" fmla="*/ 473789375 h 192"/>
              <a:gd name="T4" fmla="*/ 241935000 w 96"/>
              <a:gd name="T5" fmla="*/ 0 h 192"/>
              <a:gd name="T6" fmla="*/ 0 w 96"/>
              <a:gd name="T7" fmla="*/ 241935000 h 192"/>
              <a:gd name="T8" fmla="*/ 0 w 96"/>
              <a:gd name="T9" fmla="*/ 48387000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192">
                <a:moveTo>
                  <a:pt x="0" y="192"/>
                </a:moveTo>
                <a:cubicBezTo>
                  <a:pt x="29" y="190"/>
                  <a:pt x="87" y="188"/>
                  <a:pt x="87" y="188"/>
                </a:cubicBezTo>
                <a:lnTo>
                  <a:pt x="96" y="0"/>
                </a:lnTo>
                <a:lnTo>
                  <a:pt x="0" y="96"/>
                </a:lnTo>
                <a:lnTo>
                  <a:pt x="0" y="192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5" name="Line 194"/>
          <p:cNvSpPr>
            <a:spLocks noChangeShapeType="1"/>
          </p:cNvSpPr>
          <p:nvPr/>
        </p:nvSpPr>
        <p:spPr bwMode="auto">
          <a:xfrm flipV="1">
            <a:off x="1219200" y="5486400"/>
            <a:ext cx="0" cy="3810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6" name="Line 195"/>
          <p:cNvSpPr>
            <a:spLocks noChangeShapeType="1"/>
          </p:cNvSpPr>
          <p:nvPr/>
        </p:nvSpPr>
        <p:spPr bwMode="auto">
          <a:xfrm flipV="1">
            <a:off x="1219200" y="5486400"/>
            <a:ext cx="0" cy="838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7" name="Line 196"/>
          <p:cNvSpPr>
            <a:spLocks noChangeShapeType="1"/>
          </p:cNvSpPr>
          <p:nvPr/>
        </p:nvSpPr>
        <p:spPr bwMode="auto">
          <a:xfrm>
            <a:off x="1219200" y="30480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8" name="Line 197"/>
          <p:cNvSpPr>
            <a:spLocks noChangeShapeType="1"/>
          </p:cNvSpPr>
          <p:nvPr/>
        </p:nvSpPr>
        <p:spPr bwMode="auto">
          <a:xfrm flipV="1">
            <a:off x="1219200" y="3048000"/>
            <a:ext cx="0" cy="304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19" name="Line 198"/>
          <p:cNvSpPr>
            <a:spLocks noChangeShapeType="1"/>
          </p:cNvSpPr>
          <p:nvPr/>
        </p:nvSpPr>
        <p:spPr bwMode="auto">
          <a:xfrm flipV="1">
            <a:off x="4191000" y="28194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20" name="Line 199"/>
          <p:cNvSpPr>
            <a:spLocks noChangeShapeType="1"/>
          </p:cNvSpPr>
          <p:nvPr/>
        </p:nvSpPr>
        <p:spPr bwMode="auto">
          <a:xfrm flipV="1">
            <a:off x="4191000" y="2819400"/>
            <a:ext cx="0" cy="5334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0" name="Freeform 672"/>
          <p:cNvSpPr>
            <a:spLocks/>
          </p:cNvSpPr>
          <p:nvPr/>
        </p:nvSpPr>
        <p:spPr bwMode="auto">
          <a:xfrm>
            <a:off x="1143000" y="32766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2" name="Freeform 672"/>
          <p:cNvSpPr>
            <a:spLocks/>
          </p:cNvSpPr>
          <p:nvPr/>
        </p:nvSpPr>
        <p:spPr bwMode="auto">
          <a:xfrm>
            <a:off x="4114800" y="3124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3" name="Freeform 672"/>
          <p:cNvSpPr>
            <a:spLocks/>
          </p:cNvSpPr>
          <p:nvPr/>
        </p:nvSpPr>
        <p:spPr bwMode="auto">
          <a:xfrm>
            <a:off x="1143000" y="58674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6524" name="Text Box 203"/>
          <p:cNvSpPr txBox="1">
            <a:spLocks noChangeArrowheads="1"/>
          </p:cNvSpPr>
          <p:nvPr/>
        </p:nvSpPr>
        <p:spPr bwMode="auto">
          <a:xfrm>
            <a:off x="3733800" y="4114800"/>
            <a:ext cx="2209800" cy="22098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b="1">
                <a:solidFill>
                  <a:srgbClr val="FF0080"/>
                </a:solidFill>
              </a:rPr>
              <a:t>No naïve Cell</a:t>
            </a:r>
          </a:p>
          <a:p>
            <a:r>
              <a:rPr lang="en-US" altLang="en-US" sz="2000" b="1">
                <a:solidFill>
                  <a:srgbClr val="FF0080"/>
                </a:solidFill>
              </a:rPr>
              <a:t>implementation</a:t>
            </a:r>
          </a:p>
        </p:txBody>
      </p:sp>
      <p:sp>
        <p:nvSpPr>
          <p:cNvPr id="56525" name="Text Box 204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56526" name="Text Box 205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56527" name="Text Box 206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56528" name="Text Box 207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56529" name="Text Box 208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dataset fits in snoop filter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C2BC01B-00B6-43C8-B6AC-6C6194A048D7}" type="slidenum">
              <a:rPr lang="en-US" altLang="en-US" sz="1200">
                <a:latin typeface="Arial Black" panose="020B0A04020102020204" pitchFamily="34" charset="0"/>
              </a:rPr>
              <a:pPr/>
              <a:t>54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734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SpMV</a:t>
            </a:r>
            <a:r>
              <a:rPr lang="en-US" altLang="en-US" sz="1600" smtClean="0"/>
              <a:t/>
            </a:r>
            <a:br>
              <a:rPr lang="en-US" altLang="en-US" sz="1600" smtClean="0"/>
            </a:br>
            <a:r>
              <a:rPr lang="en-US" altLang="en-US" sz="1600" smtClean="0"/>
              <a:t>(NUMA &amp; SW prefetch)</a:t>
            </a:r>
            <a:endParaRPr lang="en-US" altLang="en-US" smtClean="0"/>
          </a:p>
        </p:txBody>
      </p:sp>
      <p:sp>
        <p:nvSpPr>
          <p:cNvPr id="57348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compulsory flop:byte ~ 0.166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utilize all memory channels</a:t>
            </a:r>
          </a:p>
        </p:txBody>
      </p:sp>
      <p:sp>
        <p:nvSpPr>
          <p:cNvPr id="57349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0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1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5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6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7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8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9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0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1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2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3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4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5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6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7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8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9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0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1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2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3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4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5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6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7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7378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7379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7380" name="Line 35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1" name="Text Box 36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7382" name="Text Box 37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7383" name="Text Box 38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7384" name="Text Box 39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7385" name="Text Box 40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7386" name="Text Box 41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7387" name="Text Box 42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7388" name="Text Box 43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7389" name="Text Box 44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7390" name="Text Box 45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7391" name="Text Box 46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7392" name="Text Box 47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7393" name="Text Box 48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7394" name="Text Box 49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7395" name="Text Box 50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7396" name="Line 51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7" name="Line 52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8" name="Line 53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9" name="Line 54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0" name="Line 55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1" name="Line 56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2" name="Line 57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3" name="Line 58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4" name="Line 59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5" name="Line 60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6" name="Line 61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7" name="Line 62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8" name="Line 63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9" name="Line 64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0" name="Line 65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1" name="Line 66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2" name="Line 67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3" name="Line 68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4" name="Line 69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5" name="Line 70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6" name="Line 71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7" name="Line 72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8" name="Line 73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9" name="Line 74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0" name="Line 75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1" name="Line 76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2" name="Line 77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3" name="Line 78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4" name="Text Box 79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7425" name="Text Box 80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7426" name="Text Box 81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7427" name="Text Box 82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7428" name="Text Box 83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7429" name="Text Box 84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7430" name="Text Box 85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7431" name="Text Box 86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7432" name="Text Box 87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7433" name="Text Box 88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7434" name="Text Box 89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7435" name="Text Box 90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7436" name="Text Box 91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7437" name="Text Box 92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7438" name="Text Box 93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7439" name="Text Box 94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7440" name="Text Box 95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7441" name="Text Box 96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7442" name="Text Box 97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7443" name="Text Box 98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7444" name="Text Box 99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7445" name="Text Box 100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7446" name="Text Box 101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7447" name="Text Box 102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7448" name="Text Box 103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7449" name="Text Box 104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7450" name="Text Box 105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7451" name="Text Box 106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7452" name="Text Box 107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7453" name="Text Box 108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7454" name="Text Box 109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7455" name="Text Box 110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7456" name="Text Box 111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7457" name="Text Box 112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7458" name="Text Box 113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7459" name="Text Box 114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7460" name="Text Box 115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7461" name="Text Box 116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7462" name="Text Box 117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7463" name="Line 118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4" name="Text Box 119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7465" name="Text Box 120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7466" name="Text Box 121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7467" name="Text Box 122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7468" name="Text Box 123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7469" name="Text Box 124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7470" name="Text Box 125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7471" name="Text Box 126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7472" name="Text Box 127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7473" name="Text Box 128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7474" name="Text Box 129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7475" name="Text Box 130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7476" name="Text Box 131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7477" name="Text Box 132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7478" name="Text Box 133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7479" name="Freeform 134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1572577500 h 1200"/>
              <a:gd name="T8" fmla="*/ 1935480000 w 1248"/>
              <a:gd name="T9" fmla="*/ 157257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624"/>
                </a:lnTo>
                <a:lnTo>
                  <a:pt x="768" y="62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0" name="Freeform 135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1" name="Freeform 13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451610000 h 1200"/>
              <a:gd name="T10" fmla="*/ 1935480000 w 1344"/>
              <a:gd name="T11" fmla="*/ 145161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576"/>
                </a:lnTo>
                <a:lnTo>
                  <a:pt x="768" y="576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2" name="Freeform 137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967740000 h 960"/>
              <a:gd name="T10" fmla="*/ 1451610000 w 1344"/>
              <a:gd name="T11" fmla="*/ 96774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384"/>
                </a:lnTo>
                <a:lnTo>
                  <a:pt x="576" y="384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3" name="Line 13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4" name="Line 13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5" name="Line 140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6" name="Line 141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7" name="Line 142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8" name="Text Box 143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7489" name="Text Box 144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7490" name="Line 145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91" name="Line 146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92" name="Line 147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93" name="Text Box 148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7494" name="Line 149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95" name="Text Box 150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57496" name="Text Box 151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7497" name="Text Box 152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57498" name="Text Box 153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7499" name="Line 15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00" name="Line 155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01" name="Line 156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02" name="Text Box 157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7503" name="Line 15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04" name="Text Box 159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7505" name="Line 160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06" name="Line 161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07" name="Line 162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08" name="Text Box 163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7509" name="Text Box 164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7510" name="Text Box 165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7511" name="Line 166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12" name="Line 167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13" name="Line 168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14" name="Line 169"/>
          <p:cNvSpPr>
            <a:spLocks noChangeShapeType="1"/>
          </p:cNvSpPr>
          <p:nvPr/>
        </p:nvSpPr>
        <p:spPr bwMode="auto">
          <a:xfrm flipH="1" flipV="1">
            <a:off x="1828800" y="2438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15" name="Text Box 170"/>
          <p:cNvSpPr txBox="1">
            <a:spLocks noChangeArrowheads="1"/>
          </p:cNvSpPr>
          <p:nvPr/>
        </p:nvSpPr>
        <p:spPr bwMode="auto">
          <a:xfrm>
            <a:off x="18065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7516" name="Text Box 171"/>
          <p:cNvSpPr txBox="1">
            <a:spLocks noChangeArrowheads="1"/>
          </p:cNvSpPr>
          <p:nvPr/>
        </p:nvSpPr>
        <p:spPr bwMode="auto">
          <a:xfrm>
            <a:off x="1806575" y="2286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7517" name="Line 172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18" name="Line 173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19" name="Text Box 174"/>
          <p:cNvSpPr txBox="1">
            <a:spLocks noChangeArrowheads="1"/>
          </p:cNvSpPr>
          <p:nvPr/>
        </p:nvSpPr>
        <p:spPr bwMode="auto">
          <a:xfrm>
            <a:off x="762000" y="25908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7520" name="Line 175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21" name="Line 176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22" name="Line 177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23" name="Line 178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24" name="Text Box 179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7525" name="Line 180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26" name="Line 181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27" name="Line 182"/>
          <p:cNvSpPr>
            <a:spLocks noChangeShapeType="1"/>
          </p:cNvSpPr>
          <p:nvPr/>
        </p:nvSpPr>
        <p:spPr bwMode="auto">
          <a:xfrm flipH="1" flipV="1">
            <a:off x="4648200" y="2362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28" name="Text Box 183"/>
          <p:cNvSpPr txBox="1">
            <a:spLocks noChangeArrowheads="1"/>
          </p:cNvSpPr>
          <p:nvPr/>
        </p:nvSpPr>
        <p:spPr bwMode="auto">
          <a:xfrm>
            <a:off x="47783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7529" name="Text Box 184"/>
          <p:cNvSpPr txBox="1">
            <a:spLocks noChangeArrowheads="1"/>
          </p:cNvSpPr>
          <p:nvPr/>
        </p:nvSpPr>
        <p:spPr bwMode="auto">
          <a:xfrm>
            <a:off x="4778375" y="2209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7530" name="Line 185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31" name="Text Box 186"/>
          <p:cNvSpPr txBox="1">
            <a:spLocks noChangeArrowheads="1"/>
          </p:cNvSpPr>
          <p:nvPr/>
        </p:nvSpPr>
        <p:spPr bwMode="auto">
          <a:xfrm>
            <a:off x="3733800" y="25146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7532" name="Text Box 187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7533" name="Text Box 188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7534" name="Line 189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35" name="Line 190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36" name="Freeform 191"/>
          <p:cNvSpPr>
            <a:spLocks/>
          </p:cNvSpPr>
          <p:nvPr/>
        </p:nvSpPr>
        <p:spPr bwMode="auto">
          <a:xfrm>
            <a:off x="4038600" y="2819400"/>
            <a:ext cx="152400" cy="457200"/>
          </a:xfrm>
          <a:custGeom>
            <a:avLst/>
            <a:gdLst>
              <a:gd name="T0" fmla="*/ 241935000 w 96"/>
              <a:gd name="T1" fmla="*/ 0 h 288"/>
              <a:gd name="T2" fmla="*/ 0 w 96"/>
              <a:gd name="T3" fmla="*/ 241935000 h 288"/>
              <a:gd name="T4" fmla="*/ 0 w 96"/>
              <a:gd name="T5" fmla="*/ 725805000 h 288"/>
              <a:gd name="T6" fmla="*/ 241935000 w 96"/>
              <a:gd name="T7" fmla="*/ 483870000 h 288"/>
              <a:gd name="T8" fmla="*/ 241935000 w 96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88">
                <a:moveTo>
                  <a:pt x="96" y="0"/>
                </a:moveTo>
                <a:lnTo>
                  <a:pt x="0" y="96"/>
                </a:lnTo>
                <a:lnTo>
                  <a:pt x="0" y="288"/>
                </a:lnTo>
                <a:lnTo>
                  <a:pt x="96" y="192"/>
                </a:lnTo>
                <a:lnTo>
                  <a:pt x="96" y="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37" name="Freeform 192"/>
          <p:cNvSpPr>
            <a:spLocks/>
          </p:cNvSpPr>
          <p:nvPr/>
        </p:nvSpPr>
        <p:spPr bwMode="auto">
          <a:xfrm>
            <a:off x="1066800" y="5486400"/>
            <a:ext cx="152400" cy="533400"/>
          </a:xfrm>
          <a:custGeom>
            <a:avLst/>
            <a:gdLst>
              <a:gd name="T0" fmla="*/ 241935000 w 96"/>
              <a:gd name="T1" fmla="*/ 604837500 h 336"/>
              <a:gd name="T2" fmla="*/ 0 w 96"/>
              <a:gd name="T3" fmla="*/ 846772500 h 336"/>
              <a:gd name="T4" fmla="*/ 0 w 96"/>
              <a:gd name="T5" fmla="*/ 241935000 h 336"/>
              <a:gd name="T6" fmla="*/ 241935000 w 96"/>
              <a:gd name="T7" fmla="*/ 0 h 336"/>
              <a:gd name="T8" fmla="*/ 241935000 w 96"/>
              <a:gd name="T9" fmla="*/ 604837500 h 3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336">
                <a:moveTo>
                  <a:pt x="96" y="240"/>
                </a:moveTo>
                <a:lnTo>
                  <a:pt x="0" y="336"/>
                </a:lnTo>
                <a:lnTo>
                  <a:pt x="0" y="96"/>
                </a:lnTo>
                <a:lnTo>
                  <a:pt x="96" y="0"/>
                </a:lnTo>
                <a:lnTo>
                  <a:pt x="96" y="24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38" name="Freeform 193"/>
          <p:cNvSpPr>
            <a:spLocks/>
          </p:cNvSpPr>
          <p:nvPr/>
        </p:nvSpPr>
        <p:spPr bwMode="auto">
          <a:xfrm>
            <a:off x="1066800" y="3048000"/>
            <a:ext cx="152400" cy="304800"/>
          </a:xfrm>
          <a:custGeom>
            <a:avLst/>
            <a:gdLst>
              <a:gd name="T0" fmla="*/ 0 w 96"/>
              <a:gd name="T1" fmla="*/ 483870000 h 192"/>
              <a:gd name="T2" fmla="*/ 219254388 w 96"/>
              <a:gd name="T3" fmla="*/ 473789375 h 192"/>
              <a:gd name="T4" fmla="*/ 241935000 w 96"/>
              <a:gd name="T5" fmla="*/ 0 h 192"/>
              <a:gd name="T6" fmla="*/ 0 w 96"/>
              <a:gd name="T7" fmla="*/ 241935000 h 192"/>
              <a:gd name="T8" fmla="*/ 0 w 96"/>
              <a:gd name="T9" fmla="*/ 48387000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192">
                <a:moveTo>
                  <a:pt x="0" y="192"/>
                </a:moveTo>
                <a:cubicBezTo>
                  <a:pt x="29" y="190"/>
                  <a:pt x="87" y="188"/>
                  <a:pt x="87" y="188"/>
                </a:cubicBezTo>
                <a:lnTo>
                  <a:pt x="96" y="0"/>
                </a:lnTo>
                <a:lnTo>
                  <a:pt x="0" y="96"/>
                </a:lnTo>
                <a:lnTo>
                  <a:pt x="0" y="192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39" name="Line 194"/>
          <p:cNvSpPr>
            <a:spLocks noChangeShapeType="1"/>
          </p:cNvSpPr>
          <p:nvPr/>
        </p:nvSpPr>
        <p:spPr bwMode="auto">
          <a:xfrm flipV="1">
            <a:off x="1219200" y="5486400"/>
            <a:ext cx="0" cy="3810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40" name="Line 195"/>
          <p:cNvSpPr>
            <a:spLocks noChangeShapeType="1"/>
          </p:cNvSpPr>
          <p:nvPr/>
        </p:nvSpPr>
        <p:spPr bwMode="auto">
          <a:xfrm flipV="1">
            <a:off x="1219200" y="5486400"/>
            <a:ext cx="0" cy="838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41" name="Line 196"/>
          <p:cNvSpPr>
            <a:spLocks noChangeShapeType="1"/>
          </p:cNvSpPr>
          <p:nvPr/>
        </p:nvSpPr>
        <p:spPr bwMode="auto">
          <a:xfrm>
            <a:off x="1219200" y="30480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42" name="Line 197"/>
          <p:cNvSpPr>
            <a:spLocks noChangeShapeType="1"/>
          </p:cNvSpPr>
          <p:nvPr/>
        </p:nvSpPr>
        <p:spPr bwMode="auto">
          <a:xfrm flipV="1">
            <a:off x="1219200" y="3048000"/>
            <a:ext cx="0" cy="304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43" name="Line 198"/>
          <p:cNvSpPr>
            <a:spLocks noChangeShapeType="1"/>
          </p:cNvSpPr>
          <p:nvPr/>
        </p:nvSpPr>
        <p:spPr bwMode="auto">
          <a:xfrm flipV="1">
            <a:off x="4191000" y="28194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544" name="Line 199"/>
          <p:cNvSpPr>
            <a:spLocks noChangeShapeType="1"/>
          </p:cNvSpPr>
          <p:nvPr/>
        </p:nvSpPr>
        <p:spPr bwMode="auto">
          <a:xfrm flipV="1">
            <a:off x="4191000" y="2819400"/>
            <a:ext cx="0" cy="5334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6" name="Oval 678"/>
          <p:cNvSpPr>
            <a:spLocks noChangeArrowheads="1"/>
          </p:cNvSpPr>
          <p:nvPr/>
        </p:nvSpPr>
        <p:spPr bwMode="auto">
          <a:xfrm>
            <a:off x="1143000" y="31242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2720" name="Freeform 672"/>
          <p:cNvSpPr>
            <a:spLocks/>
          </p:cNvSpPr>
          <p:nvPr/>
        </p:nvSpPr>
        <p:spPr bwMode="auto">
          <a:xfrm>
            <a:off x="1143000" y="32766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2" name="Oval 678"/>
          <p:cNvSpPr>
            <a:spLocks noChangeArrowheads="1"/>
          </p:cNvSpPr>
          <p:nvPr/>
        </p:nvSpPr>
        <p:spPr bwMode="auto">
          <a:xfrm>
            <a:off x="4114800" y="28194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3" name="Freeform 672"/>
          <p:cNvSpPr>
            <a:spLocks/>
          </p:cNvSpPr>
          <p:nvPr/>
        </p:nvSpPr>
        <p:spPr bwMode="auto">
          <a:xfrm>
            <a:off x="4114800" y="3124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4" name="Oval 678"/>
          <p:cNvSpPr>
            <a:spLocks noChangeArrowheads="1"/>
          </p:cNvSpPr>
          <p:nvPr/>
        </p:nvSpPr>
        <p:spPr bwMode="auto">
          <a:xfrm>
            <a:off x="1143000" y="56388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" name="Freeform 672"/>
          <p:cNvSpPr>
            <a:spLocks/>
          </p:cNvSpPr>
          <p:nvPr/>
        </p:nvSpPr>
        <p:spPr bwMode="auto">
          <a:xfrm>
            <a:off x="1143000" y="58674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7551" name="Text Box 206"/>
          <p:cNvSpPr txBox="1">
            <a:spLocks noChangeArrowheads="1"/>
          </p:cNvSpPr>
          <p:nvPr/>
        </p:nvSpPr>
        <p:spPr bwMode="auto">
          <a:xfrm>
            <a:off x="3733800" y="4114800"/>
            <a:ext cx="2209800" cy="22098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b="1">
                <a:solidFill>
                  <a:srgbClr val="FF0080"/>
                </a:solidFill>
              </a:rPr>
              <a:t>No naïve Cell</a:t>
            </a:r>
          </a:p>
          <a:p>
            <a:r>
              <a:rPr lang="en-US" altLang="en-US" sz="2000" b="1">
                <a:solidFill>
                  <a:srgbClr val="FF0080"/>
                </a:solidFill>
              </a:rPr>
              <a:t>implementation</a:t>
            </a:r>
          </a:p>
        </p:txBody>
      </p:sp>
      <p:sp>
        <p:nvSpPr>
          <p:cNvPr id="57552" name="Text Box 207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57553" name="Text Box 208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57554" name="Text Box 209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57555" name="Text Box 210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57556" name="Text Box 211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dataset fits in snoop filter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1ECFC90-AF14-4D2B-9DF0-A1ADED824510}" type="slidenum">
              <a:rPr lang="en-US" altLang="en-US" sz="1200">
                <a:latin typeface="Arial Black" panose="020B0A04020102020204" pitchFamily="34" charset="0"/>
              </a:rPr>
              <a:pPr/>
              <a:t>55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837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SpMV</a:t>
            </a:r>
            <a:br>
              <a:rPr lang="en-US" altLang="en-US" smtClean="0"/>
            </a:br>
            <a:r>
              <a:rPr lang="en-US" altLang="en-US" sz="1600" smtClean="0"/>
              <a:t>(matrix compression)</a:t>
            </a:r>
            <a:endParaRPr lang="en-US" altLang="en-US" smtClean="0"/>
          </a:p>
        </p:txBody>
      </p:sp>
      <p:sp>
        <p:nvSpPr>
          <p:cNvPr id="58372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Inherent FMA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Register blocking improves ILP, DLP, flop:byte ratio, and FP% of instructions</a:t>
            </a:r>
          </a:p>
        </p:txBody>
      </p:sp>
      <p:sp>
        <p:nvSpPr>
          <p:cNvPr id="58373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4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5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6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7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5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6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7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8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9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0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1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2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3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4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5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6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7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8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9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0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1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8402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8403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8404" name="Line 35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5" name="Text Box 36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8406" name="Text Box 37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8407" name="Text Box 38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8408" name="Text Box 39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8409" name="Text Box 40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8410" name="Text Box 41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8411" name="Text Box 42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8412" name="Text Box 43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8413" name="Text Box 44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8414" name="Text Box 45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8415" name="Text Box 46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8416" name="Text Box 47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8417" name="Text Box 48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8418" name="Text Box 49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8419" name="Text Box 50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8420" name="Line 51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1" name="Line 52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2" name="Line 53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3" name="Line 54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4" name="Line 55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5" name="Line 56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6" name="Line 57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7" name="Line 58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8" name="Line 59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9" name="Line 60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0" name="Line 61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1" name="Line 62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2" name="Line 63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3" name="Line 64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4" name="Line 65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5" name="Line 66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6" name="Line 67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7" name="Line 68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8" name="Line 69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9" name="Line 70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0" name="Line 71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1" name="Line 72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2" name="Line 73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3" name="Line 74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4" name="Line 75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5" name="Line 76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6" name="Line 77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7" name="Line 78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8" name="Text Box 79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8449" name="Text Box 80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8450" name="Text Box 81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8451" name="Text Box 82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8452" name="Text Box 83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8453" name="Text Box 84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8454" name="Text Box 85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8455" name="Text Box 86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8456" name="Text Box 87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8457" name="Text Box 88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8458" name="Text Box 89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8459" name="Text Box 90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8460" name="Text Box 91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8461" name="Text Box 92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8462" name="Text Box 93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8463" name="Text Box 94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8464" name="Text Box 95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8465" name="Text Box 96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8466" name="Text Box 97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8467" name="Text Box 98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8468" name="Text Box 99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8469" name="Text Box 100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8470" name="Text Box 101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8471" name="Text Box 102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8472" name="Text Box 103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8473" name="Text Box 104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8474" name="Text Box 105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8475" name="Text Box 106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8476" name="Text Box 107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8477" name="Text Box 108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8478" name="Text Box 109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8479" name="Text Box 110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8480" name="Text Box 111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8481" name="Text Box 112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8482" name="Text Box 113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8483" name="Text Box 114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8484" name="Text Box 115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8485" name="Text Box 116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8486" name="Text Box 117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8487" name="Line 118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8" name="Text Box 119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8489" name="Text Box 120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8490" name="Text Box 121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8491" name="Text Box 122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8492" name="Text Box 123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8493" name="Text Box 124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8494" name="Text Box 125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8495" name="Text Box 126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8496" name="Text Box 127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8497" name="Text Box 128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8498" name="Text Box 129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8499" name="Text Box 130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8500" name="Text Box 131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8501" name="Text Box 132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8502" name="Text Box 133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8503" name="Freeform 134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1572577500 h 1200"/>
              <a:gd name="T8" fmla="*/ 1935480000 w 1248"/>
              <a:gd name="T9" fmla="*/ 157257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624"/>
                </a:lnTo>
                <a:lnTo>
                  <a:pt x="768" y="62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4" name="Freeform 135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5" name="Freeform 13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451610000 h 1200"/>
              <a:gd name="T10" fmla="*/ 1935480000 w 1344"/>
              <a:gd name="T11" fmla="*/ 145161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576"/>
                </a:lnTo>
                <a:lnTo>
                  <a:pt x="768" y="576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6" name="Freeform 137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967740000 h 960"/>
              <a:gd name="T10" fmla="*/ 1451610000 w 1344"/>
              <a:gd name="T11" fmla="*/ 96774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384"/>
                </a:lnTo>
                <a:lnTo>
                  <a:pt x="576" y="384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7" name="Line 13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8" name="Line 13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9" name="Line 140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0" name="Line 141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1" name="Line 142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2" name="Text Box 143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8513" name="Text Box 144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8514" name="Line 145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5" name="Line 146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6" name="Line 147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7" name="Text Box 148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8518" name="Line 149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9" name="Text Box 150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58520" name="Text Box 151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8521" name="Text Box 152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58522" name="Text Box 153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8523" name="Line 15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4" name="Line 155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5" name="Line 156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6" name="Text Box 157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8527" name="Line 15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8" name="Text Box 159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8529" name="Line 160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0" name="Line 161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1" name="Line 162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2" name="Text Box 163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8533" name="Text Box 164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8534" name="Text Box 165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8535" name="Line 166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6" name="Line 167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7" name="Line 168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8" name="Line 169"/>
          <p:cNvSpPr>
            <a:spLocks noChangeShapeType="1"/>
          </p:cNvSpPr>
          <p:nvPr/>
        </p:nvSpPr>
        <p:spPr bwMode="auto">
          <a:xfrm flipH="1" flipV="1">
            <a:off x="1828800" y="2438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9" name="Text Box 170"/>
          <p:cNvSpPr txBox="1">
            <a:spLocks noChangeArrowheads="1"/>
          </p:cNvSpPr>
          <p:nvPr/>
        </p:nvSpPr>
        <p:spPr bwMode="auto">
          <a:xfrm>
            <a:off x="18065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8540" name="Text Box 171"/>
          <p:cNvSpPr txBox="1">
            <a:spLocks noChangeArrowheads="1"/>
          </p:cNvSpPr>
          <p:nvPr/>
        </p:nvSpPr>
        <p:spPr bwMode="auto">
          <a:xfrm>
            <a:off x="1806575" y="2286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8541" name="Line 172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2" name="Line 173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3" name="Text Box 174"/>
          <p:cNvSpPr txBox="1">
            <a:spLocks noChangeArrowheads="1"/>
          </p:cNvSpPr>
          <p:nvPr/>
        </p:nvSpPr>
        <p:spPr bwMode="auto">
          <a:xfrm>
            <a:off x="762000" y="25908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8544" name="Text Box 175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dataset fits in snoop filter</a:t>
            </a:r>
          </a:p>
        </p:txBody>
      </p:sp>
      <p:sp>
        <p:nvSpPr>
          <p:cNvPr id="58545" name="Line 176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6" name="Line 177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7" name="Line 178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8" name="Line 179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9" name="Text Box 180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8550" name="Line 181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1" name="Line 182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2" name="Line 183"/>
          <p:cNvSpPr>
            <a:spLocks noChangeShapeType="1"/>
          </p:cNvSpPr>
          <p:nvPr/>
        </p:nvSpPr>
        <p:spPr bwMode="auto">
          <a:xfrm flipH="1" flipV="1">
            <a:off x="4648200" y="2362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3" name="Text Box 184"/>
          <p:cNvSpPr txBox="1">
            <a:spLocks noChangeArrowheads="1"/>
          </p:cNvSpPr>
          <p:nvPr/>
        </p:nvSpPr>
        <p:spPr bwMode="auto">
          <a:xfrm>
            <a:off x="47783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8554" name="Text Box 185"/>
          <p:cNvSpPr txBox="1">
            <a:spLocks noChangeArrowheads="1"/>
          </p:cNvSpPr>
          <p:nvPr/>
        </p:nvSpPr>
        <p:spPr bwMode="auto">
          <a:xfrm>
            <a:off x="4778375" y="2209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8555" name="Line 186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6" name="Text Box 187"/>
          <p:cNvSpPr txBox="1">
            <a:spLocks noChangeArrowheads="1"/>
          </p:cNvSpPr>
          <p:nvPr/>
        </p:nvSpPr>
        <p:spPr bwMode="auto">
          <a:xfrm>
            <a:off x="3733800" y="25146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8557" name="Text Box 188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8558" name="Text Box 189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8559" name="Line 190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0" name="Line 191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1" name="Freeform 192"/>
          <p:cNvSpPr>
            <a:spLocks/>
          </p:cNvSpPr>
          <p:nvPr/>
        </p:nvSpPr>
        <p:spPr bwMode="auto">
          <a:xfrm>
            <a:off x="4191000" y="2667000"/>
            <a:ext cx="152400" cy="457200"/>
          </a:xfrm>
          <a:custGeom>
            <a:avLst/>
            <a:gdLst>
              <a:gd name="T0" fmla="*/ 241935000 w 96"/>
              <a:gd name="T1" fmla="*/ 0 h 288"/>
              <a:gd name="T2" fmla="*/ 0 w 96"/>
              <a:gd name="T3" fmla="*/ 241935000 h 288"/>
              <a:gd name="T4" fmla="*/ 0 w 96"/>
              <a:gd name="T5" fmla="*/ 725805000 h 288"/>
              <a:gd name="T6" fmla="*/ 241935000 w 96"/>
              <a:gd name="T7" fmla="*/ 483870000 h 288"/>
              <a:gd name="T8" fmla="*/ 241935000 w 96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88">
                <a:moveTo>
                  <a:pt x="96" y="0"/>
                </a:moveTo>
                <a:lnTo>
                  <a:pt x="0" y="96"/>
                </a:lnTo>
                <a:lnTo>
                  <a:pt x="0" y="288"/>
                </a:lnTo>
                <a:lnTo>
                  <a:pt x="96" y="192"/>
                </a:lnTo>
                <a:lnTo>
                  <a:pt x="96" y="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2" name="Freeform 193"/>
          <p:cNvSpPr>
            <a:spLocks/>
          </p:cNvSpPr>
          <p:nvPr/>
        </p:nvSpPr>
        <p:spPr bwMode="auto">
          <a:xfrm>
            <a:off x="1219200" y="5334000"/>
            <a:ext cx="152400" cy="533400"/>
          </a:xfrm>
          <a:custGeom>
            <a:avLst/>
            <a:gdLst>
              <a:gd name="T0" fmla="*/ 241935000 w 96"/>
              <a:gd name="T1" fmla="*/ 604837500 h 336"/>
              <a:gd name="T2" fmla="*/ 0 w 96"/>
              <a:gd name="T3" fmla="*/ 846772500 h 336"/>
              <a:gd name="T4" fmla="*/ 0 w 96"/>
              <a:gd name="T5" fmla="*/ 241935000 h 336"/>
              <a:gd name="T6" fmla="*/ 241935000 w 96"/>
              <a:gd name="T7" fmla="*/ 0 h 336"/>
              <a:gd name="T8" fmla="*/ 241935000 w 96"/>
              <a:gd name="T9" fmla="*/ 604837500 h 3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336">
                <a:moveTo>
                  <a:pt x="96" y="240"/>
                </a:moveTo>
                <a:lnTo>
                  <a:pt x="0" y="336"/>
                </a:lnTo>
                <a:lnTo>
                  <a:pt x="0" y="96"/>
                </a:lnTo>
                <a:lnTo>
                  <a:pt x="96" y="0"/>
                </a:lnTo>
                <a:lnTo>
                  <a:pt x="96" y="24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3" name="Freeform 194"/>
          <p:cNvSpPr>
            <a:spLocks/>
          </p:cNvSpPr>
          <p:nvPr/>
        </p:nvSpPr>
        <p:spPr bwMode="auto">
          <a:xfrm>
            <a:off x="4191000" y="5257800"/>
            <a:ext cx="152400" cy="609600"/>
          </a:xfrm>
          <a:custGeom>
            <a:avLst/>
            <a:gdLst>
              <a:gd name="T0" fmla="*/ 241935000 w 96"/>
              <a:gd name="T1" fmla="*/ 725805000 h 384"/>
              <a:gd name="T2" fmla="*/ 0 w 96"/>
              <a:gd name="T3" fmla="*/ 967740000 h 384"/>
              <a:gd name="T4" fmla="*/ 0 w 96"/>
              <a:gd name="T5" fmla="*/ 241935000 h 384"/>
              <a:gd name="T6" fmla="*/ 241935000 w 96"/>
              <a:gd name="T7" fmla="*/ 0 h 384"/>
              <a:gd name="T8" fmla="*/ 241935000 w 96"/>
              <a:gd name="T9" fmla="*/ 725805000 h 3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384">
                <a:moveTo>
                  <a:pt x="96" y="288"/>
                </a:moveTo>
                <a:lnTo>
                  <a:pt x="0" y="384"/>
                </a:lnTo>
                <a:lnTo>
                  <a:pt x="0" y="96"/>
                </a:lnTo>
                <a:lnTo>
                  <a:pt x="96" y="0"/>
                </a:lnTo>
                <a:lnTo>
                  <a:pt x="96" y="288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4" name="Line 195"/>
          <p:cNvSpPr>
            <a:spLocks noChangeShapeType="1"/>
          </p:cNvSpPr>
          <p:nvPr/>
        </p:nvSpPr>
        <p:spPr bwMode="auto">
          <a:xfrm flipV="1">
            <a:off x="1371600" y="5334000"/>
            <a:ext cx="0" cy="3810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5" name="Line 196"/>
          <p:cNvSpPr>
            <a:spLocks noChangeShapeType="1"/>
          </p:cNvSpPr>
          <p:nvPr/>
        </p:nvSpPr>
        <p:spPr bwMode="auto">
          <a:xfrm flipV="1">
            <a:off x="1371600" y="5486400"/>
            <a:ext cx="0" cy="838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6" name="Line 197"/>
          <p:cNvSpPr>
            <a:spLocks noChangeShapeType="1"/>
          </p:cNvSpPr>
          <p:nvPr/>
        </p:nvSpPr>
        <p:spPr bwMode="auto">
          <a:xfrm flipV="1">
            <a:off x="4343400" y="5257800"/>
            <a:ext cx="0" cy="4572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7" name="Line 198"/>
          <p:cNvSpPr>
            <a:spLocks noChangeShapeType="1"/>
          </p:cNvSpPr>
          <p:nvPr/>
        </p:nvSpPr>
        <p:spPr bwMode="auto">
          <a:xfrm flipV="1">
            <a:off x="4343400" y="5257800"/>
            <a:ext cx="0" cy="1066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8" name="Line 199"/>
          <p:cNvSpPr>
            <a:spLocks noChangeShapeType="1"/>
          </p:cNvSpPr>
          <p:nvPr/>
        </p:nvSpPr>
        <p:spPr bwMode="auto">
          <a:xfrm flipV="1">
            <a:off x="4343400" y="26670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9" name="Line 200"/>
          <p:cNvSpPr>
            <a:spLocks noChangeShapeType="1"/>
          </p:cNvSpPr>
          <p:nvPr/>
        </p:nvSpPr>
        <p:spPr bwMode="auto">
          <a:xfrm flipV="1">
            <a:off x="4343400" y="2667000"/>
            <a:ext cx="0" cy="685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6" name="Oval 678"/>
          <p:cNvSpPr>
            <a:spLocks noChangeArrowheads="1"/>
          </p:cNvSpPr>
          <p:nvPr/>
        </p:nvSpPr>
        <p:spPr bwMode="auto">
          <a:xfrm>
            <a:off x="4267200" y="25908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2" name="Oval 678"/>
          <p:cNvSpPr>
            <a:spLocks noChangeArrowheads="1"/>
          </p:cNvSpPr>
          <p:nvPr/>
        </p:nvSpPr>
        <p:spPr bwMode="auto">
          <a:xfrm>
            <a:off x="1295400" y="53340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3" name="Oval 678"/>
          <p:cNvSpPr>
            <a:spLocks noChangeArrowheads="1"/>
          </p:cNvSpPr>
          <p:nvPr/>
        </p:nvSpPr>
        <p:spPr bwMode="auto">
          <a:xfrm>
            <a:off x="4267200" y="51816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8573" name="Freeform 204"/>
          <p:cNvSpPr>
            <a:spLocks/>
          </p:cNvSpPr>
          <p:nvPr/>
        </p:nvSpPr>
        <p:spPr bwMode="auto">
          <a:xfrm>
            <a:off x="1219200" y="2895600"/>
            <a:ext cx="152400" cy="457200"/>
          </a:xfrm>
          <a:custGeom>
            <a:avLst/>
            <a:gdLst>
              <a:gd name="T0" fmla="*/ 241935000 w 96"/>
              <a:gd name="T1" fmla="*/ 0 h 288"/>
              <a:gd name="T2" fmla="*/ 0 w 96"/>
              <a:gd name="T3" fmla="*/ 241935000 h 288"/>
              <a:gd name="T4" fmla="*/ 0 w 96"/>
              <a:gd name="T5" fmla="*/ 725805000 h 288"/>
              <a:gd name="T6" fmla="*/ 241935000 w 96"/>
              <a:gd name="T7" fmla="*/ 483870000 h 288"/>
              <a:gd name="T8" fmla="*/ 241935000 w 96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88">
                <a:moveTo>
                  <a:pt x="96" y="0"/>
                </a:moveTo>
                <a:lnTo>
                  <a:pt x="0" y="96"/>
                </a:lnTo>
                <a:lnTo>
                  <a:pt x="0" y="288"/>
                </a:lnTo>
                <a:lnTo>
                  <a:pt x="96" y="192"/>
                </a:lnTo>
                <a:lnTo>
                  <a:pt x="96" y="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4" name="Line 205"/>
          <p:cNvSpPr>
            <a:spLocks noChangeShapeType="1"/>
          </p:cNvSpPr>
          <p:nvPr/>
        </p:nvSpPr>
        <p:spPr bwMode="auto">
          <a:xfrm flipV="1">
            <a:off x="1371600" y="28956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5" name="Line 206"/>
          <p:cNvSpPr>
            <a:spLocks noChangeShapeType="1"/>
          </p:cNvSpPr>
          <p:nvPr/>
        </p:nvSpPr>
        <p:spPr bwMode="auto">
          <a:xfrm flipV="1">
            <a:off x="1371600" y="2895600"/>
            <a:ext cx="0" cy="457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Oval 678"/>
          <p:cNvSpPr>
            <a:spLocks noChangeArrowheads="1"/>
          </p:cNvSpPr>
          <p:nvPr/>
        </p:nvSpPr>
        <p:spPr bwMode="auto">
          <a:xfrm>
            <a:off x="1295400" y="28194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2720" name="Freeform 672"/>
          <p:cNvSpPr>
            <a:spLocks/>
          </p:cNvSpPr>
          <p:nvPr/>
        </p:nvSpPr>
        <p:spPr bwMode="auto">
          <a:xfrm>
            <a:off x="1143000" y="32766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8578" name="Line 209"/>
          <p:cNvSpPr>
            <a:spLocks noChangeShapeType="1"/>
          </p:cNvSpPr>
          <p:nvPr/>
        </p:nvSpPr>
        <p:spPr bwMode="auto">
          <a:xfrm flipV="1">
            <a:off x="4191000" y="3124200"/>
            <a:ext cx="0" cy="228600"/>
          </a:xfrm>
          <a:prstGeom prst="line">
            <a:avLst/>
          </a:prstGeom>
          <a:noFill/>
          <a:ln w="19050">
            <a:solidFill>
              <a:srgbClr val="3366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9" name="Line 210"/>
          <p:cNvSpPr>
            <a:spLocks noChangeShapeType="1"/>
          </p:cNvSpPr>
          <p:nvPr/>
        </p:nvSpPr>
        <p:spPr bwMode="auto">
          <a:xfrm flipV="1">
            <a:off x="1219200" y="5867400"/>
            <a:ext cx="0" cy="457200"/>
          </a:xfrm>
          <a:prstGeom prst="line">
            <a:avLst/>
          </a:prstGeom>
          <a:noFill/>
          <a:ln w="19050">
            <a:solidFill>
              <a:srgbClr val="3366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" name="Freeform 672"/>
          <p:cNvSpPr>
            <a:spLocks/>
          </p:cNvSpPr>
          <p:nvPr/>
        </p:nvSpPr>
        <p:spPr bwMode="auto">
          <a:xfrm>
            <a:off x="4114800" y="3124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" name="Freeform 672"/>
          <p:cNvSpPr>
            <a:spLocks/>
          </p:cNvSpPr>
          <p:nvPr/>
        </p:nvSpPr>
        <p:spPr bwMode="auto">
          <a:xfrm>
            <a:off x="1143000" y="58674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8582" name="Text Box 213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58583" name="Text Box 214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58584" name="Text Box 215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58585" name="Text Box 216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20C3E9B-780E-4386-84C3-CB8B96E7CDE4}" type="slidenum">
              <a:rPr lang="en-US" altLang="en-US" sz="1200">
                <a:latin typeface="Arial Black" panose="020B0A04020102020204" pitchFamily="34" charset="0"/>
              </a:rPr>
              <a:pPr/>
              <a:t>56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5939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SpMV</a:t>
            </a:r>
            <a:br>
              <a:rPr lang="en-US" altLang="en-US" smtClean="0"/>
            </a:br>
            <a:r>
              <a:rPr lang="en-US" altLang="en-US" sz="1600" smtClean="0"/>
              <a:t>(matrix compression)</a:t>
            </a:r>
            <a:endParaRPr lang="en-US" altLang="en-US" smtClean="0"/>
          </a:p>
        </p:txBody>
      </p:sp>
      <p:sp>
        <p:nvSpPr>
          <p:cNvPr id="59396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Inherent FMA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Register blocking improves ILP, DLP, flop:byte ratio, and FP% of instructions</a:t>
            </a:r>
          </a:p>
        </p:txBody>
      </p:sp>
      <p:sp>
        <p:nvSpPr>
          <p:cNvPr id="59397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8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9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0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1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2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3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4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5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6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7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8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9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0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1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2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3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4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5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6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7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8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9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0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1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2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3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4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5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9426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9427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9428" name="Line 35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9" name="Text Box 36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9430" name="Text Box 37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9431" name="Text Box 38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9432" name="Text Box 39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9433" name="Text Box 40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9434" name="Text Box 41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9435" name="Text Box 42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9436" name="Text Box 43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9437" name="Text Box 44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9438" name="Text Box 45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9439" name="Text Box 46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9440" name="Text Box 47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9441" name="Text Box 48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9442" name="Text Box 49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9443" name="Text Box 50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9444" name="Line 51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5" name="Line 52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6" name="Line 53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7" name="Line 54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8" name="Line 55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9" name="Line 56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0" name="Line 57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1" name="Line 58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2" name="Line 59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3" name="Line 60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4" name="Line 61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5" name="Line 62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6" name="Line 63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7" name="Line 64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8" name="Line 65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9" name="Line 66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0" name="Line 67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1" name="Line 68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2" name="Line 69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3" name="Line 70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4" name="Line 71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5" name="Line 72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6" name="Line 73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7" name="Line 74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8" name="Line 75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9" name="Line 76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0" name="Line 77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1" name="Line 78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2" name="Text Box 79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9473" name="Text Box 80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9474" name="Text Box 81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9475" name="Text Box 82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9476" name="Text Box 83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9477" name="Text Box 84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9478" name="Text Box 85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9479" name="Text Box 86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9480" name="Text Box 87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9481" name="Text Box 88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9482" name="Text Box 89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9483" name="Text Box 90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9484" name="Text Box 91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9485" name="Text Box 92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9486" name="Text Box 93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9487" name="Text Box 94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9488" name="Text Box 95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9489" name="Text Box 96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9490" name="Text Box 97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9491" name="Text Box 98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9492" name="Text Box 99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9493" name="Text Box 100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9494" name="Text Box 101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9495" name="Text Box 102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9496" name="Text Box 103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9497" name="Text Box 104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9498" name="Text Box 105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9499" name="Text Box 106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9500" name="Text Box 107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9501" name="Text Box 108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9502" name="Text Box 109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9503" name="Text Box 110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9504" name="Text Box 111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9505" name="Text Box 112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9506" name="Text Box 113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9507" name="Text Box 114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9508" name="Text Box 115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59509" name="Text Box 116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59510" name="Text Box 117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59511" name="Line 118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2" name="Text Box 119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59513" name="Text Box 120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59514" name="Text Box 121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59515" name="Text Box 122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59516" name="Text Box 123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59517" name="Text Box 124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59518" name="Text Box 125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59519" name="Text Box 126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59520" name="Text Box 127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59521" name="Text Box 128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59522" name="Text Box 129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59523" name="Text Box 130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59524" name="Text Box 131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59525" name="Text Box 132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59526" name="Text Box 133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59527" name="Freeform 134"/>
          <p:cNvSpPr>
            <a:spLocks/>
          </p:cNvSpPr>
          <p:nvPr/>
        </p:nvSpPr>
        <p:spPr bwMode="auto">
          <a:xfrm>
            <a:off x="914400" y="1447800"/>
            <a:ext cx="1981200" cy="1905000"/>
          </a:xfrm>
          <a:custGeom>
            <a:avLst/>
            <a:gdLst>
              <a:gd name="T0" fmla="*/ 0 w 1248"/>
              <a:gd name="T1" fmla="*/ 2147483647 h 1200"/>
              <a:gd name="T2" fmla="*/ 2147483647 w 1248"/>
              <a:gd name="T3" fmla="*/ 0 h 1200"/>
              <a:gd name="T4" fmla="*/ 2147483647 w 1248"/>
              <a:gd name="T5" fmla="*/ 0 h 1200"/>
              <a:gd name="T6" fmla="*/ 2147483647 w 1248"/>
              <a:gd name="T7" fmla="*/ 1572577500 h 1200"/>
              <a:gd name="T8" fmla="*/ 1935480000 w 1248"/>
              <a:gd name="T9" fmla="*/ 1572577500 h 1200"/>
              <a:gd name="T10" fmla="*/ 483870000 w 1248"/>
              <a:gd name="T11" fmla="*/ 2147483647 h 1200"/>
              <a:gd name="T12" fmla="*/ 0 w 1248"/>
              <a:gd name="T13" fmla="*/ 2147483647 h 1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48" h="1200">
                <a:moveTo>
                  <a:pt x="0" y="1200"/>
                </a:moveTo>
                <a:lnTo>
                  <a:pt x="1200" y="0"/>
                </a:lnTo>
                <a:lnTo>
                  <a:pt x="1248" y="0"/>
                </a:lnTo>
                <a:lnTo>
                  <a:pt x="1248" y="624"/>
                </a:lnTo>
                <a:lnTo>
                  <a:pt x="768" y="624"/>
                </a:lnTo>
                <a:lnTo>
                  <a:pt x="192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8" name="Freeform 135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9" name="Freeform 136"/>
          <p:cNvSpPr>
            <a:spLocks/>
          </p:cNvSpPr>
          <p:nvPr/>
        </p:nvSpPr>
        <p:spPr bwMode="auto">
          <a:xfrm>
            <a:off x="3733800" y="1447800"/>
            <a:ext cx="2133600" cy="1905000"/>
          </a:xfrm>
          <a:custGeom>
            <a:avLst/>
            <a:gdLst>
              <a:gd name="T0" fmla="*/ 0 w 1344"/>
              <a:gd name="T1" fmla="*/ 2147483647 h 1200"/>
              <a:gd name="T2" fmla="*/ 0 w 1344"/>
              <a:gd name="T3" fmla="*/ 2147483647 h 1200"/>
              <a:gd name="T4" fmla="*/ 2147483647 w 1344"/>
              <a:gd name="T5" fmla="*/ 0 h 1200"/>
              <a:gd name="T6" fmla="*/ 2147483647 w 1344"/>
              <a:gd name="T7" fmla="*/ 0 h 1200"/>
              <a:gd name="T8" fmla="*/ 2147483647 w 1344"/>
              <a:gd name="T9" fmla="*/ 1451610000 h 1200"/>
              <a:gd name="T10" fmla="*/ 1935480000 w 1344"/>
              <a:gd name="T11" fmla="*/ 1451610000 h 1200"/>
              <a:gd name="T12" fmla="*/ 362902500 w 1344"/>
              <a:gd name="T13" fmla="*/ 2147483647 h 1200"/>
              <a:gd name="T14" fmla="*/ 0 w 1344"/>
              <a:gd name="T15" fmla="*/ 2147483647 h 12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200">
                <a:moveTo>
                  <a:pt x="0" y="1200"/>
                </a:moveTo>
                <a:lnTo>
                  <a:pt x="0" y="1152"/>
                </a:lnTo>
                <a:lnTo>
                  <a:pt x="1152" y="0"/>
                </a:lnTo>
                <a:lnTo>
                  <a:pt x="1344" y="0"/>
                </a:lnTo>
                <a:lnTo>
                  <a:pt x="1344" y="576"/>
                </a:lnTo>
                <a:lnTo>
                  <a:pt x="768" y="576"/>
                </a:lnTo>
                <a:lnTo>
                  <a:pt x="144" y="1200"/>
                </a:lnTo>
                <a:lnTo>
                  <a:pt x="0" y="120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30" name="Freeform 137"/>
          <p:cNvSpPr>
            <a:spLocks/>
          </p:cNvSpPr>
          <p:nvPr/>
        </p:nvSpPr>
        <p:spPr bwMode="auto">
          <a:xfrm>
            <a:off x="3733800" y="4800600"/>
            <a:ext cx="2133600" cy="1524000"/>
          </a:xfrm>
          <a:custGeom>
            <a:avLst/>
            <a:gdLst>
              <a:gd name="T0" fmla="*/ 0 w 1344"/>
              <a:gd name="T1" fmla="*/ 2147483647 h 960"/>
              <a:gd name="T2" fmla="*/ 0 w 1344"/>
              <a:gd name="T3" fmla="*/ 1693545000 h 960"/>
              <a:gd name="T4" fmla="*/ 1693545000 w 1344"/>
              <a:gd name="T5" fmla="*/ 0 h 960"/>
              <a:gd name="T6" fmla="*/ 2147483647 w 1344"/>
              <a:gd name="T7" fmla="*/ 0 h 960"/>
              <a:gd name="T8" fmla="*/ 2147483647 w 1344"/>
              <a:gd name="T9" fmla="*/ 967740000 h 960"/>
              <a:gd name="T10" fmla="*/ 1451610000 w 1344"/>
              <a:gd name="T11" fmla="*/ 967740000 h 960"/>
              <a:gd name="T12" fmla="*/ 0 w 1344"/>
              <a:gd name="T13" fmla="*/ 2147483647 h 9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960">
                <a:moveTo>
                  <a:pt x="0" y="960"/>
                </a:moveTo>
                <a:lnTo>
                  <a:pt x="0" y="672"/>
                </a:lnTo>
                <a:lnTo>
                  <a:pt x="672" y="0"/>
                </a:lnTo>
                <a:lnTo>
                  <a:pt x="1344" y="0"/>
                </a:lnTo>
                <a:lnTo>
                  <a:pt x="1344" y="384"/>
                </a:lnTo>
                <a:lnTo>
                  <a:pt x="576" y="384"/>
                </a:lnTo>
                <a:lnTo>
                  <a:pt x="0" y="960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31" name="Line 138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32" name="Line 139"/>
          <p:cNvSpPr>
            <a:spLocks noChangeShapeType="1"/>
          </p:cNvSpPr>
          <p:nvPr/>
        </p:nvSpPr>
        <p:spPr bwMode="auto">
          <a:xfrm flipV="1">
            <a:off x="3730625" y="4800600"/>
            <a:ext cx="1069975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33" name="Line 140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34" name="Line 141"/>
          <p:cNvSpPr>
            <a:spLocks noChangeShapeType="1"/>
          </p:cNvSpPr>
          <p:nvPr/>
        </p:nvSpPr>
        <p:spPr bwMode="auto">
          <a:xfrm flipV="1">
            <a:off x="3733800" y="4800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35" name="Line 142"/>
          <p:cNvSpPr>
            <a:spLocks noChangeShapeType="1"/>
          </p:cNvSpPr>
          <p:nvPr/>
        </p:nvSpPr>
        <p:spPr bwMode="auto">
          <a:xfrm flipV="1">
            <a:off x="3733800" y="48006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36" name="Text Box 143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9537" name="Text Box 144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9538" name="Line 145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39" name="Line 146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40" name="Line 147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41" name="Text Box 148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9542" name="Line 149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43" name="Text Box 150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59544" name="Text Box 151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9545" name="Text Box 152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59546" name="Text Box 153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9547" name="Line 154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48" name="Line 155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49" name="Line 156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50" name="Text Box 157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9551" name="Line 158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52" name="Text Box 159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59553" name="Line 160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54" name="Line 161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55" name="Line 162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56" name="Text Box 163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9557" name="Text Box 164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9558" name="Text Box 165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9559" name="Line 166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60" name="Line 167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61" name="Line 168"/>
          <p:cNvSpPr>
            <a:spLocks noChangeShapeType="1"/>
          </p:cNvSpPr>
          <p:nvPr/>
        </p:nvSpPr>
        <p:spPr bwMode="auto">
          <a:xfrm flipH="1" flipV="1">
            <a:off x="2514600" y="17526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62" name="Line 169"/>
          <p:cNvSpPr>
            <a:spLocks noChangeShapeType="1"/>
          </p:cNvSpPr>
          <p:nvPr/>
        </p:nvSpPr>
        <p:spPr bwMode="auto">
          <a:xfrm flipH="1" flipV="1">
            <a:off x="1828800" y="2438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63" name="Text Box 170"/>
          <p:cNvSpPr txBox="1">
            <a:spLocks noChangeArrowheads="1"/>
          </p:cNvSpPr>
          <p:nvPr/>
        </p:nvSpPr>
        <p:spPr bwMode="auto">
          <a:xfrm>
            <a:off x="18065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9564" name="Text Box 171"/>
          <p:cNvSpPr txBox="1">
            <a:spLocks noChangeArrowheads="1"/>
          </p:cNvSpPr>
          <p:nvPr/>
        </p:nvSpPr>
        <p:spPr bwMode="auto">
          <a:xfrm>
            <a:off x="1806575" y="2286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9565" name="Line 172"/>
          <p:cNvSpPr>
            <a:spLocks noChangeShapeType="1"/>
          </p:cNvSpPr>
          <p:nvPr/>
        </p:nvSpPr>
        <p:spPr bwMode="auto">
          <a:xfrm flipV="1">
            <a:off x="1219200" y="1676400"/>
            <a:ext cx="1676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66" name="Line 173"/>
          <p:cNvSpPr>
            <a:spLocks noChangeShapeType="1"/>
          </p:cNvSpPr>
          <p:nvPr/>
        </p:nvSpPr>
        <p:spPr bwMode="auto">
          <a:xfrm flipH="1" flipV="1">
            <a:off x="1524000" y="2743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67" name="Text Box 174"/>
          <p:cNvSpPr txBox="1">
            <a:spLocks noChangeArrowheads="1"/>
          </p:cNvSpPr>
          <p:nvPr/>
        </p:nvSpPr>
        <p:spPr bwMode="auto">
          <a:xfrm>
            <a:off x="762000" y="25908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9568" name="Text Box 175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59569" name="Line 176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70" name="Line 177"/>
          <p:cNvSpPr>
            <a:spLocks noChangeShapeType="1"/>
          </p:cNvSpPr>
          <p:nvPr/>
        </p:nvSpPr>
        <p:spPr bwMode="auto">
          <a:xfrm flipV="1">
            <a:off x="3733800" y="1447800"/>
            <a:ext cx="1828800" cy="1827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71" name="Line 178"/>
          <p:cNvSpPr>
            <a:spLocks noChangeShapeType="1"/>
          </p:cNvSpPr>
          <p:nvPr/>
        </p:nvSpPr>
        <p:spPr bwMode="auto">
          <a:xfrm flipV="1">
            <a:off x="38100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72" name="Line 179"/>
          <p:cNvSpPr>
            <a:spLocks noChangeShapeType="1"/>
          </p:cNvSpPr>
          <p:nvPr/>
        </p:nvSpPr>
        <p:spPr bwMode="auto">
          <a:xfrm flipV="1">
            <a:off x="3962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73" name="Text Box 180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59574" name="Line 181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75" name="Line 182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76" name="Line 183"/>
          <p:cNvSpPr>
            <a:spLocks noChangeShapeType="1"/>
          </p:cNvSpPr>
          <p:nvPr/>
        </p:nvSpPr>
        <p:spPr bwMode="auto">
          <a:xfrm flipH="1" flipV="1">
            <a:off x="4648200" y="2362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77" name="Text Box 184"/>
          <p:cNvSpPr txBox="1">
            <a:spLocks noChangeArrowheads="1"/>
          </p:cNvSpPr>
          <p:nvPr/>
        </p:nvSpPr>
        <p:spPr bwMode="auto">
          <a:xfrm>
            <a:off x="4778375" y="16002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59578" name="Text Box 185"/>
          <p:cNvSpPr txBox="1">
            <a:spLocks noChangeArrowheads="1"/>
          </p:cNvSpPr>
          <p:nvPr/>
        </p:nvSpPr>
        <p:spPr bwMode="auto">
          <a:xfrm>
            <a:off x="4778375" y="2209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59579" name="Line 186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80" name="Text Box 187"/>
          <p:cNvSpPr txBox="1">
            <a:spLocks noChangeArrowheads="1"/>
          </p:cNvSpPr>
          <p:nvPr/>
        </p:nvSpPr>
        <p:spPr bwMode="auto">
          <a:xfrm>
            <a:off x="3733800" y="25146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59581" name="Text Box 188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59582" name="Text Box 189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59583" name="Line 190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84" name="Line 191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85" name="Freeform 192"/>
          <p:cNvSpPr>
            <a:spLocks/>
          </p:cNvSpPr>
          <p:nvPr/>
        </p:nvSpPr>
        <p:spPr bwMode="auto">
          <a:xfrm>
            <a:off x="4191000" y="2667000"/>
            <a:ext cx="152400" cy="457200"/>
          </a:xfrm>
          <a:custGeom>
            <a:avLst/>
            <a:gdLst>
              <a:gd name="T0" fmla="*/ 241935000 w 96"/>
              <a:gd name="T1" fmla="*/ 0 h 288"/>
              <a:gd name="T2" fmla="*/ 0 w 96"/>
              <a:gd name="T3" fmla="*/ 241935000 h 288"/>
              <a:gd name="T4" fmla="*/ 0 w 96"/>
              <a:gd name="T5" fmla="*/ 725805000 h 288"/>
              <a:gd name="T6" fmla="*/ 241935000 w 96"/>
              <a:gd name="T7" fmla="*/ 483870000 h 288"/>
              <a:gd name="T8" fmla="*/ 241935000 w 96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88">
                <a:moveTo>
                  <a:pt x="96" y="0"/>
                </a:moveTo>
                <a:lnTo>
                  <a:pt x="0" y="96"/>
                </a:lnTo>
                <a:lnTo>
                  <a:pt x="0" y="288"/>
                </a:lnTo>
                <a:lnTo>
                  <a:pt x="96" y="192"/>
                </a:lnTo>
                <a:lnTo>
                  <a:pt x="96" y="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86" name="Freeform 193"/>
          <p:cNvSpPr>
            <a:spLocks/>
          </p:cNvSpPr>
          <p:nvPr/>
        </p:nvSpPr>
        <p:spPr bwMode="auto">
          <a:xfrm>
            <a:off x="1219200" y="5334000"/>
            <a:ext cx="152400" cy="533400"/>
          </a:xfrm>
          <a:custGeom>
            <a:avLst/>
            <a:gdLst>
              <a:gd name="T0" fmla="*/ 241935000 w 96"/>
              <a:gd name="T1" fmla="*/ 604837500 h 336"/>
              <a:gd name="T2" fmla="*/ 0 w 96"/>
              <a:gd name="T3" fmla="*/ 846772500 h 336"/>
              <a:gd name="T4" fmla="*/ 0 w 96"/>
              <a:gd name="T5" fmla="*/ 241935000 h 336"/>
              <a:gd name="T6" fmla="*/ 241935000 w 96"/>
              <a:gd name="T7" fmla="*/ 0 h 336"/>
              <a:gd name="T8" fmla="*/ 241935000 w 96"/>
              <a:gd name="T9" fmla="*/ 604837500 h 3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336">
                <a:moveTo>
                  <a:pt x="96" y="240"/>
                </a:moveTo>
                <a:lnTo>
                  <a:pt x="0" y="336"/>
                </a:lnTo>
                <a:lnTo>
                  <a:pt x="0" y="96"/>
                </a:lnTo>
                <a:lnTo>
                  <a:pt x="96" y="0"/>
                </a:lnTo>
                <a:lnTo>
                  <a:pt x="96" y="24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87" name="Freeform 194"/>
          <p:cNvSpPr>
            <a:spLocks/>
          </p:cNvSpPr>
          <p:nvPr/>
        </p:nvSpPr>
        <p:spPr bwMode="auto">
          <a:xfrm>
            <a:off x="4191000" y="5257800"/>
            <a:ext cx="152400" cy="609600"/>
          </a:xfrm>
          <a:custGeom>
            <a:avLst/>
            <a:gdLst>
              <a:gd name="T0" fmla="*/ 241935000 w 96"/>
              <a:gd name="T1" fmla="*/ 725805000 h 384"/>
              <a:gd name="T2" fmla="*/ 0 w 96"/>
              <a:gd name="T3" fmla="*/ 967740000 h 384"/>
              <a:gd name="T4" fmla="*/ 0 w 96"/>
              <a:gd name="T5" fmla="*/ 241935000 h 384"/>
              <a:gd name="T6" fmla="*/ 241935000 w 96"/>
              <a:gd name="T7" fmla="*/ 0 h 384"/>
              <a:gd name="T8" fmla="*/ 241935000 w 96"/>
              <a:gd name="T9" fmla="*/ 725805000 h 3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384">
                <a:moveTo>
                  <a:pt x="96" y="288"/>
                </a:moveTo>
                <a:lnTo>
                  <a:pt x="0" y="384"/>
                </a:lnTo>
                <a:lnTo>
                  <a:pt x="0" y="96"/>
                </a:lnTo>
                <a:lnTo>
                  <a:pt x="96" y="0"/>
                </a:lnTo>
                <a:lnTo>
                  <a:pt x="96" y="288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88" name="Line 195"/>
          <p:cNvSpPr>
            <a:spLocks noChangeShapeType="1"/>
          </p:cNvSpPr>
          <p:nvPr/>
        </p:nvSpPr>
        <p:spPr bwMode="auto">
          <a:xfrm flipV="1">
            <a:off x="1371600" y="5334000"/>
            <a:ext cx="0" cy="3810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89" name="Line 196"/>
          <p:cNvSpPr>
            <a:spLocks noChangeShapeType="1"/>
          </p:cNvSpPr>
          <p:nvPr/>
        </p:nvSpPr>
        <p:spPr bwMode="auto">
          <a:xfrm flipV="1">
            <a:off x="1371600" y="5486400"/>
            <a:ext cx="0" cy="838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90" name="Line 197"/>
          <p:cNvSpPr>
            <a:spLocks noChangeShapeType="1"/>
          </p:cNvSpPr>
          <p:nvPr/>
        </p:nvSpPr>
        <p:spPr bwMode="auto">
          <a:xfrm flipV="1">
            <a:off x="4343400" y="5257800"/>
            <a:ext cx="0" cy="4572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91" name="Line 198"/>
          <p:cNvSpPr>
            <a:spLocks noChangeShapeType="1"/>
          </p:cNvSpPr>
          <p:nvPr/>
        </p:nvSpPr>
        <p:spPr bwMode="auto">
          <a:xfrm flipV="1">
            <a:off x="4343400" y="5257800"/>
            <a:ext cx="0" cy="1066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92" name="Line 199"/>
          <p:cNvSpPr>
            <a:spLocks noChangeShapeType="1"/>
          </p:cNvSpPr>
          <p:nvPr/>
        </p:nvSpPr>
        <p:spPr bwMode="auto">
          <a:xfrm flipV="1">
            <a:off x="4343400" y="26670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93" name="Line 200"/>
          <p:cNvSpPr>
            <a:spLocks noChangeShapeType="1"/>
          </p:cNvSpPr>
          <p:nvPr/>
        </p:nvSpPr>
        <p:spPr bwMode="auto">
          <a:xfrm flipV="1">
            <a:off x="4343400" y="2667000"/>
            <a:ext cx="0" cy="685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6" name="Oval 678"/>
          <p:cNvSpPr>
            <a:spLocks noChangeArrowheads="1"/>
          </p:cNvSpPr>
          <p:nvPr/>
        </p:nvSpPr>
        <p:spPr bwMode="auto">
          <a:xfrm>
            <a:off x="4267200" y="25908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2" name="Oval 678"/>
          <p:cNvSpPr>
            <a:spLocks noChangeArrowheads="1"/>
          </p:cNvSpPr>
          <p:nvPr/>
        </p:nvSpPr>
        <p:spPr bwMode="auto">
          <a:xfrm>
            <a:off x="1295400" y="53340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3" name="Oval 678"/>
          <p:cNvSpPr>
            <a:spLocks noChangeArrowheads="1"/>
          </p:cNvSpPr>
          <p:nvPr/>
        </p:nvSpPr>
        <p:spPr bwMode="auto">
          <a:xfrm>
            <a:off x="4267200" y="51816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9597" name="Freeform 204"/>
          <p:cNvSpPr>
            <a:spLocks/>
          </p:cNvSpPr>
          <p:nvPr/>
        </p:nvSpPr>
        <p:spPr bwMode="auto">
          <a:xfrm>
            <a:off x="1219200" y="2895600"/>
            <a:ext cx="152400" cy="457200"/>
          </a:xfrm>
          <a:custGeom>
            <a:avLst/>
            <a:gdLst>
              <a:gd name="T0" fmla="*/ 241935000 w 96"/>
              <a:gd name="T1" fmla="*/ 0 h 288"/>
              <a:gd name="T2" fmla="*/ 0 w 96"/>
              <a:gd name="T3" fmla="*/ 241935000 h 288"/>
              <a:gd name="T4" fmla="*/ 0 w 96"/>
              <a:gd name="T5" fmla="*/ 725805000 h 288"/>
              <a:gd name="T6" fmla="*/ 241935000 w 96"/>
              <a:gd name="T7" fmla="*/ 483870000 h 288"/>
              <a:gd name="T8" fmla="*/ 241935000 w 96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88">
                <a:moveTo>
                  <a:pt x="96" y="0"/>
                </a:moveTo>
                <a:lnTo>
                  <a:pt x="0" y="96"/>
                </a:lnTo>
                <a:lnTo>
                  <a:pt x="0" y="288"/>
                </a:lnTo>
                <a:lnTo>
                  <a:pt x="96" y="192"/>
                </a:lnTo>
                <a:lnTo>
                  <a:pt x="96" y="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98" name="Line 205"/>
          <p:cNvSpPr>
            <a:spLocks noChangeShapeType="1"/>
          </p:cNvSpPr>
          <p:nvPr/>
        </p:nvSpPr>
        <p:spPr bwMode="auto">
          <a:xfrm flipV="1">
            <a:off x="1371600" y="2895600"/>
            <a:ext cx="0" cy="304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99" name="Line 206"/>
          <p:cNvSpPr>
            <a:spLocks noChangeShapeType="1"/>
          </p:cNvSpPr>
          <p:nvPr/>
        </p:nvSpPr>
        <p:spPr bwMode="auto">
          <a:xfrm flipV="1">
            <a:off x="1371600" y="2895600"/>
            <a:ext cx="0" cy="457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Oval 678"/>
          <p:cNvSpPr>
            <a:spLocks noChangeArrowheads="1"/>
          </p:cNvSpPr>
          <p:nvPr/>
        </p:nvSpPr>
        <p:spPr bwMode="auto">
          <a:xfrm>
            <a:off x="1295400" y="28194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2720" name="Freeform 672"/>
          <p:cNvSpPr>
            <a:spLocks/>
          </p:cNvSpPr>
          <p:nvPr/>
        </p:nvSpPr>
        <p:spPr bwMode="auto">
          <a:xfrm>
            <a:off x="1143000" y="32766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9602" name="Line 209"/>
          <p:cNvSpPr>
            <a:spLocks noChangeShapeType="1"/>
          </p:cNvSpPr>
          <p:nvPr/>
        </p:nvSpPr>
        <p:spPr bwMode="auto">
          <a:xfrm flipV="1">
            <a:off x="4191000" y="3124200"/>
            <a:ext cx="0" cy="228600"/>
          </a:xfrm>
          <a:prstGeom prst="line">
            <a:avLst/>
          </a:prstGeom>
          <a:noFill/>
          <a:ln w="19050">
            <a:solidFill>
              <a:srgbClr val="3366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603" name="Line 210"/>
          <p:cNvSpPr>
            <a:spLocks noChangeShapeType="1"/>
          </p:cNvSpPr>
          <p:nvPr/>
        </p:nvSpPr>
        <p:spPr bwMode="auto">
          <a:xfrm flipV="1">
            <a:off x="1219200" y="5867400"/>
            <a:ext cx="0" cy="457200"/>
          </a:xfrm>
          <a:prstGeom prst="line">
            <a:avLst/>
          </a:prstGeom>
          <a:noFill/>
          <a:ln w="19050">
            <a:solidFill>
              <a:srgbClr val="3366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" name="Freeform 672"/>
          <p:cNvSpPr>
            <a:spLocks/>
          </p:cNvSpPr>
          <p:nvPr/>
        </p:nvSpPr>
        <p:spPr bwMode="auto">
          <a:xfrm>
            <a:off x="4114800" y="3124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" name="Freeform 672"/>
          <p:cNvSpPr>
            <a:spLocks/>
          </p:cNvSpPr>
          <p:nvPr/>
        </p:nvSpPr>
        <p:spPr bwMode="auto">
          <a:xfrm>
            <a:off x="1143000" y="58674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9606" name="Text Box 213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59607" name="Text Box 214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59608" name="Text Box 215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59609" name="Text Box 216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59610" name="Rectangle 217"/>
          <p:cNvSpPr>
            <a:spLocks noChangeArrowheads="1"/>
          </p:cNvSpPr>
          <p:nvPr/>
        </p:nvSpPr>
        <p:spPr bwMode="auto">
          <a:xfrm>
            <a:off x="0" y="914400"/>
            <a:ext cx="8839200" cy="59436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9611" name="Text Box 218"/>
          <p:cNvSpPr txBox="1">
            <a:spLocks noChangeArrowheads="1"/>
          </p:cNvSpPr>
          <p:nvPr/>
        </p:nvSpPr>
        <p:spPr bwMode="auto">
          <a:xfrm rot="-2700000">
            <a:off x="1676400" y="3048000"/>
            <a:ext cx="2741613" cy="1828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800" b="1">
                <a:solidFill>
                  <a:srgbClr val="FF0080"/>
                </a:solidFill>
              </a:rPr>
              <a:t>All machines are on the</a:t>
            </a:r>
          </a:p>
          <a:p>
            <a:r>
              <a:rPr lang="en-US" altLang="en-US" sz="4800" b="1">
                <a:solidFill>
                  <a:srgbClr val="FF0080"/>
                </a:solidFill>
              </a:rPr>
              <a:t>bandwidth roofline 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B02D06E-8804-405C-BC6E-1095B2710092}" type="slidenum">
              <a:rPr lang="en-US" altLang="en-US" sz="1200">
                <a:latin typeface="Arial Black" panose="020B0A04020102020204" pitchFamily="34" charset="0"/>
              </a:rPr>
              <a:pPr/>
              <a:t>57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0419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600200" y="1524000"/>
            <a:ext cx="7391400" cy="1905000"/>
          </a:xfrm>
          <a:noFill/>
        </p:spPr>
        <p:txBody>
          <a:bodyPr/>
          <a:lstStyle/>
          <a:p>
            <a:pPr eaLnBrk="1" hangingPunct="1"/>
            <a:r>
              <a:rPr lang="en-US" altLang="en-US" sz="3600" smtClean="0"/>
              <a:t>Example #2: </a:t>
            </a:r>
            <a:br>
              <a:rPr lang="en-US" altLang="en-US" sz="3600" smtClean="0"/>
            </a:br>
            <a:r>
              <a:rPr lang="en-US" altLang="en-US" sz="2400" smtClean="0"/>
              <a:t>Auto-tuning Lattice-Boltzmann Magneto-Hydrodynamics (LBMHD)</a:t>
            </a:r>
            <a:endParaRPr lang="en-US" altLang="en-US" smtClean="0"/>
          </a:p>
        </p:txBody>
      </p:sp>
      <p:sp>
        <p:nvSpPr>
          <p:cNvPr id="60420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286000" y="3429000"/>
            <a:ext cx="6705600" cy="1752600"/>
          </a:xfrm>
          <a:noFill/>
        </p:spPr>
        <p:txBody>
          <a:bodyPr/>
          <a:lstStyle/>
          <a:p>
            <a:pPr algn="l" eaLnBrk="1" hangingPunct="1"/>
            <a:r>
              <a:rPr lang="en-US" altLang="en-US" smtClean="0"/>
              <a:t>Samuel Williams, Jonathan Carter, Leonid Oliker, John Shalf, Katherine Yelick, "Lattice Boltzmann Simulation Optimization on Leading Multicore Platforms", International Parallel &amp; Distributed Processing Symposium (IPDPS), 2008. </a:t>
            </a:r>
          </a:p>
          <a:p>
            <a:pPr algn="l" eaLnBrk="1" hangingPunct="1"/>
            <a:endParaRPr lang="en-US" altLang="en-US" smtClean="0"/>
          </a:p>
          <a:p>
            <a:pPr algn="l" eaLnBrk="1" hangingPunct="1"/>
            <a:r>
              <a:rPr lang="en-US" altLang="en-US" b="1" smtClean="0"/>
              <a:t>Best Paper, Application Track</a:t>
            </a:r>
            <a:endParaRPr lang="en-US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392179E-CCFE-4DBD-A9B1-098BF62FCEF3}" type="slidenum">
              <a:rPr lang="en-US" altLang="en-US" sz="1200">
                <a:latin typeface="Arial Black" panose="020B0A04020102020204" pitchFamily="34" charset="0"/>
              </a:rPr>
              <a:pPr/>
              <a:t>58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pic>
        <p:nvPicPr>
          <p:cNvPr id="61443" name="Picture 1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1447800"/>
            <a:ext cx="2741613" cy="204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44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144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LBMHD</a:t>
            </a:r>
          </a:p>
        </p:txBody>
      </p:sp>
      <p:sp>
        <p:nvSpPr>
          <p:cNvPr id="6144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5613" y="1143000"/>
            <a:ext cx="8226425" cy="5715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Plasma turbulence simulation via Lattice Boltzmann Method</a:t>
            </a:r>
          </a:p>
          <a:p>
            <a:pPr eaLnBrk="1" hangingPunct="1"/>
            <a:r>
              <a:rPr lang="en-US" altLang="en-US" smtClean="0"/>
              <a:t>Two distributions:</a:t>
            </a:r>
          </a:p>
          <a:p>
            <a:pPr lvl="1" eaLnBrk="1" hangingPunct="1"/>
            <a:r>
              <a:rPr lang="en-US" altLang="en-US" sz="1600" smtClean="0"/>
              <a:t>momentum distribution (27 scalar components)</a:t>
            </a:r>
          </a:p>
          <a:p>
            <a:pPr lvl="1" eaLnBrk="1" hangingPunct="1"/>
            <a:r>
              <a:rPr lang="en-US" altLang="en-US" sz="1600" smtClean="0"/>
              <a:t>magnetic distribution (15 vector components)</a:t>
            </a:r>
            <a:endParaRPr lang="en-US" altLang="en-US" smtClean="0"/>
          </a:p>
          <a:p>
            <a:pPr eaLnBrk="1" hangingPunct="1"/>
            <a:r>
              <a:rPr lang="en-US" altLang="en-US" smtClean="0"/>
              <a:t>Three macroscopic quantities:</a:t>
            </a:r>
          </a:p>
          <a:p>
            <a:pPr lvl="1" eaLnBrk="1" hangingPunct="1"/>
            <a:r>
              <a:rPr lang="en-US" altLang="en-US" sz="1600" smtClean="0"/>
              <a:t>Density</a:t>
            </a:r>
          </a:p>
          <a:p>
            <a:pPr lvl="1" eaLnBrk="1" hangingPunct="1"/>
            <a:r>
              <a:rPr lang="en-US" altLang="en-US" sz="1600" smtClean="0"/>
              <a:t>Momentum (vector)</a:t>
            </a:r>
          </a:p>
          <a:p>
            <a:pPr lvl="1" eaLnBrk="1" hangingPunct="1"/>
            <a:r>
              <a:rPr lang="en-US" altLang="en-US" sz="1600" smtClean="0"/>
              <a:t>Magnetic Field (vector)</a:t>
            </a:r>
            <a:endParaRPr lang="en-US" altLang="en-US" smtClean="0"/>
          </a:p>
          <a:p>
            <a:pPr eaLnBrk="1" hangingPunct="1"/>
            <a:r>
              <a:rPr lang="en-US" altLang="en-US" smtClean="0"/>
              <a:t>Arithmetic Intensity:</a:t>
            </a:r>
          </a:p>
          <a:p>
            <a:pPr lvl="1" eaLnBrk="1" hangingPunct="1"/>
            <a:r>
              <a:rPr lang="en-US" altLang="en-US" sz="1600" smtClean="0"/>
              <a:t>Must read 73 doubles, and update 79 doubles per lattice update (1216 bytes)</a:t>
            </a:r>
          </a:p>
          <a:p>
            <a:pPr lvl="1" eaLnBrk="1" hangingPunct="1"/>
            <a:r>
              <a:rPr lang="en-US" altLang="en-US" sz="1600" smtClean="0"/>
              <a:t>Requires about 1300 floating point operations per lattice update</a:t>
            </a:r>
          </a:p>
          <a:p>
            <a:pPr lvl="1" eaLnBrk="1" hangingPunct="1"/>
            <a:r>
              <a:rPr lang="en-US" altLang="en-US" sz="1600" b="1" smtClean="0">
                <a:solidFill>
                  <a:srgbClr val="0000FF"/>
                </a:solidFill>
              </a:rPr>
              <a:t>Just over 1.0 flops/byte (ideal)</a:t>
            </a:r>
            <a:endParaRPr lang="en-US" altLang="en-US" smtClean="0"/>
          </a:p>
          <a:p>
            <a:pPr eaLnBrk="1" hangingPunct="1"/>
            <a:r>
              <a:rPr lang="en-US" altLang="en-US" smtClean="0"/>
              <a:t>Out-of-the-box,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mtClean="0"/>
              <a:t>	no unit stride memory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mtClean="0"/>
              <a:t>	access patterns</a:t>
            </a:r>
          </a:p>
          <a:p>
            <a:pPr eaLnBrk="1" hangingPunct="1"/>
            <a:endParaRPr lang="en-US" altLang="en-US" smtClean="0"/>
          </a:p>
          <a:p>
            <a:pPr eaLnBrk="1" hangingPunct="1"/>
            <a:endParaRPr lang="en-US" altLang="en-US" sz="1800" smtClean="0"/>
          </a:p>
        </p:txBody>
      </p:sp>
      <p:grpSp>
        <p:nvGrpSpPr>
          <p:cNvPr id="61446" name="Group 4"/>
          <p:cNvGrpSpPr>
            <a:grpSpLocks/>
          </p:cNvGrpSpPr>
          <p:nvPr/>
        </p:nvGrpSpPr>
        <p:grpSpPr bwMode="auto">
          <a:xfrm>
            <a:off x="3352800" y="4953000"/>
            <a:ext cx="5486400" cy="1676400"/>
            <a:chOff x="1872" y="3072"/>
            <a:chExt cx="3456" cy="1056"/>
          </a:xfrm>
        </p:grpSpPr>
        <p:sp>
          <p:nvSpPr>
            <p:cNvPr id="61447" name="Text Box 5"/>
            <p:cNvSpPr txBox="1">
              <a:spLocks noChangeArrowheads="1"/>
            </p:cNvSpPr>
            <p:nvPr/>
          </p:nvSpPr>
          <p:spPr bwMode="auto">
            <a:xfrm>
              <a:off x="3024" y="4032"/>
              <a:ext cx="115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momentum distribution</a:t>
              </a:r>
              <a:endParaRPr lang="en-US" altLang="en-US" sz="2400" i="1"/>
            </a:p>
          </p:txBody>
        </p:sp>
        <p:grpSp>
          <p:nvGrpSpPr>
            <p:cNvPr id="61448" name="Group 6"/>
            <p:cNvGrpSpPr>
              <a:grpSpLocks/>
            </p:cNvGrpSpPr>
            <p:nvPr/>
          </p:nvGrpSpPr>
          <p:grpSpPr bwMode="auto">
            <a:xfrm>
              <a:off x="3600" y="3120"/>
              <a:ext cx="480" cy="768"/>
              <a:chOff x="864" y="96"/>
              <a:chExt cx="480" cy="768"/>
            </a:xfrm>
          </p:grpSpPr>
          <p:sp>
            <p:nvSpPr>
              <p:cNvPr id="61550" name="Freeform 7"/>
              <p:cNvSpPr>
                <a:spLocks/>
              </p:cNvSpPr>
              <p:nvPr/>
            </p:nvSpPr>
            <p:spPr bwMode="auto">
              <a:xfrm>
                <a:off x="912" y="96"/>
                <a:ext cx="384" cy="768"/>
              </a:xfrm>
              <a:custGeom>
                <a:avLst/>
                <a:gdLst>
                  <a:gd name="T0" fmla="*/ 0 w 384"/>
                  <a:gd name="T1" fmla="*/ 0 h 768"/>
                  <a:gd name="T2" fmla="*/ 0 w 384"/>
                  <a:gd name="T3" fmla="*/ 576 h 768"/>
                  <a:gd name="T4" fmla="*/ 384 w 384"/>
                  <a:gd name="T5" fmla="*/ 768 h 768"/>
                  <a:gd name="T6" fmla="*/ 384 w 384"/>
                  <a:gd name="T7" fmla="*/ 192 h 768"/>
                  <a:gd name="T8" fmla="*/ 0 w 384"/>
                  <a:gd name="T9" fmla="*/ 0 h 7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4" h="768">
                    <a:moveTo>
                      <a:pt x="0" y="0"/>
                    </a:moveTo>
                    <a:lnTo>
                      <a:pt x="0" y="576"/>
                    </a:lnTo>
                    <a:lnTo>
                      <a:pt x="384" y="768"/>
                    </a:lnTo>
                    <a:lnTo>
                      <a:pt x="384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>
                  <a:alpha val="50195"/>
                </a:srgbClr>
              </a:solidFill>
              <a:ln w="6350" cap="flat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51" name="Line 8"/>
              <p:cNvSpPr>
                <a:spLocks noChangeShapeType="1"/>
              </p:cNvSpPr>
              <p:nvPr/>
            </p:nvSpPr>
            <p:spPr bwMode="auto">
              <a:xfrm>
                <a:off x="864" y="528"/>
                <a:ext cx="48" cy="144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52" name="Line 9"/>
              <p:cNvSpPr>
                <a:spLocks noChangeShapeType="1"/>
              </p:cNvSpPr>
              <p:nvPr/>
            </p:nvSpPr>
            <p:spPr bwMode="auto">
              <a:xfrm>
                <a:off x="864" y="528"/>
                <a:ext cx="240" cy="240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53" name="Line 10"/>
              <p:cNvSpPr>
                <a:spLocks noChangeShapeType="1"/>
              </p:cNvSpPr>
              <p:nvPr/>
            </p:nvSpPr>
            <p:spPr bwMode="auto">
              <a:xfrm>
                <a:off x="864" y="528"/>
                <a:ext cx="432" cy="33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54" name="Line 11"/>
              <p:cNvSpPr>
                <a:spLocks noChangeShapeType="1"/>
              </p:cNvSpPr>
              <p:nvPr/>
            </p:nvSpPr>
            <p:spPr bwMode="auto">
              <a:xfrm>
                <a:off x="864" y="528"/>
                <a:ext cx="432" cy="4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55" name="Line 12"/>
              <p:cNvSpPr>
                <a:spLocks noChangeShapeType="1"/>
              </p:cNvSpPr>
              <p:nvPr/>
            </p:nvSpPr>
            <p:spPr bwMode="auto">
              <a:xfrm flipV="1">
                <a:off x="864" y="480"/>
                <a:ext cx="240" cy="4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56" name="Line 13"/>
              <p:cNvSpPr>
                <a:spLocks noChangeShapeType="1"/>
              </p:cNvSpPr>
              <p:nvPr/>
            </p:nvSpPr>
            <p:spPr bwMode="auto">
              <a:xfrm flipV="1">
                <a:off x="864" y="384"/>
                <a:ext cx="48" cy="144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57" name="Line 14"/>
              <p:cNvSpPr>
                <a:spLocks noChangeShapeType="1"/>
              </p:cNvSpPr>
              <p:nvPr/>
            </p:nvSpPr>
            <p:spPr bwMode="auto">
              <a:xfrm flipV="1">
                <a:off x="864" y="96"/>
                <a:ext cx="48" cy="432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58" name="Line 15"/>
              <p:cNvSpPr>
                <a:spLocks noChangeShapeType="1"/>
              </p:cNvSpPr>
              <p:nvPr/>
            </p:nvSpPr>
            <p:spPr bwMode="auto">
              <a:xfrm flipV="1">
                <a:off x="864" y="192"/>
                <a:ext cx="240" cy="33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59" name="Line 16"/>
              <p:cNvSpPr>
                <a:spLocks noChangeShapeType="1"/>
              </p:cNvSpPr>
              <p:nvPr/>
            </p:nvSpPr>
            <p:spPr bwMode="auto">
              <a:xfrm flipV="1">
                <a:off x="864" y="288"/>
                <a:ext cx="432" cy="240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60" name="Text Box 17"/>
              <p:cNvSpPr txBox="1">
                <a:spLocks noChangeArrowheads="1"/>
              </p:cNvSpPr>
              <p:nvPr/>
            </p:nvSpPr>
            <p:spPr bwMode="auto">
              <a:xfrm>
                <a:off x="1200" y="28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14</a:t>
                </a:r>
              </a:p>
            </p:txBody>
          </p:sp>
          <p:sp>
            <p:nvSpPr>
              <p:cNvPr id="61561" name="Text Box 18"/>
              <p:cNvSpPr txBox="1">
                <a:spLocks noChangeArrowheads="1"/>
              </p:cNvSpPr>
              <p:nvPr/>
            </p:nvSpPr>
            <p:spPr bwMode="auto">
              <a:xfrm>
                <a:off x="1056" y="19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4</a:t>
                </a:r>
              </a:p>
            </p:txBody>
          </p:sp>
          <p:sp>
            <p:nvSpPr>
              <p:cNvPr id="61562" name="Text Box 19"/>
              <p:cNvSpPr txBox="1">
                <a:spLocks noChangeArrowheads="1"/>
              </p:cNvSpPr>
              <p:nvPr/>
            </p:nvSpPr>
            <p:spPr bwMode="auto">
              <a:xfrm>
                <a:off x="864" y="57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13</a:t>
                </a:r>
              </a:p>
            </p:txBody>
          </p:sp>
          <p:sp>
            <p:nvSpPr>
              <p:cNvPr id="61563" name="Text Box 20"/>
              <p:cNvSpPr txBox="1">
                <a:spLocks noChangeArrowheads="1"/>
              </p:cNvSpPr>
              <p:nvPr/>
            </p:nvSpPr>
            <p:spPr bwMode="auto">
              <a:xfrm>
                <a:off x="1200" y="76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16</a:t>
                </a:r>
              </a:p>
            </p:txBody>
          </p:sp>
          <p:sp>
            <p:nvSpPr>
              <p:cNvPr id="61564" name="Text Box 21"/>
              <p:cNvSpPr txBox="1">
                <a:spLocks noChangeArrowheads="1"/>
              </p:cNvSpPr>
              <p:nvPr/>
            </p:nvSpPr>
            <p:spPr bwMode="auto">
              <a:xfrm>
                <a:off x="1056" y="67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</a:t>
                </a:r>
              </a:p>
            </p:txBody>
          </p:sp>
          <p:sp>
            <p:nvSpPr>
              <p:cNvPr id="61565" name="Text Box 22"/>
              <p:cNvSpPr txBox="1">
                <a:spLocks noChangeArrowheads="1"/>
              </p:cNvSpPr>
              <p:nvPr/>
            </p:nvSpPr>
            <p:spPr bwMode="auto">
              <a:xfrm>
                <a:off x="864" y="33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8</a:t>
                </a:r>
              </a:p>
            </p:txBody>
          </p:sp>
          <p:sp>
            <p:nvSpPr>
              <p:cNvPr id="61566" name="Text Box 23"/>
              <p:cNvSpPr txBox="1">
                <a:spLocks noChangeArrowheads="1"/>
              </p:cNvSpPr>
              <p:nvPr/>
            </p:nvSpPr>
            <p:spPr bwMode="auto">
              <a:xfrm>
                <a:off x="1200" y="52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9</a:t>
                </a:r>
              </a:p>
            </p:txBody>
          </p:sp>
          <p:sp>
            <p:nvSpPr>
              <p:cNvPr id="61567" name="Text Box 24"/>
              <p:cNvSpPr txBox="1">
                <a:spLocks noChangeArrowheads="1"/>
              </p:cNvSpPr>
              <p:nvPr/>
            </p:nvSpPr>
            <p:spPr bwMode="auto">
              <a:xfrm>
                <a:off x="1056" y="43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21</a:t>
                </a:r>
              </a:p>
            </p:txBody>
          </p:sp>
          <p:sp>
            <p:nvSpPr>
              <p:cNvPr id="61568" name="Text Box 25"/>
              <p:cNvSpPr txBox="1">
                <a:spLocks noChangeArrowheads="1"/>
              </p:cNvSpPr>
              <p:nvPr/>
            </p:nvSpPr>
            <p:spPr bwMode="auto">
              <a:xfrm>
                <a:off x="864" y="9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12</a:t>
                </a:r>
              </a:p>
            </p:txBody>
          </p:sp>
        </p:grpSp>
        <p:sp>
          <p:nvSpPr>
            <p:cNvPr id="61449" name="Line 26"/>
            <p:cNvSpPr>
              <a:spLocks noChangeShapeType="1"/>
            </p:cNvSpPr>
            <p:nvPr/>
          </p:nvSpPr>
          <p:spPr bwMode="auto">
            <a:xfrm>
              <a:off x="3168" y="3792"/>
              <a:ext cx="384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sm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50" name="Text Box 27"/>
            <p:cNvSpPr txBox="1">
              <a:spLocks noChangeArrowheads="1"/>
            </p:cNvSpPr>
            <p:nvPr/>
          </p:nvSpPr>
          <p:spPr bwMode="auto">
            <a:xfrm>
              <a:off x="3024" y="3696"/>
              <a:ext cx="14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+Y</a:t>
              </a:r>
              <a:endParaRPr lang="en-US" altLang="en-US" sz="2400"/>
            </a:p>
          </p:txBody>
        </p:sp>
        <p:grpSp>
          <p:nvGrpSpPr>
            <p:cNvPr id="61451" name="Group 28"/>
            <p:cNvGrpSpPr>
              <a:grpSpLocks/>
            </p:cNvGrpSpPr>
            <p:nvPr/>
          </p:nvGrpSpPr>
          <p:grpSpPr bwMode="auto">
            <a:xfrm>
              <a:off x="3360" y="3168"/>
              <a:ext cx="480" cy="768"/>
              <a:chOff x="2352" y="96"/>
              <a:chExt cx="480" cy="768"/>
            </a:xfrm>
          </p:grpSpPr>
          <p:sp>
            <p:nvSpPr>
              <p:cNvPr id="61532" name="Freeform 29"/>
              <p:cNvSpPr>
                <a:spLocks/>
              </p:cNvSpPr>
              <p:nvPr/>
            </p:nvSpPr>
            <p:spPr bwMode="auto">
              <a:xfrm>
                <a:off x="2400" y="96"/>
                <a:ext cx="384" cy="768"/>
              </a:xfrm>
              <a:custGeom>
                <a:avLst/>
                <a:gdLst>
                  <a:gd name="T0" fmla="*/ 0 w 384"/>
                  <a:gd name="T1" fmla="*/ 0 h 768"/>
                  <a:gd name="T2" fmla="*/ 0 w 384"/>
                  <a:gd name="T3" fmla="*/ 576 h 768"/>
                  <a:gd name="T4" fmla="*/ 384 w 384"/>
                  <a:gd name="T5" fmla="*/ 768 h 768"/>
                  <a:gd name="T6" fmla="*/ 384 w 384"/>
                  <a:gd name="T7" fmla="*/ 192 h 768"/>
                  <a:gd name="T8" fmla="*/ 0 w 384"/>
                  <a:gd name="T9" fmla="*/ 0 h 7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4" h="768">
                    <a:moveTo>
                      <a:pt x="0" y="0"/>
                    </a:moveTo>
                    <a:lnTo>
                      <a:pt x="0" y="576"/>
                    </a:lnTo>
                    <a:lnTo>
                      <a:pt x="384" y="768"/>
                    </a:lnTo>
                    <a:lnTo>
                      <a:pt x="384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>
                  <a:alpha val="50195"/>
                </a:srgbClr>
              </a:solidFill>
              <a:ln w="6350" cap="flat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3" name="Line 30"/>
              <p:cNvSpPr>
                <a:spLocks noChangeShapeType="1"/>
              </p:cNvSpPr>
              <p:nvPr/>
            </p:nvSpPr>
            <p:spPr bwMode="auto">
              <a:xfrm flipH="1" flipV="1">
                <a:off x="2400" y="384"/>
                <a:ext cx="192" cy="9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4" name="Line 31"/>
              <p:cNvSpPr>
                <a:spLocks noChangeShapeType="1"/>
              </p:cNvSpPr>
              <p:nvPr/>
            </p:nvSpPr>
            <p:spPr bwMode="auto">
              <a:xfrm flipH="1" flipV="1">
                <a:off x="2592" y="192"/>
                <a:ext cx="0" cy="28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5" name="Line 32"/>
              <p:cNvSpPr>
                <a:spLocks noChangeShapeType="1"/>
              </p:cNvSpPr>
              <p:nvPr/>
            </p:nvSpPr>
            <p:spPr bwMode="auto">
              <a:xfrm flipH="1">
                <a:off x="2592" y="480"/>
                <a:ext cx="0" cy="28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6" name="Line 33"/>
              <p:cNvSpPr>
                <a:spLocks noChangeShapeType="1"/>
              </p:cNvSpPr>
              <p:nvPr/>
            </p:nvSpPr>
            <p:spPr bwMode="auto">
              <a:xfrm>
                <a:off x="2592" y="480"/>
                <a:ext cx="192" cy="384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7" name="Line 34"/>
              <p:cNvSpPr>
                <a:spLocks noChangeShapeType="1"/>
              </p:cNvSpPr>
              <p:nvPr/>
            </p:nvSpPr>
            <p:spPr bwMode="auto">
              <a:xfrm flipH="1">
                <a:off x="2400" y="480"/>
                <a:ext cx="192" cy="192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8" name="Line 35"/>
              <p:cNvSpPr>
                <a:spLocks noChangeShapeType="1"/>
              </p:cNvSpPr>
              <p:nvPr/>
            </p:nvSpPr>
            <p:spPr bwMode="auto">
              <a:xfrm>
                <a:off x="2592" y="480"/>
                <a:ext cx="192" cy="9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9" name="Line 36"/>
              <p:cNvSpPr>
                <a:spLocks noChangeShapeType="1"/>
              </p:cNvSpPr>
              <p:nvPr/>
            </p:nvSpPr>
            <p:spPr bwMode="auto">
              <a:xfrm flipV="1">
                <a:off x="2592" y="288"/>
                <a:ext cx="192" cy="192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40" name="Line 37"/>
              <p:cNvSpPr>
                <a:spLocks noChangeShapeType="1"/>
              </p:cNvSpPr>
              <p:nvPr/>
            </p:nvSpPr>
            <p:spPr bwMode="auto">
              <a:xfrm flipH="1" flipV="1">
                <a:off x="2400" y="96"/>
                <a:ext cx="192" cy="384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41" name="Text Box 38"/>
              <p:cNvSpPr txBox="1">
                <a:spLocks noChangeArrowheads="1"/>
              </p:cNvSpPr>
              <p:nvPr/>
            </p:nvSpPr>
            <p:spPr bwMode="auto">
              <a:xfrm>
                <a:off x="2688" y="28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</a:t>
                </a:r>
              </a:p>
            </p:txBody>
          </p:sp>
          <p:sp>
            <p:nvSpPr>
              <p:cNvPr id="61542" name="Text Box 39"/>
              <p:cNvSpPr txBox="1">
                <a:spLocks noChangeArrowheads="1"/>
              </p:cNvSpPr>
              <p:nvPr/>
            </p:nvSpPr>
            <p:spPr bwMode="auto">
              <a:xfrm>
                <a:off x="2544" y="19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25</a:t>
                </a:r>
              </a:p>
            </p:txBody>
          </p:sp>
          <p:sp>
            <p:nvSpPr>
              <p:cNvPr id="61543" name="Text Box 40"/>
              <p:cNvSpPr txBox="1">
                <a:spLocks noChangeArrowheads="1"/>
              </p:cNvSpPr>
              <p:nvPr/>
            </p:nvSpPr>
            <p:spPr bwMode="auto">
              <a:xfrm>
                <a:off x="2352" y="57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</a:t>
                </a:r>
              </a:p>
            </p:txBody>
          </p:sp>
          <p:sp>
            <p:nvSpPr>
              <p:cNvPr id="61544" name="Text Box 41"/>
              <p:cNvSpPr txBox="1">
                <a:spLocks noChangeArrowheads="1"/>
              </p:cNvSpPr>
              <p:nvPr/>
            </p:nvSpPr>
            <p:spPr bwMode="auto">
              <a:xfrm>
                <a:off x="2688" y="76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3</a:t>
                </a:r>
              </a:p>
            </p:txBody>
          </p:sp>
          <p:sp>
            <p:nvSpPr>
              <p:cNvPr id="61545" name="Text Box 42"/>
              <p:cNvSpPr txBox="1">
                <a:spLocks noChangeArrowheads="1"/>
              </p:cNvSpPr>
              <p:nvPr/>
            </p:nvSpPr>
            <p:spPr bwMode="auto">
              <a:xfrm>
                <a:off x="2544" y="67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24</a:t>
                </a:r>
              </a:p>
            </p:txBody>
          </p:sp>
          <p:sp>
            <p:nvSpPr>
              <p:cNvPr id="61546" name="Text Box 43"/>
              <p:cNvSpPr txBox="1">
                <a:spLocks noChangeArrowheads="1"/>
              </p:cNvSpPr>
              <p:nvPr/>
            </p:nvSpPr>
            <p:spPr bwMode="auto">
              <a:xfrm>
                <a:off x="2352" y="33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23</a:t>
                </a:r>
              </a:p>
            </p:txBody>
          </p:sp>
          <p:sp>
            <p:nvSpPr>
              <p:cNvPr id="61547" name="Text Box 44"/>
              <p:cNvSpPr txBox="1">
                <a:spLocks noChangeArrowheads="1"/>
              </p:cNvSpPr>
              <p:nvPr/>
            </p:nvSpPr>
            <p:spPr bwMode="auto">
              <a:xfrm>
                <a:off x="2688" y="52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22</a:t>
                </a:r>
              </a:p>
            </p:txBody>
          </p:sp>
          <p:sp>
            <p:nvSpPr>
              <p:cNvPr id="61548" name="Text Box 45"/>
              <p:cNvSpPr txBox="1">
                <a:spLocks noChangeArrowheads="1"/>
              </p:cNvSpPr>
              <p:nvPr/>
            </p:nvSpPr>
            <p:spPr bwMode="auto">
              <a:xfrm>
                <a:off x="2544" y="43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26</a:t>
                </a:r>
              </a:p>
            </p:txBody>
          </p:sp>
          <p:sp>
            <p:nvSpPr>
              <p:cNvPr id="61549" name="Text Box 46"/>
              <p:cNvSpPr txBox="1">
                <a:spLocks noChangeArrowheads="1"/>
              </p:cNvSpPr>
              <p:nvPr/>
            </p:nvSpPr>
            <p:spPr bwMode="auto">
              <a:xfrm>
                <a:off x="2352" y="9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0</a:t>
                </a:r>
              </a:p>
            </p:txBody>
          </p:sp>
        </p:grpSp>
        <p:grpSp>
          <p:nvGrpSpPr>
            <p:cNvPr id="61452" name="Group 47"/>
            <p:cNvGrpSpPr>
              <a:grpSpLocks/>
            </p:cNvGrpSpPr>
            <p:nvPr/>
          </p:nvGrpSpPr>
          <p:grpSpPr bwMode="auto">
            <a:xfrm>
              <a:off x="3120" y="3216"/>
              <a:ext cx="480" cy="768"/>
              <a:chOff x="2016" y="192"/>
              <a:chExt cx="480" cy="768"/>
            </a:xfrm>
          </p:grpSpPr>
          <p:sp>
            <p:nvSpPr>
              <p:cNvPr id="61513" name="Line 48"/>
              <p:cNvSpPr>
                <a:spLocks noChangeShapeType="1"/>
              </p:cNvSpPr>
              <p:nvPr/>
            </p:nvSpPr>
            <p:spPr bwMode="auto">
              <a:xfrm flipH="1" flipV="1">
                <a:off x="2064" y="192"/>
                <a:ext cx="432" cy="33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4" name="Line 49"/>
              <p:cNvSpPr>
                <a:spLocks noChangeShapeType="1"/>
              </p:cNvSpPr>
              <p:nvPr/>
            </p:nvSpPr>
            <p:spPr bwMode="auto">
              <a:xfrm flipH="1" flipV="1">
                <a:off x="2256" y="288"/>
                <a:ext cx="240" cy="240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5" name="Line 50"/>
              <p:cNvSpPr>
                <a:spLocks noChangeShapeType="1"/>
              </p:cNvSpPr>
              <p:nvPr/>
            </p:nvSpPr>
            <p:spPr bwMode="auto">
              <a:xfrm flipH="1" flipV="1">
                <a:off x="2448" y="384"/>
                <a:ext cx="48" cy="144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6" name="Line 51"/>
              <p:cNvSpPr>
                <a:spLocks noChangeShapeType="1"/>
              </p:cNvSpPr>
              <p:nvPr/>
            </p:nvSpPr>
            <p:spPr bwMode="auto">
              <a:xfrm flipH="1">
                <a:off x="2448" y="528"/>
                <a:ext cx="48" cy="144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7" name="Line 52"/>
              <p:cNvSpPr>
                <a:spLocks noChangeShapeType="1"/>
              </p:cNvSpPr>
              <p:nvPr/>
            </p:nvSpPr>
            <p:spPr bwMode="auto">
              <a:xfrm flipH="1">
                <a:off x="2256" y="528"/>
                <a:ext cx="240" cy="4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8" name="Line 53"/>
              <p:cNvSpPr>
                <a:spLocks noChangeShapeType="1"/>
              </p:cNvSpPr>
              <p:nvPr/>
            </p:nvSpPr>
            <p:spPr bwMode="auto">
              <a:xfrm flipH="1" flipV="1">
                <a:off x="2064" y="480"/>
                <a:ext cx="432" cy="4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9" name="Line 54"/>
              <p:cNvSpPr>
                <a:spLocks noChangeShapeType="1"/>
              </p:cNvSpPr>
              <p:nvPr/>
            </p:nvSpPr>
            <p:spPr bwMode="auto">
              <a:xfrm flipH="1">
                <a:off x="2448" y="528"/>
                <a:ext cx="48" cy="432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20" name="Line 55"/>
              <p:cNvSpPr>
                <a:spLocks noChangeShapeType="1"/>
              </p:cNvSpPr>
              <p:nvPr/>
            </p:nvSpPr>
            <p:spPr bwMode="auto">
              <a:xfrm flipH="1">
                <a:off x="2256" y="528"/>
                <a:ext cx="240" cy="33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21" name="Line 56"/>
              <p:cNvSpPr>
                <a:spLocks noChangeShapeType="1"/>
              </p:cNvSpPr>
              <p:nvPr/>
            </p:nvSpPr>
            <p:spPr bwMode="auto">
              <a:xfrm flipH="1">
                <a:off x="2064" y="528"/>
                <a:ext cx="432" cy="240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22" name="Freeform 57"/>
              <p:cNvSpPr>
                <a:spLocks/>
              </p:cNvSpPr>
              <p:nvPr/>
            </p:nvSpPr>
            <p:spPr bwMode="auto">
              <a:xfrm>
                <a:off x="2064" y="192"/>
                <a:ext cx="384" cy="768"/>
              </a:xfrm>
              <a:custGeom>
                <a:avLst/>
                <a:gdLst>
                  <a:gd name="T0" fmla="*/ 0 w 384"/>
                  <a:gd name="T1" fmla="*/ 0 h 768"/>
                  <a:gd name="T2" fmla="*/ 0 w 384"/>
                  <a:gd name="T3" fmla="*/ 576 h 768"/>
                  <a:gd name="T4" fmla="*/ 384 w 384"/>
                  <a:gd name="T5" fmla="*/ 768 h 768"/>
                  <a:gd name="T6" fmla="*/ 384 w 384"/>
                  <a:gd name="T7" fmla="*/ 192 h 768"/>
                  <a:gd name="T8" fmla="*/ 0 w 384"/>
                  <a:gd name="T9" fmla="*/ 0 h 7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4" h="768">
                    <a:moveTo>
                      <a:pt x="0" y="0"/>
                    </a:moveTo>
                    <a:lnTo>
                      <a:pt x="0" y="576"/>
                    </a:lnTo>
                    <a:lnTo>
                      <a:pt x="384" y="768"/>
                    </a:lnTo>
                    <a:lnTo>
                      <a:pt x="384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>
                  <a:alpha val="50195"/>
                </a:srgbClr>
              </a:solidFill>
              <a:ln w="6350" cap="flat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23" name="Text Box 58"/>
              <p:cNvSpPr txBox="1">
                <a:spLocks noChangeArrowheads="1"/>
              </p:cNvSpPr>
              <p:nvPr/>
            </p:nvSpPr>
            <p:spPr bwMode="auto">
              <a:xfrm>
                <a:off x="2352" y="38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18</a:t>
                </a:r>
              </a:p>
            </p:txBody>
          </p:sp>
          <p:sp>
            <p:nvSpPr>
              <p:cNvPr id="61524" name="Text Box 59"/>
              <p:cNvSpPr txBox="1">
                <a:spLocks noChangeArrowheads="1"/>
              </p:cNvSpPr>
              <p:nvPr/>
            </p:nvSpPr>
            <p:spPr bwMode="auto">
              <a:xfrm>
                <a:off x="2208" y="286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6</a:t>
                </a:r>
              </a:p>
            </p:txBody>
          </p:sp>
          <p:sp>
            <p:nvSpPr>
              <p:cNvPr id="61525" name="Text Box 60"/>
              <p:cNvSpPr txBox="1">
                <a:spLocks noChangeArrowheads="1"/>
              </p:cNvSpPr>
              <p:nvPr/>
            </p:nvSpPr>
            <p:spPr bwMode="auto">
              <a:xfrm>
                <a:off x="2016" y="67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17</a:t>
                </a:r>
              </a:p>
            </p:txBody>
          </p:sp>
          <p:sp>
            <p:nvSpPr>
              <p:cNvPr id="61526" name="Text Box 61"/>
              <p:cNvSpPr txBox="1">
                <a:spLocks noChangeArrowheads="1"/>
              </p:cNvSpPr>
              <p:nvPr/>
            </p:nvSpPr>
            <p:spPr bwMode="auto">
              <a:xfrm>
                <a:off x="2352" y="86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19</a:t>
                </a:r>
              </a:p>
            </p:txBody>
          </p:sp>
          <p:sp>
            <p:nvSpPr>
              <p:cNvPr id="61527" name="Text Box 62"/>
              <p:cNvSpPr txBox="1">
                <a:spLocks noChangeArrowheads="1"/>
              </p:cNvSpPr>
              <p:nvPr/>
            </p:nvSpPr>
            <p:spPr bwMode="auto">
              <a:xfrm>
                <a:off x="2208" y="766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7</a:t>
                </a:r>
              </a:p>
            </p:txBody>
          </p:sp>
          <p:sp>
            <p:nvSpPr>
              <p:cNvPr id="61528" name="Text Box 63"/>
              <p:cNvSpPr txBox="1">
                <a:spLocks noChangeArrowheads="1"/>
              </p:cNvSpPr>
              <p:nvPr/>
            </p:nvSpPr>
            <p:spPr bwMode="auto">
              <a:xfrm>
                <a:off x="2016" y="43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10</a:t>
                </a:r>
              </a:p>
            </p:txBody>
          </p:sp>
          <p:sp>
            <p:nvSpPr>
              <p:cNvPr id="61529" name="Text Box 64"/>
              <p:cNvSpPr txBox="1">
                <a:spLocks noChangeArrowheads="1"/>
              </p:cNvSpPr>
              <p:nvPr/>
            </p:nvSpPr>
            <p:spPr bwMode="auto">
              <a:xfrm>
                <a:off x="2352" y="62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11</a:t>
                </a:r>
              </a:p>
            </p:txBody>
          </p:sp>
          <p:sp>
            <p:nvSpPr>
              <p:cNvPr id="61530" name="Text Box 65"/>
              <p:cNvSpPr txBox="1">
                <a:spLocks noChangeArrowheads="1"/>
              </p:cNvSpPr>
              <p:nvPr/>
            </p:nvSpPr>
            <p:spPr bwMode="auto">
              <a:xfrm>
                <a:off x="2208" y="526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20</a:t>
                </a:r>
              </a:p>
            </p:txBody>
          </p:sp>
          <p:sp>
            <p:nvSpPr>
              <p:cNvPr id="61531" name="Text Box 66"/>
              <p:cNvSpPr txBox="1">
                <a:spLocks noChangeArrowheads="1"/>
              </p:cNvSpPr>
              <p:nvPr/>
            </p:nvSpPr>
            <p:spPr bwMode="auto">
              <a:xfrm>
                <a:off x="2016" y="19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15</a:t>
                </a:r>
              </a:p>
            </p:txBody>
          </p:sp>
        </p:grpSp>
        <p:sp>
          <p:nvSpPr>
            <p:cNvPr id="61453" name="Line 67"/>
            <p:cNvSpPr>
              <a:spLocks noChangeShapeType="1"/>
            </p:cNvSpPr>
            <p:nvPr/>
          </p:nvSpPr>
          <p:spPr bwMode="auto">
            <a:xfrm>
              <a:off x="3552" y="3408"/>
              <a:ext cx="0" cy="57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sm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54" name="Text Box 68"/>
            <p:cNvSpPr txBox="1">
              <a:spLocks noChangeArrowheads="1"/>
            </p:cNvSpPr>
            <p:nvPr/>
          </p:nvSpPr>
          <p:spPr bwMode="auto">
            <a:xfrm>
              <a:off x="3456" y="3264"/>
              <a:ext cx="14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+Z</a:t>
              </a:r>
              <a:endParaRPr lang="en-US" altLang="en-US" sz="2400"/>
            </a:p>
          </p:txBody>
        </p:sp>
        <p:sp>
          <p:nvSpPr>
            <p:cNvPr id="61455" name="Line 69"/>
            <p:cNvSpPr>
              <a:spLocks noChangeShapeType="1"/>
            </p:cNvSpPr>
            <p:nvPr/>
          </p:nvSpPr>
          <p:spPr bwMode="auto">
            <a:xfrm flipH="1">
              <a:off x="3552" y="3888"/>
              <a:ext cx="48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sm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56" name="Text Box 70"/>
            <p:cNvSpPr txBox="1">
              <a:spLocks noChangeArrowheads="1"/>
            </p:cNvSpPr>
            <p:nvPr/>
          </p:nvSpPr>
          <p:spPr bwMode="auto">
            <a:xfrm>
              <a:off x="3984" y="3840"/>
              <a:ext cx="192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+X</a:t>
              </a:r>
              <a:endParaRPr lang="en-US" altLang="en-US" sz="2400"/>
            </a:p>
          </p:txBody>
        </p:sp>
        <p:sp>
          <p:nvSpPr>
            <p:cNvPr id="61457" name="Text Box 71"/>
            <p:cNvSpPr txBox="1">
              <a:spLocks noChangeArrowheads="1"/>
            </p:cNvSpPr>
            <p:nvPr/>
          </p:nvSpPr>
          <p:spPr bwMode="auto">
            <a:xfrm>
              <a:off x="4176" y="4032"/>
              <a:ext cx="115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magnetic distribution</a:t>
              </a:r>
              <a:endParaRPr lang="en-US" altLang="en-US" sz="2400" i="1"/>
            </a:p>
          </p:txBody>
        </p:sp>
        <p:grpSp>
          <p:nvGrpSpPr>
            <p:cNvPr id="61458" name="Group 72"/>
            <p:cNvGrpSpPr>
              <a:grpSpLocks/>
            </p:cNvGrpSpPr>
            <p:nvPr/>
          </p:nvGrpSpPr>
          <p:grpSpPr bwMode="auto">
            <a:xfrm>
              <a:off x="4752" y="3120"/>
              <a:ext cx="480" cy="768"/>
              <a:chOff x="3456" y="96"/>
              <a:chExt cx="480" cy="768"/>
            </a:xfrm>
          </p:grpSpPr>
          <p:sp>
            <p:nvSpPr>
              <p:cNvPr id="61502" name="Freeform 73"/>
              <p:cNvSpPr>
                <a:spLocks/>
              </p:cNvSpPr>
              <p:nvPr/>
            </p:nvSpPr>
            <p:spPr bwMode="auto">
              <a:xfrm>
                <a:off x="3504" y="96"/>
                <a:ext cx="384" cy="768"/>
              </a:xfrm>
              <a:custGeom>
                <a:avLst/>
                <a:gdLst>
                  <a:gd name="T0" fmla="*/ 0 w 384"/>
                  <a:gd name="T1" fmla="*/ 0 h 768"/>
                  <a:gd name="T2" fmla="*/ 0 w 384"/>
                  <a:gd name="T3" fmla="*/ 576 h 768"/>
                  <a:gd name="T4" fmla="*/ 384 w 384"/>
                  <a:gd name="T5" fmla="*/ 768 h 768"/>
                  <a:gd name="T6" fmla="*/ 384 w 384"/>
                  <a:gd name="T7" fmla="*/ 192 h 768"/>
                  <a:gd name="T8" fmla="*/ 0 w 384"/>
                  <a:gd name="T9" fmla="*/ 0 h 7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4" h="768">
                    <a:moveTo>
                      <a:pt x="0" y="0"/>
                    </a:moveTo>
                    <a:lnTo>
                      <a:pt x="0" y="576"/>
                    </a:lnTo>
                    <a:lnTo>
                      <a:pt x="384" y="768"/>
                    </a:lnTo>
                    <a:lnTo>
                      <a:pt x="384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>
                  <a:alpha val="50195"/>
                </a:srgbClr>
              </a:solidFill>
              <a:ln w="6350" cap="flat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03" name="Line 74"/>
              <p:cNvSpPr>
                <a:spLocks noChangeShapeType="1"/>
              </p:cNvSpPr>
              <p:nvPr/>
            </p:nvSpPr>
            <p:spPr bwMode="auto">
              <a:xfrm>
                <a:off x="3456" y="528"/>
                <a:ext cx="48" cy="144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04" name="Line 75"/>
              <p:cNvSpPr>
                <a:spLocks noChangeShapeType="1"/>
              </p:cNvSpPr>
              <p:nvPr/>
            </p:nvSpPr>
            <p:spPr bwMode="auto">
              <a:xfrm>
                <a:off x="3456" y="528"/>
                <a:ext cx="432" cy="33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05" name="Line 76"/>
              <p:cNvSpPr>
                <a:spLocks noChangeShapeType="1"/>
              </p:cNvSpPr>
              <p:nvPr/>
            </p:nvSpPr>
            <p:spPr bwMode="auto">
              <a:xfrm flipV="1">
                <a:off x="3456" y="480"/>
                <a:ext cx="240" cy="4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06" name="Line 77"/>
              <p:cNvSpPr>
                <a:spLocks noChangeShapeType="1"/>
              </p:cNvSpPr>
              <p:nvPr/>
            </p:nvSpPr>
            <p:spPr bwMode="auto">
              <a:xfrm flipV="1">
                <a:off x="3456" y="96"/>
                <a:ext cx="48" cy="432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07" name="Line 78"/>
              <p:cNvSpPr>
                <a:spLocks noChangeShapeType="1"/>
              </p:cNvSpPr>
              <p:nvPr/>
            </p:nvSpPr>
            <p:spPr bwMode="auto">
              <a:xfrm flipV="1">
                <a:off x="3456" y="288"/>
                <a:ext cx="432" cy="240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08" name="Text Box 79"/>
              <p:cNvSpPr txBox="1">
                <a:spLocks noChangeArrowheads="1"/>
              </p:cNvSpPr>
              <p:nvPr/>
            </p:nvSpPr>
            <p:spPr bwMode="auto">
              <a:xfrm>
                <a:off x="3792" y="28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14</a:t>
                </a:r>
              </a:p>
            </p:txBody>
          </p:sp>
          <p:sp>
            <p:nvSpPr>
              <p:cNvPr id="61509" name="Text Box 80"/>
              <p:cNvSpPr txBox="1">
                <a:spLocks noChangeArrowheads="1"/>
              </p:cNvSpPr>
              <p:nvPr/>
            </p:nvSpPr>
            <p:spPr bwMode="auto">
              <a:xfrm>
                <a:off x="3456" y="57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13</a:t>
                </a:r>
              </a:p>
            </p:txBody>
          </p:sp>
          <p:sp>
            <p:nvSpPr>
              <p:cNvPr id="61510" name="Text Box 81"/>
              <p:cNvSpPr txBox="1">
                <a:spLocks noChangeArrowheads="1"/>
              </p:cNvSpPr>
              <p:nvPr/>
            </p:nvSpPr>
            <p:spPr bwMode="auto">
              <a:xfrm>
                <a:off x="3792" y="76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16</a:t>
                </a:r>
              </a:p>
            </p:txBody>
          </p:sp>
          <p:sp>
            <p:nvSpPr>
              <p:cNvPr id="61511" name="Text Box 82"/>
              <p:cNvSpPr txBox="1">
                <a:spLocks noChangeArrowheads="1"/>
              </p:cNvSpPr>
              <p:nvPr/>
            </p:nvSpPr>
            <p:spPr bwMode="auto">
              <a:xfrm>
                <a:off x="3648" y="43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21</a:t>
                </a:r>
              </a:p>
            </p:txBody>
          </p:sp>
          <p:sp>
            <p:nvSpPr>
              <p:cNvPr id="61512" name="Text Box 83"/>
              <p:cNvSpPr txBox="1">
                <a:spLocks noChangeArrowheads="1"/>
              </p:cNvSpPr>
              <p:nvPr/>
            </p:nvSpPr>
            <p:spPr bwMode="auto">
              <a:xfrm>
                <a:off x="3456" y="9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12</a:t>
                </a:r>
              </a:p>
            </p:txBody>
          </p:sp>
        </p:grpSp>
        <p:grpSp>
          <p:nvGrpSpPr>
            <p:cNvPr id="61459" name="Group 84"/>
            <p:cNvGrpSpPr>
              <a:grpSpLocks/>
            </p:cNvGrpSpPr>
            <p:nvPr/>
          </p:nvGrpSpPr>
          <p:grpSpPr bwMode="auto">
            <a:xfrm>
              <a:off x="4512" y="3168"/>
              <a:ext cx="480" cy="768"/>
              <a:chOff x="2640" y="-144"/>
              <a:chExt cx="480" cy="768"/>
            </a:xfrm>
          </p:grpSpPr>
          <p:sp>
            <p:nvSpPr>
              <p:cNvPr id="61492" name="Freeform 85"/>
              <p:cNvSpPr>
                <a:spLocks/>
              </p:cNvSpPr>
              <p:nvPr/>
            </p:nvSpPr>
            <p:spPr bwMode="auto">
              <a:xfrm>
                <a:off x="2688" y="-144"/>
                <a:ext cx="384" cy="768"/>
              </a:xfrm>
              <a:custGeom>
                <a:avLst/>
                <a:gdLst>
                  <a:gd name="T0" fmla="*/ 0 w 384"/>
                  <a:gd name="T1" fmla="*/ 0 h 768"/>
                  <a:gd name="T2" fmla="*/ 0 w 384"/>
                  <a:gd name="T3" fmla="*/ 576 h 768"/>
                  <a:gd name="T4" fmla="*/ 384 w 384"/>
                  <a:gd name="T5" fmla="*/ 768 h 768"/>
                  <a:gd name="T6" fmla="*/ 384 w 384"/>
                  <a:gd name="T7" fmla="*/ 192 h 768"/>
                  <a:gd name="T8" fmla="*/ 0 w 384"/>
                  <a:gd name="T9" fmla="*/ 0 h 7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4" h="768">
                    <a:moveTo>
                      <a:pt x="0" y="0"/>
                    </a:moveTo>
                    <a:lnTo>
                      <a:pt x="0" y="576"/>
                    </a:lnTo>
                    <a:lnTo>
                      <a:pt x="384" y="768"/>
                    </a:lnTo>
                    <a:lnTo>
                      <a:pt x="384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>
                  <a:alpha val="50195"/>
                </a:srgbClr>
              </a:solidFill>
              <a:ln w="6350" cap="flat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3" name="Line 86"/>
              <p:cNvSpPr>
                <a:spLocks noChangeShapeType="1"/>
              </p:cNvSpPr>
              <p:nvPr/>
            </p:nvSpPr>
            <p:spPr bwMode="auto">
              <a:xfrm flipH="1" flipV="1">
                <a:off x="2688" y="144"/>
                <a:ext cx="192" cy="9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4" name="Line 87"/>
              <p:cNvSpPr>
                <a:spLocks noChangeShapeType="1"/>
              </p:cNvSpPr>
              <p:nvPr/>
            </p:nvSpPr>
            <p:spPr bwMode="auto">
              <a:xfrm flipH="1" flipV="1">
                <a:off x="2880" y="-48"/>
                <a:ext cx="0" cy="28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5" name="Line 88"/>
              <p:cNvSpPr>
                <a:spLocks noChangeShapeType="1"/>
              </p:cNvSpPr>
              <p:nvPr/>
            </p:nvSpPr>
            <p:spPr bwMode="auto">
              <a:xfrm flipH="1">
                <a:off x="2880" y="240"/>
                <a:ext cx="0" cy="28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6" name="Line 89"/>
              <p:cNvSpPr>
                <a:spLocks noChangeShapeType="1"/>
              </p:cNvSpPr>
              <p:nvPr/>
            </p:nvSpPr>
            <p:spPr bwMode="auto">
              <a:xfrm>
                <a:off x="2880" y="240"/>
                <a:ext cx="192" cy="9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7" name="Text Box 90"/>
              <p:cNvSpPr txBox="1">
                <a:spLocks noChangeArrowheads="1"/>
              </p:cNvSpPr>
              <p:nvPr/>
            </p:nvSpPr>
            <p:spPr bwMode="auto">
              <a:xfrm>
                <a:off x="2832" y="-5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25</a:t>
                </a:r>
              </a:p>
            </p:txBody>
          </p:sp>
          <p:sp>
            <p:nvSpPr>
              <p:cNvPr id="61498" name="Text Box 91"/>
              <p:cNvSpPr txBox="1">
                <a:spLocks noChangeArrowheads="1"/>
              </p:cNvSpPr>
              <p:nvPr/>
            </p:nvSpPr>
            <p:spPr bwMode="auto">
              <a:xfrm>
                <a:off x="2832" y="43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24</a:t>
                </a:r>
              </a:p>
            </p:txBody>
          </p:sp>
          <p:sp>
            <p:nvSpPr>
              <p:cNvPr id="61499" name="Text Box 92"/>
              <p:cNvSpPr txBox="1">
                <a:spLocks noChangeArrowheads="1"/>
              </p:cNvSpPr>
              <p:nvPr/>
            </p:nvSpPr>
            <p:spPr bwMode="auto">
              <a:xfrm>
                <a:off x="2640" y="9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23</a:t>
                </a:r>
              </a:p>
            </p:txBody>
          </p:sp>
          <p:sp>
            <p:nvSpPr>
              <p:cNvPr id="61500" name="Text Box 93"/>
              <p:cNvSpPr txBox="1">
                <a:spLocks noChangeArrowheads="1"/>
              </p:cNvSpPr>
              <p:nvPr/>
            </p:nvSpPr>
            <p:spPr bwMode="auto">
              <a:xfrm>
                <a:off x="2976" y="286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22</a:t>
                </a:r>
              </a:p>
            </p:txBody>
          </p:sp>
          <p:sp>
            <p:nvSpPr>
              <p:cNvPr id="61501" name="Text Box 94"/>
              <p:cNvSpPr txBox="1">
                <a:spLocks noChangeArrowheads="1"/>
              </p:cNvSpPr>
              <p:nvPr/>
            </p:nvSpPr>
            <p:spPr bwMode="auto">
              <a:xfrm>
                <a:off x="2832" y="190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26</a:t>
                </a:r>
              </a:p>
            </p:txBody>
          </p:sp>
        </p:grpSp>
        <p:grpSp>
          <p:nvGrpSpPr>
            <p:cNvPr id="61460" name="Group 95"/>
            <p:cNvGrpSpPr>
              <a:grpSpLocks/>
            </p:cNvGrpSpPr>
            <p:nvPr/>
          </p:nvGrpSpPr>
          <p:grpSpPr bwMode="auto">
            <a:xfrm>
              <a:off x="4272" y="3216"/>
              <a:ext cx="480" cy="768"/>
              <a:chOff x="1488" y="192"/>
              <a:chExt cx="480" cy="768"/>
            </a:xfrm>
          </p:grpSpPr>
          <p:sp>
            <p:nvSpPr>
              <p:cNvPr id="61481" name="Line 96"/>
              <p:cNvSpPr>
                <a:spLocks noChangeShapeType="1"/>
              </p:cNvSpPr>
              <p:nvPr/>
            </p:nvSpPr>
            <p:spPr bwMode="auto">
              <a:xfrm flipH="1" flipV="1">
                <a:off x="1536" y="192"/>
                <a:ext cx="432" cy="336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82" name="Line 97"/>
              <p:cNvSpPr>
                <a:spLocks noChangeShapeType="1"/>
              </p:cNvSpPr>
              <p:nvPr/>
            </p:nvSpPr>
            <p:spPr bwMode="auto">
              <a:xfrm flipH="1" flipV="1">
                <a:off x="1920" y="384"/>
                <a:ext cx="48" cy="144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83" name="Line 98"/>
              <p:cNvSpPr>
                <a:spLocks noChangeShapeType="1"/>
              </p:cNvSpPr>
              <p:nvPr/>
            </p:nvSpPr>
            <p:spPr bwMode="auto">
              <a:xfrm flipH="1">
                <a:off x="1728" y="528"/>
                <a:ext cx="240" cy="48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84" name="Line 99"/>
              <p:cNvSpPr>
                <a:spLocks noChangeShapeType="1"/>
              </p:cNvSpPr>
              <p:nvPr/>
            </p:nvSpPr>
            <p:spPr bwMode="auto">
              <a:xfrm flipH="1">
                <a:off x="1920" y="528"/>
                <a:ext cx="48" cy="432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85" name="Line 100"/>
              <p:cNvSpPr>
                <a:spLocks noChangeShapeType="1"/>
              </p:cNvSpPr>
              <p:nvPr/>
            </p:nvSpPr>
            <p:spPr bwMode="auto">
              <a:xfrm flipH="1">
                <a:off x="1536" y="528"/>
                <a:ext cx="432" cy="240"/>
              </a:xfrm>
              <a:prstGeom prst="line">
                <a:avLst/>
              </a:prstGeom>
              <a:noFill/>
              <a:ln w="6350">
                <a:solidFill>
                  <a:srgbClr val="808080"/>
                </a:solidFill>
                <a:round/>
                <a:headEnd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86" name="Freeform 101"/>
              <p:cNvSpPr>
                <a:spLocks/>
              </p:cNvSpPr>
              <p:nvPr/>
            </p:nvSpPr>
            <p:spPr bwMode="auto">
              <a:xfrm>
                <a:off x="1536" y="192"/>
                <a:ext cx="384" cy="768"/>
              </a:xfrm>
              <a:custGeom>
                <a:avLst/>
                <a:gdLst>
                  <a:gd name="T0" fmla="*/ 0 w 384"/>
                  <a:gd name="T1" fmla="*/ 0 h 768"/>
                  <a:gd name="T2" fmla="*/ 0 w 384"/>
                  <a:gd name="T3" fmla="*/ 576 h 768"/>
                  <a:gd name="T4" fmla="*/ 384 w 384"/>
                  <a:gd name="T5" fmla="*/ 768 h 768"/>
                  <a:gd name="T6" fmla="*/ 384 w 384"/>
                  <a:gd name="T7" fmla="*/ 192 h 768"/>
                  <a:gd name="T8" fmla="*/ 0 w 384"/>
                  <a:gd name="T9" fmla="*/ 0 h 7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4" h="768">
                    <a:moveTo>
                      <a:pt x="0" y="0"/>
                    </a:moveTo>
                    <a:lnTo>
                      <a:pt x="0" y="576"/>
                    </a:lnTo>
                    <a:lnTo>
                      <a:pt x="384" y="768"/>
                    </a:lnTo>
                    <a:lnTo>
                      <a:pt x="384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>
                  <a:alpha val="50195"/>
                </a:srgbClr>
              </a:solidFill>
              <a:ln w="6350" cap="flat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87" name="Text Box 102"/>
              <p:cNvSpPr txBox="1">
                <a:spLocks noChangeArrowheads="1"/>
              </p:cNvSpPr>
              <p:nvPr/>
            </p:nvSpPr>
            <p:spPr bwMode="auto">
              <a:xfrm>
                <a:off x="1824" y="38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18</a:t>
                </a:r>
              </a:p>
            </p:txBody>
          </p:sp>
          <p:sp>
            <p:nvSpPr>
              <p:cNvPr id="61488" name="Text Box 103"/>
              <p:cNvSpPr txBox="1">
                <a:spLocks noChangeArrowheads="1"/>
              </p:cNvSpPr>
              <p:nvPr/>
            </p:nvSpPr>
            <p:spPr bwMode="auto">
              <a:xfrm>
                <a:off x="1488" y="67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17</a:t>
                </a:r>
              </a:p>
            </p:txBody>
          </p:sp>
          <p:sp>
            <p:nvSpPr>
              <p:cNvPr id="61489" name="Text Box 104"/>
              <p:cNvSpPr txBox="1">
                <a:spLocks noChangeArrowheads="1"/>
              </p:cNvSpPr>
              <p:nvPr/>
            </p:nvSpPr>
            <p:spPr bwMode="auto">
              <a:xfrm>
                <a:off x="1824" y="86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19</a:t>
                </a:r>
              </a:p>
            </p:txBody>
          </p:sp>
          <p:sp>
            <p:nvSpPr>
              <p:cNvPr id="61490" name="Text Box 105"/>
              <p:cNvSpPr txBox="1">
                <a:spLocks noChangeArrowheads="1"/>
              </p:cNvSpPr>
              <p:nvPr/>
            </p:nvSpPr>
            <p:spPr bwMode="auto">
              <a:xfrm>
                <a:off x="1680" y="526"/>
                <a:ext cx="9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20</a:t>
                </a:r>
              </a:p>
            </p:txBody>
          </p:sp>
          <p:sp>
            <p:nvSpPr>
              <p:cNvPr id="61491" name="Text Box 106"/>
              <p:cNvSpPr txBox="1">
                <a:spLocks noChangeArrowheads="1"/>
              </p:cNvSpPr>
              <p:nvPr/>
            </p:nvSpPr>
            <p:spPr bwMode="auto">
              <a:xfrm>
                <a:off x="1488" y="192"/>
                <a:ext cx="1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15</a:t>
                </a:r>
              </a:p>
            </p:txBody>
          </p:sp>
        </p:grpSp>
        <p:sp>
          <p:nvSpPr>
            <p:cNvPr id="61461" name="Line 107"/>
            <p:cNvSpPr>
              <a:spLocks noChangeShapeType="1"/>
            </p:cNvSpPr>
            <p:nvPr/>
          </p:nvSpPr>
          <p:spPr bwMode="auto">
            <a:xfrm>
              <a:off x="4320" y="3792"/>
              <a:ext cx="384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sm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2" name="Text Box 108"/>
            <p:cNvSpPr txBox="1">
              <a:spLocks noChangeArrowheads="1"/>
            </p:cNvSpPr>
            <p:nvPr/>
          </p:nvSpPr>
          <p:spPr bwMode="auto">
            <a:xfrm>
              <a:off x="4176" y="3696"/>
              <a:ext cx="14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+Y</a:t>
              </a:r>
              <a:endParaRPr lang="en-US" altLang="en-US" sz="2400"/>
            </a:p>
          </p:txBody>
        </p:sp>
        <p:sp>
          <p:nvSpPr>
            <p:cNvPr id="61463" name="Line 109"/>
            <p:cNvSpPr>
              <a:spLocks noChangeShapeType="1"/>
            </p:cNvSpPr>
            <p:nvPr/>
          </p:nvSpPr>
          <p:spPr bwMode="auto">
            <a:xfrm>
              <a:off x="4704" y="3408"/>
              <a:ext cx="0" cy="57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sm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4" name="Text Box 110"/>
            <p:cNvSpPr txBox="1">
              <a:spLocks noChangeArrowheads="1"/>
            </p:cNvSpPr>
            <p:nvPr/>
          </p:nvSpPr>
          <p:spPr bwMode="auto">
            <a:xfrm>
              <a:off x="4608" y="3264"/>
              <a:ext cx="14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+Z</a:t>
              </a:r>
              <a:endParaRPr lang="en-US" altLang="en-US" sz="2400"/>
            </a:p>
          </p:txBody>
        </p:sp>
        <p:sp>
          <p:nvSpPr>
            <p:cNvPr id="61465" name="Line 111"/>
            <p:cNvSpPr>
              <a:spLocks noChangeShapeType="1"/>
            </p:cNvSpPr>
            <p:nvPr/>
          </p:nvSpPr>
          <p:spPr bwMode="auto">
            <a:xfrm flipH="1">
              <a:off x="4704" y="3888"/>
              <a:ext cx="48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sm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6" name="Text Box 112"/>
            <p:cNvSpPr txBox="1">
              <a:spLocks noChangeArrowheads="1"/>
            </p:cNvSpPr>
            <p:nvPr/>
          </p:nvSpPr>
          <p:spPr bwMode="auto">
            <a:xfrm>
              <a:off x="5136" y="3840"/>
              <a:ext cx="192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+X</a:t>
              </a:r>
              <a:endParaRPr lang="en-US" altLang="en-US" sz="2400"/>
            </a:p>
          </p:txBody>
        </p:sp>
        <p:sp>
          <p:nvSpPr>
            <p:cNvPr id="61467" name="Text Box 113"/>
            <p:cNvSpPr txBox="1">
              <a:spLocks noChangeArrowheads="1"/>
            </p:cNvSpPr>
            <p:nvPr/>
          </p:nvSpPr>
          <p:spPr bwMode="auto">
            <a:xfrm>
              <a:off x="1872" y="4032"/>
              <a:ext cx="115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macroscopic variables</a:t>
              </a:r>
            </a:p>
          </p:txBody>
        </p:sp>
        <p:grpSp>
          <p:nvGrpSpPr>
            <p:cNvPr id="61468" name="Group 114"/>
            <p:cNvGrpSpPr>
              <a:grpSpLocks/>
            </p:cNvGrpSpPr>
            <p:nvPr/>
          </p:nvGrpSpPr>
          <p:grpSpPr bwMode="auto">
            <a:xfrm>
              <a:off x="2016" y="3120"/>
              <a:ext cx="864" cy="864"/>
              <a:chOff x="144" y="96"/>
              <a:chExt cx="864" cy="864"/>
            </a:xfrm>
          </p:grpSpPr>
          <p:sp>
            <p:nvSpPr>
              <p:cNvPr id="61478" name="Freeform 115"/>
              <p:cNvSpPr>
                <a:spLocks/>
              </p:cNvSpPr>
              <p:nvPr/>
            </p:nvSpPr>
            <p:spPr bwMode="auto">
              <a:xfrm>
                <a:off x="144" y="192"/>
                <a:ext cx="384" cy="768"/>
              </a:xfrm>
              <a:custGeom>
                <a:avLst/>
                <a:gdLst>
                  <a:gd name="T0" fmla="*/ 0 w 384"/>
                  <a:gd name="T1" fmla="*/ 576 h 768"/>
                  <a:gd name="T2" fmla="*/ 0 w 384"/>
                  <a:gd name="T3" fmla="*/ 0 h 768"/>
                  <a:gd name="T4" fmla="*/ 384 w 384"/>
                  <a:gd name="T5" fmla="*/ 192 h 768"/>
                  <a:gd name="T6" fmla="*/ 384 w 384"/>
                  <a:gd name="T7" fmla="*/ 768 h 768"/>
                  <a:gd name="T8" fmla="*/ 0 w 384"/>
                  <a:gd name="T9" fmla="*/ 576 h 7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4" h="768">
                    <a:moveTo>
                      <a:pt x="0" y="576"/>
                    </a:moveTo>
                    <a:lnTo>
                      <a:pt x="0" y="0"/>
                    </a:lnTo>
                    <a:lnTo>
                      <a:pt x="384" y="192"/>
                    </a:lnTo>
                    <a:lnTo>
                      <a:pt x="384" y="768"/>
                    </a:lnTo>
                    <a:lnTo>
                      <a:pt x="0" y="576"/>
                    </a:lnTo>
                    <a:close/>
                  </a:path>
                </a:pathLst>
              </a:custGeom>
              <a:solidFill>
                <a:srgbClr val="CCCCCC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79" name="Freeform 116"/>
              <p:cNvSpPr>
                <a:spLocks/>
              </p:cNvSpPr>
              <p:nvPr/>
            </p:nvSpPr>
            <p:spPr bwMode="auto">
              <a:xfrm>
                <a:off x="144" y="96"/>
                <a:ext cx="864" cy="288"/>
              </a:xfrm>
              <a:custGeom>
                <a:avLst/>
                <a:gdLst>
                  <a:gd name="T0" fmla="*/ 0 w 864"/>
                  <a:gd name="T1" fmla="*/ 96 h 288"/>
                  <a:gd name="T2" fmla="*/ 480 w 864"/>
                  <a:gd name="T3" fmla="*/ 0 h 288"/>
                  <a:gd name="T4" fmla="*/ 864 w 864"/>
                  <a:gd name="T5" fmla="*/ 192 h 288"/>
                  <a:gd name="T6" fmla="*/ 384 w 864"/>
                  <a:gd name="T7" fmla="*/ 288 h 288"/>
                  <a:gd name="T8" fmla="*/ 0 w 864"/>
                  <a:gd name="T9" fmla="*/ 96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4" h="288">
                    <a:moveTo>
                      <a:pt x="0" y="96"/>
                    </a:moveTo>
                    <a:lnTo>
                      <a:pt x="480" y="0"/>
                    </a:lnTo>
                    <a:lnTo>
                      <a:pt x="864" y="192"/>
                    </a:lnTo>
                    <a:lnTo>
                      <a:pt x="384" y="288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E6E6E6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80" name="Freeform 117"/>
              <p:cNvSpPr>
                <a:spLocks/>
              </p:cNvSpPr>
              <p:nvPr/>
            </p:nvSpPr>
            <p:spPr bwMode="auto">
              <a:xfrm>
                <a:off x="528" y="288"/>
                <a:ext cx="480" cy="672"/>
              </a:xfrm>
              <a:custGeom>
                <a:avLst/>
                <a:gdLst>
                  <a:gd name="T0" fmla="*/ 0 w 480"/>
                  <a:gd name="T1" fmla="*/ 672 h 672"/>
                  <a:gd name="T2" fmla="*/ 0 w 480"/>
                  <a:gd name="T3" fmla="*/ 96 h 672"/>
                  <a:gd name="T4" fmla="*/ 480 w 480"/>
                  <a:gd name="T5" fmla="*/ 0 h 672"/>
                  <a:gd name="T6" fmla="*/ 480 w 480"/>
                  <a:gd name="T7" fmla="*/ 576 h 672"/>
                  <a:gd name="T8" fmla="*/ 0 w 480"/>
                  <a:gd name="T9" fmla="*/ 672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0" h="672">
                    <a:moveTo>
                      <a:pt x="0" y="672"/>
                    </a:moveTo>
                    <a:lnTo>
                      <a:pt x="0" y="96"/>
                    </a:lnTo>
                    <a:lnTo>
                      <a:pt x="480" y="0"/>
                    </a:lnTo>
                    <a:lnTo>
                      <a:pt x="480" y="576"/>
                    </a:ln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B3B3B3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1469" name="Line 118"/>
            <p:cNvSpPr>
              <a:spLocks noChangeShapeType="1"/>
            </p:cNvSpPr>
            <p:nvPr/>
          </p:nvSpPr>
          <p:spPr bwMode="auto">
            <a:xfrm>
              <a:off x="2016" y="3792"/>
              <a:ext cx="384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sm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0" name="Text Box 119"/>
            <p:cNvSpPr txBox="1">
              <a:spLocks noChangeArrowheads="1"/>
            </p:cNvSpPr>
            <p:nvPr/>
          </p:nvSpPr>
          <p:spPr bwMode="auto">
            <a:xfrm>
              <a:off x="1872" y="3696"/>
              <a:ext cx="14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+Y</a:t>
              </a:r>
              <a:endParaRPr lang="en-US" altLang="en-US" sz="2400"/>
            </a:p>
          </p:txBody>
        </p:sp>
        <p:sp>
          <p:nvSpPr>
            <p:cNvPr id="61471" name="Line 120"/>
            <p:cNvSpPr>
              <a:spLocks noChangeShapeType="1"/>
            </p:cNvSpPr>
            <p:nvPr/>
          </p:nvSpPr>
          <p:spPr bwMode="auto">
            <a:xfrm>
              <a:off x="2400" y="3408"/>
              <a:ext cx="0" cy="57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sm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2" name="Text Box 121"/>
            <p:cNvSpPr txBox="1">
              <a:spLocks noChangeArrowheads="1"/>
            </p:cNvSpPr>
            <p:nvPr/>
          </p:nvSpPr>
          <p:spPr bwMode="auto">
            <a:xfrm>
              <a:off x="2304" y="3264"/>
              <a:ext cx="14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+Z</a:t>
              </a:r>
              <a:endParaRPr lang="en-US" altLang="en-US" sz="2400"/>
            </a:p>
          </p:txBody>
        </p:sp>
        <p:sp>
          <p:nvSpPr>
            <p:cNvPr id="61473" name="Line 122"/>
            <p:cNvSpPr>
              <a:spLocks noChangeShapeType="1"/>
            </p:cNvSpPr>
            <p:nvPr/>
          </p:nvSpPr>
          <p:spPr bwMode="auto">
            <a:xfrm flipH="1">
              <a:off x="2400" y="3888"/>
              <a:ext cx="48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sm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4" name="Text Box 123"/>
            <p:cNvSpPr txBox="1">
              <a:spLocks noChangeArrowheads="1"/>
            </p:cNvSpPr>
            <p:nvPr/>
          </p:nvSpPr>
          <p:spPr bwMode="auto">
            <a:xfrm>
              <a:off x="2832" y="3840"/>
              <a:ext cx="192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000"/>
                <a:t>+X</a:t>
              </a:r>
              <a:endParaRPr lang="en-US" altLang="en-US" sz="2400"/>
            </a:p>
          </p:txBody>
        </p:sp>
        <p:sp>
          <p:nvSpPr>
            <p:cNvPr id="61475" name="AutoShape 124"/>
            <p:cNvSpPr>
              <a:spLocks/>
            </p:cNvSpPr>
            <p:nvPr/>
          </p:nvSpPr>
          <p:spPr bwMode="auto">
            <a:xfrm>
              <a:off x="2976" y="3072"/>
              <a:ext cx="96" cy="960"/>
            </a:xfrm>
            <a:prstGeom prst="leftBrace">
              <a:avLst>
                <a:gd name="adj1" fmla="val 83333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476" name="Line 125"/>
            <p:cNvSpPr>
              <a:spLocks noChangeShapeType="1"/>
            </p:cNvSpPr>
            <p:nvPr/>
          </p:nvSpPr>
          <p:spPr bwMode="auto">
            <a:xfrm flipH="1">
              <a:off x="2736" y="3552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7" name="Oval 126"/>
            <p:cNvSpPr>
              <a:spLocks noChangeArrowheads="1"/>
            </p:cNvSpPr>
            <p:nvPr/>
          </p:nvSpPr>
          <p:spPr bwMode="auto">
            <a:xfrm>
              <a:off x="2640" y="3504"/>
              <a:ext cx="96" cy="96"/>
            </a:xfrm>
            <a:prstGeom prst="ellipse">
              <a:avLst/>
            </a:prstGeom>
            <a:solidFill>
              <a:srgbClr val="CCCCCC"/>
            </a:solidFill>
            <a:ln w="63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845C546-1E28-4555-A181-0C47329A4263}" type="slidenum">
              <a:rPr lang="en-US" altLang="en-US" sz="1200">
                <a:latin typeface="Arial Black" panose="020B0A04020102020204" pitchFamily="34" charset="0"/>
              </a:rPr>
              <a:pPr/>
              <a:t>59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246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144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Initial LBMHD Performance</a:t>
            </a:r>
          </a:p>
        </p:txBody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43600" y="1141413"/>
            <a:ext cx="3200400" cy="2667000"/>
          </a:xfrm>
          <a:noFill/>
        </p:spPr>
        <p:txBody>
          <a:bodyPr/>
          <a:lstStyle/>
          <a:p>
            <a:pPr eaLnBrk="1" hangingPunct="1"/>
            <a:r>
              <a:rPr lang="en-US" altLang="en-US" sz="1600" smtClean="0"/>
              <a:t>Generally, scalability looks good</a:t>
            </a:r>
          </a:p>
          <a:p>
            <a:pPr eaLnBrk="1" hangingPunct="1"/>
            <a:r>
              <a:rPr lang="en-US" altLang="en-US" sz="1600" b="1" smtClean="0">
                <a:solidFill>
                  <a:srgbClr val="0000FF"/>
                </a:solidFill>
              </a:rPr>
              <a:t>but is performance good?</a:t>
            </a:r>
          </a:p>
          <a:p>
            <a:pPr eaLnBrk="1" hangingPunct="1"/>
            <a:endParaRPr lang="en-US" altLang="en-US" sz="1600" smtClean="0">
              <a:solidFill>
                <a:srgbClr val="0000FF"/>
              </a:solidFill>
            </a:endParaRPr>
          </a:p>
        </p:txBody>
      </p:sp>
      <p:sp>
        <p:nvSpPr>
          <p:cNvPr id="62469" name="Text Box 13"/>
          <p:cNvSpPr txBox="1">
            <a:spLocks noChangeArrowheads="1"/>
          </p:cNvSpPr>
          <p:nvPr/>
        </p:nvSpPr>
        <p:spPr bwMode="auto">
          <a:xfrm>
            <a:off x="0" y="6629400"/>
            <a:ext cx="86836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 i="1" baseline="30000"/>
              <a:t>*</a:t>
            </a:r>
            <a:r>
              <a:rPr lang="en-US" altLang="en-US" sz="1200" i="1"/>
              <a:t>collision() only </a:t>
            </a:r>
          </a:p>
        </p:txBody>
      </p:sp>
      <p:sp>
        <p:nvSpPr>
          <p:cNvPr id="62470" name="Rectangle 24"/>
          <p:cNvSpPr>
            <a:spLocks noChangeArrowheads="1"/>
          </p:cNvSpPr>
          <p:nvPr/>
        </p:nvSpPr>
        <p:spPr bwMode="auto">
          <a:xfrm>
            <a:off x="6169025" y="6248400"/>
            <a:ext cx="228600" cy="228600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2471" name="Text Box 25"/>
          <p:cNvSpPr txBox="1">
            <a:spLocks noChangeArrowheads="1"/>
          </p:cNvSpPr>
          <p:nvPr/>
        </p:nvSpPr>
        <p:spPr bwMode="auto">
          <a:xfrm>
            <a:off x="6475413" y="62484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Naïve+NUMA</a:t>
            </a:r>
          </a:p>
        </p:txBody>
      </p:sp>
      <p:pic>
        <p:nvPicPr>
          <p:cNvPr id="62472" name="Picture 32" descr="barcelon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3238" y="1141413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73" name="Picture 33" descr="clovertow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013" y="1141413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74" name="Picture 34" descr="pp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3238" y="3884613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75" name="Picture 35" descr="maramb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013" y="3884613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E79047E-40EA-4777-AE67-D89AE1A7EF35}" type="slidenum">
              <a:rPr lang="en-US" altLang="en-US" sz="1200">
                <a:latin typeface="Arial Black" panose="020B0A04020102020204" pitchFamily="34" charset="0"/>
              </a:rPr>
              <a:pPr/>
              <a:t>6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8195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z="4800" smtClean="0"/>
              <a:t>Multicore SMPs</a:t>
            </a:r>
            <a:br>
              <a:rPr lang="en-US" altLang="en-US" sz="4800" smtClean="0"/>
            </a:br>
            <a:r>
              <a:rPr lang="en-US" altLang="en-US" sz="4800" smtClean="0"/>
              <a:t>of Interest</a:t>
            </a:r>
            <a:endParaRPr lang="en-US" altLang="en-US" smtClean="0"/>
          </a:p>
        </p:txBody>
      </p:sp>
      <p:sp>
        <p:nvSpPr>
          <p:cNvPr id="8196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US" altLang="en-US" sz="1800" i="1" smtClean="0"/>
              <a:t>(used throughout the rest of the talk)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58E859E-F807-412B-BBAD-7B7D8EFEDE6F}" type="slidenum">
              <a:rPr lang="en-US" altLang="en-US" sz="1200">
                <a:latin typeface="Arial Black" panose="020B0A04020102020204" pitchFamily="34" charset="0"/>
              </a:rPr>
              <a:pPr/>
              <a:t>60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144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Auto-tuned LBMHD Performance</a:t>
            </a:r>
            <a:br>
              <a:rPr lang="en-US" altLang="en-US" smtClean="0"/>
            </a:br>
            <a:r>
              <a:rPr lang="en-US" altLang="en-US" sz="1600" smtClean="0"/>
              <a:t>(architecture specific optimizations)</a:t>
            </a:r>
            <a:endParaRPr lang="en-US" altLang="en-US" smtClean="0"/>
          </a:p>
        </p:txBody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43600" y="1141413"/>
            <a:ext cx="2970213" cy="26670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1400" smtClean="0"/>
              <a:t>Auto-tuning avoids cache conflict and TLB capacity misses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1400" smtClean="0"/>
              <a:t>Additionally, it exploits SIMD where the compiler doesn’t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1400" smtClean="0"/>
              <a:t>Include a SPE/Local Store optimized version</a:t>
            </a:r>
          </a:p>
        </p:txBody>
      </p:sp>
      <p:sp>
        <p:nvSpPr>
          <p:cNvPr id="63493" name="Text Box 4"/>
          <p:cNvSpPr txBox="1">
            <a:spLocks noChangeArrowheads="1"/>
          </p:cNvSpPr>
          <p:nvPr/>
        </p:nvSpPr>
        <p:spPr bwMode="auto">
          <a:xfrm>
            <a:off x="0" y="6629400"/>
            <a:ext cx="86836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 i="1" baseline="30000"/>
              <a:t>*</a:t>
            </a:r>
            <a:r>
              <a:rPr lang="en-US" altLang="en-US" sz="1200" i="1"/>
              <a:t>collision() only </a:t>
            </a:r>
          </a:p>
        </p:txBody>
      </p:sp>
      <p:sp>
        <p:nvSpPr>
          <p:cNvPr id="63494" name="Rectangle 5"/>
          <p:cNvSpPr>
            <a:spLocks noChangeArrowheads="1"/>
          </p:cNvSpPr>
          <p:nvPr/>
        </p:nvSpPr>
        <p:spPr bwMode="auto">
          <a:xfrm>
            <a:off x="6172200" y="5943600"/>
            <a:ext cx="228600" cy="228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3495" name="Text Box 6"/>
          <p:cNvSpPr txBox="1">
            <a:spLocks noChangeArrowheads="1"/>
          </p:cNvSpPr>
          <p:nvPr/>
        </p:nvSpPr>
        <p:spPr bwMode="auto">
          <a:xfrm>
            <a:off x="6475413" y="47244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+Explicit SIMDization</a:t>
            </a:r>
          </a:p>
        </p:txBody>
      </p:sp>
      <p:sp>
        <p:nvSpPr>
          <p:cNvPr id="63496" name="Rectangle 7"/>
          <p:cNvSpPr>
            <a:spLocks noChangeArrowheads="1"/>
          </p:cNvSpPr>
          <p:nvPr/>
        </p:nvSpPr>
        <p:spPr bwMode="auto">
          <a:xfrm>
            <a:off x="6172200" y="5638800"/>
            <a:ext cx="228600" cy="228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3497" name="Text Box 8"/>
          <p:cNvSpPr txBox="1">
            <a:spLocks noChangeArrowheads="1"/>
          </p:cNvSpPr>
          <p:nvPr/>
        </p:nvSpPr>
        <p:spPr bwMode="auto">
          <a:xfrm>
            <a:off x="6475413" y="50292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+SW Prefetching</a:t>
            </a:r>
          </a:p>
        </p:txBody>
      </p:sp>
      <p:sp>
        <p:nvSpPr>
          <p:cNvPr id="63498" name="Rectangle 9"/>
          <p:cNvSpPr>
            <a:spLocks noChangeArrowheads="1"/>
          </p:cNvSpPr>
          <p:nvPr/>
        </p:nvSpPr>
        <p:spPr bwMode="auto">
          <a:xfrm>
            <a:off x="6169025" y="5334000"/>
            <a:ext cx="228600" cy="2286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3499" name="Text Box 10"/>
          <p:cNvSpPr txBox="1">
            <a:spLocks noChangeArrowheads="1"/>
          </p:cNvSpPr>
          <p:nvPr/>
        </p:nvSpPr>
        <p:spPr bwMode="auto">
          <a:xfrm>
            <a:off x="6475413" y="53340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+Unrolling</a:t>
            </a:r>
          </a:p>
        </p:txBody>
      </p:sp>
      <p:sp>
        <p:nvSpPr>
          <p:cNvPr id="63500" name="Rectangle 11"/>
          <p:cNvSpPr>
            <a:spLocks noChangeArrowheads="1"/>
          </p:cNvSpPr>
          <p:nvPr/>
        </p:nvSpPr>
        <p:spPr bwMode="auto">
          <a:xfrm>
            <a:off x="6172200" y="5029200"/>
            <a:ext cx="228600" cy="2286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3501" name="Text Box 12"/>
          <p:cNvSpPr txBox="1">
            <a:spLocks noChangeArrowheads="1"/>
          </p:cNvSpPr>
          <p:nvPr/>
        </p:nvSpPr>
        <p:spPr bwMode="auto">
          <a:xfrm>
            <a:off x="6475413" y="56388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+Vectorization</a:t>
            </a:r>
          </a:p>
        </p:txBody>
      </p:sp>
      <p:sp>
        <p:nvSpPr>
          <p:cNvPr id="63502" name="Rectangle 13"/>
          <p:cNvSpPr>
            <a:spLocks noChangeArrowheads="1"/>
          </p:cNvSpPr>
          <p:nvPr/>
        </p:nvSpPr>
        <p:spPr bwMode="auto">
          <a:xfrm>
            <a:off x="6172200" y="4724400"/>
            <a:ext cx="228600" cy="22860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3503" name="Text Box 14"/>
          <p:cNvSpPr txBox="1">
            <a:spLocks noChangeArrowheads="1"/>
          </p:cNvSpPr>
          <p:nvPr/>
        </p:nvSpPr>
        <p:spPr bwMode="auto">
          <a:xfrm>
            <a:off x="6475413" y="59436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+Padding</a:t>
            </a:r>
          </a:p>
        </p:txBody>
      </p:sp>
      <p:sp>
        <p:nvSpPr>
          <p:cNvPr id="63504" name="Rectangle 15"/>
          <p:cNvSpPr>
            <a:spLocks noChangeArrowheads="1"/>
          </p:cNvSpPr>
          <p:nvPr/>
        </p:nvSpPr>
        <p:spPr bwMode="auto">
          <a:xfrm>
            <a:off x="6169025" y="6248400"/>
            <a:ext cx="228600" cy="228600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3505" name="Text Box 16"/>
          <p:cNvSpPr txBox="1">
            <a:spLocks noChangeArrowheads="1"/>
          </p:cNvSpPr>
          <p:nvPr/>
        </p:nvSpPr>
        <p:spPr bwMode="auto">
          <a:xfrm>
            <a:off x="6475413" y="62484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Naïve+NUMA</a:t>
            </a:r>
          </a:p>
        </p:txBody>
      </p:sp>
      <p:pic>
        <p:nvPicPr>
          <p:cNvPr id="63506" name="Picture 17" descr="sp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3238" y="3884613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07" name="Picture 18" descr="clovertow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013" y="1141413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08" name="Picture 19" descr="barcelon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3238" y="1141413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09" name="Picture 20" descr="maramb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013" y="3884613"/>
            <a:ext cx="2741612" cy="274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10" name="Text Box 21"/>
          <p:cNvSpPr txBox="1">
            <a:spLocks noChangeArrowheads="1"/>
          </p:cNvSpPr>
          <p:nvPr/>
        </p:nvSpPr>
        <p:spPr bwMode="auto">
          <a:xfrm>
            <a:off x="6475413" y="4419600"/>
            <a:ext cx="1600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/>
              <a:t>+small pages</a:t>
            </a:r>
          </a:p>
        </p:txBody>
      </p:sp>
      <p:sp>
        <p:nvSpPr>
          <p:cNvPr id="63511" name="Rectangle 22"/>
          <p:cNvSpPr>
            <a:spLocks noChangeArrowheads="1"/>
          </p:cNvSpPr>
          <p:nvPr/>
        </p:nvSpPr>
        <p:spPr bwMode="auto">
          <a:xfrm>
            <a:off x="6172200" y="4419600"/>
            <a:ext cx="228600" cy="2286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315B1E4-A238-416B-8173-575A42FE5263}" type="slidenum">
              <a:rPr lang="en-US" altLang="en-US" sz="1200">
                <a:latin typeface="Arial Black" panose="020B0A04020102020204" pitchFamily="34" charset="0"/>
              </a:rPr>
              <a:pPr/>
              <a:t>61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45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LBMHD</a:t>
            </a:r>
          </a:p>
        </p:txBody>
      </p:sp>
      <p:sp>
        <p:nvSpPr>
          <p:cNvPr id="64516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Far more adds than multiplies (imbalance)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Huge data sets</a:t>
            </a:r>
          </a:p>
        </p:txBody>
      </p:sp>
      <p:sp>
        <p:nvSpPr>
          <p:cNvPr id="64517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8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9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0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1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2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3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4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5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6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7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8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9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0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1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2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3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4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5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6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7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8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9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0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1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2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3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4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5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4546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4547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4548" name="Line 35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9" name="Text Box 36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4550" name="Text Box 37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4551" name="Text Box 38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4552" name="Text Box 39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4553" name="Text Box 40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4554" name="Text Box 41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4555" name="Text Box 42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4556" name="Text Box 43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4557" name="Text Box 44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4558" name="Text Box 45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4559" name="Text Box 46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4560" name="Text Box 47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4561" name="Text Box 48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4562" name="Text Box 49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4563" name="Text Box 50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4564" name="Line 51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5" name="Line 52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6" name="Line 53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7" name="Line 54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8" name="Line 55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9" name="Line 56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0" name="Line 57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1" name="Line 58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2" name="Line 59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3" name="Line 60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4" name="Line 61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5" name="Line 62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6" name="Line 63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7" name="Line 64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8" name="Line 65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9" name="Line 66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0" name="Line 67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1" name="Line 68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2" name="Line 69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3" name="Line 70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4" name="Line 71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5" name="Line 72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6" name="Line 73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7" name="Line 74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8" name="Line 75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89" name="Line 76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90" name="Line 77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91" name="Line 78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92" name="Text Box 79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4593" name="Text Box 80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4594" name="Text Box 81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4595" name="Text Box 82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4596" name="Text Box 83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4597" name="Text Box 84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4598" name="Text Box 85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4599" name="Text Box 86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4600" name="Text Box 87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4601" name="Text Box 88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4602" name="Text Box 89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4603" name="Text Box 90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4604" name="Text Box 91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4605" name="Text Box 92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4606" name="Text Box 93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4607" name="Text Box 94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4608" name="Text Box 95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4609" name="Text Box 96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4610" name="Text Box 97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4611" name="Text Box 98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4612" name="Text Box 99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4613" name="Text Box 100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4614" name="Text Box 101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4615" name="Text Box 102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4616" name="Text Box 103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4617" name="Text Box 104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4618" name="Text Box 105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4619" name="Text Box 106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4620" name="Text Box 107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4621" name="Text Box 108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4622" name="Text Box 109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4623" name="Text Box 110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4624" name="Text Box 111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4625" name="Text Box 112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4626" name="Text Box 113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4627" name="Text Box 114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4628" name="Text Box 115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4629" name="Text Box 116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4630" name="Text Box 117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4631" name="Line 118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32" name="Text Box 119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4633" name="Text Box 120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4634" name="Text Box 121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4635" name="Text Box 122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4636" name="Text Box 123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4637" name="Text Box 124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4638" name="Text Box 125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4639" name="Text Box 126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4640" name="Text Box 127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4641" name="Text Box 128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4642" name="Text Box 129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4643" name="Text Box 130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4644" name="Text Box 131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4645" name="Text Box 132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4646" name="Text Box 133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4647" name="Freeform 134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48" name="Text Box 135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4649" name="Line 136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0" name="Line 137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1" name="Line 138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2" name="Text Box 139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4653" name="Line 140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4" name="Text Box 141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4655" name="Line 142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6" name="Line 143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7" name="Line 144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8" name="Text Box 145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4659" name="Text Box 146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4660" name="Line 147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1" name="Line 148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2" name="Freeform 149"/>
          <p:cNvSpPr>
            <a:spLocks/>
          </p:cNvSpPr>
          <p:nvPr/>
        </p:nvSpPr>
        <p:spPr bwMode="auto">
          <a:xfrm>
            <a:off x="3733800" y="5105400"/>
            <a:ext cx="2133600" cy="1219200"/>
          </a:xfrm>
          <a:custGeom>
            <a:avLst/>
            <a:gdLst>
              <a:gd name="T0" fmla="*/ 0 w 1344"/>
              <a:gd name="T1" fmla="*/ 1935480000 h 768"/>
              <a:gd name="T2" fmla="*/ 0 w 1344"/>
              <a:gd name="T3" fmla="*/ 1209675000 h 768"/>
              <a:gd name="T4" fmla="*/ 1209675000 w 1344"/>
              <a:gd name="T5" fmla="*/ 0 h 768"/>
              <a:gd name="T6" fmla="*/ 2147483647 w 1344"/>
              <a:gd name="T7" fmla="*/ 0 h 768"/>
              <a:gd name="T8" fmla="*/ 2147483647 w 1344"/>
              <a:gd name="T9" fmla="*/ 967740000 h 768"/>
              <a:gd name="T10" fmla="*/ 967740000 w 1344"/>
              <a:gd name="T11" fmla="*/ 967740000 h 768"/>
              <a:gd name="T12" fmla="*/ 0 w 1344"/>
              <a:gd name="T13" fmla="*/ 1935480000 h 7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68">
                <a:moveTo>
                  <a:pt x="0" y="768"/>
                </a:moveTo>
                <a:lnTo>
                  <a:pt x="0" y="480"/>
                </a:lnTo>
                <a:lnTo>
                  <a:pt x="480" y="0"/>
                </a:lnTo>
                <a:lnTo>
                  <a:pt x="1344" y="0"/>
                </a:lnTo>
                <a:lnTo>
                  <a:pt x="1344" y="384"/>
                </a:lnTo>
                <a:lnTo>
                  <a:pt x="384" y="384"/>
                </a:lnTo>
                <a:lnTo>
                  <a:pt x="0" y="76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3" name="Line 150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4" name="Line 151"/>
          <p:cNvSpPr>
            <a:spLocks noChangeShapeType="1"/>
          </p:cNvSpPr>
          <p:nvPr/>
        </p:nvSpPr>
        <p:spPr bwMode="auto">
          <a:xfrm flipV="1">
            <a:off x="3730625" y="5105400"/>
            <a:ext cx="765175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5" name="Line 152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6" name="Line 153"/>
          <p:cNvSpPr>
            <a:spLocks noChangeShapeType="1"/>
          </p:cNvSpPr>
          <p:nvPr/>
        </p:nvSpPr>
        <p:spPr bwMode="auto">
          <a:xfrm flipV="1">
            <a:off x="3733800" y="51054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7" name="Line 154"/>
          <p:cNvSpPr>
            <a:spLocks noChangeShapeType="1"/>
          </p:cNvSpPr>
          <p:nvPr/>
        </p:nvSpPr>
        <p:spPr bwMode="auto">
          <a:xfrm flipV="1">
            <a:off x="3733800" y="5105400"/>
            <a:ext cx="914400" cy="912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8" name="Text Box 155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64669" name="Text Box 156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4670" name="Line 157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71" name="Line 158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72" name="Line 159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73" name="Text Box 160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4674" name="Line 161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75" name="Text Box 162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4676" name="Text Box 163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4677" name="Text Box 164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64678" name="Line 165"/>
          <p:cNvSpPr>
            <a:spLocks noChangeShapeType="1"/>
          </p:cNvSpPr>
          <p:nvPr/>
        </p:nvSpPr>
        <p:spPr bwMode="auto">
          <a:xfrm flipV="1">
            <a:off x="44958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79" name="Line 166"/>
          <p:cNvSpPr>
            <a:spLocks noChangeShapeType="1"/>
          </p:cNvSpPr>
          <p:nvPr/>
        </p:nvSpPr>
        <p:spPr bwMode="auto">
          <a:xfrm flipV="1">
            <a:off x="46482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80" name="Line 167"/>
          <p:cNvSpPr>
            <a:spLocks noChangeShapeType="1"/>
          </p:cNvSpPr>
          <p:nvPr/>
        </p:nvSpPr>
        <p:spPr bwMode="auto">
          <a:xfrm flipV="1">
            <a:off x="49530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81" name="Text Box 168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4682" name="Text Box 169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4683" name="Text Box 170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64684" name="Freeform 171"/>
          <p:cNvSpPr>
            <a:spLocks/>
          </p:cNvSpPr>
          <p:nvPr/>
        </p:nvSpPr>
        <p:spPr bwMode="auto">
          <a:xfrm>
            <a:off x="3733800" y="1752600"/>
            <a:ext cx="2133600" cy="1600200"/>
          </a:xfrm>
          <a:custGeom>
            <a:avLst/>
            <a:gdLst>
              <a:gd name="T0" fmla="*/ 0 w 1344"/>
              <a:gd name="T1" fmla="*/ 2147483647 h 1008"/>
              <a:gd name="T2" fmla="*/ 0 w 1344"/>
              <a:gd name="T3" fmla="*/ 2147483647 h 1008"/>
              <a:gd name="T4" fmla="*/ 2147483647 w 1344"/>
              <a:gd name="T5" fmla="*/ 0 h 1008"/>
              <a:gd name="T6" fmla="*/ 2147483647 w 1344"/>
              <a:gd name="T7" fmla="*/ 0 h 1008"/>
              <a:gd name="T8" fmla="*/ 2147483647 w 1344"/>
              <a:gd name="T9" fmla="*/ 1451610000 h 1008"/>
              <a:gd name="T10" fmla="*/ 1451610000 w 1344"/>
              <a:gd name="T11" fmla="*/ 1451610000 h 1008"/>
              <a:gd name="T12" fmla="*/ 362902500 w 1344"/>
              <a:gd name="T13" fmla="*/ 2147483647 h 1008"/>
              <a:gd name="T14" fmla="*/ 0 w 1344"/>
              <a:gd name="T15" fmla="*/ 2147483647 h 10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008">
                <a:moveTo>
                  <a:pt x="0" y="1008"/>
                </a:moveTo>
                <a:lnTo>
                  <a:pt x="0" y="960"/>
                </a:lnTo>
                <a:lnTo>
                  <a:pt x="960" y="0"/>
                </a:lnTo>
                <a:lnTo>
                  <a:pt x="1344" y="0"/>
                </a:lnTo>
                <a:lnTo>
                  <a:pt x="1344" y="576"/>
                </a:lnTo>
                <a:lnTo>
                  <a:pt x="576" y="576"/>
                </a:lnTo>
                <a:lnTo>
                  <a:pt x="144" y="1008"/>
                </a:lnTo>
                <a:lnTo>
                  <a:pt x="0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85" name="Line 172"/>
          <p:cNvSpPr>
            <a:spLocks noChangeShapeType="1"/>
          </p:cNvSpPr>
          <p:nvPr/>
        </p:nvSpPr>
        <p:spPr bwMode="auto">
          <a:xfrm flipV="1">
            <a:off x="3733800" y="1752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86" name="Line 173"/>
          <p:cNvSpPr>
            <a:spLocks noChangeShapeType="1"/>
          </p:cNvSpPr>
          <p:nvPr/>
        </p:nvSpPr>
        <p:spPr bwMode="auto">
          <a:xfrm flipV="1">
            <a:off x="38100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87" name="Line 174"/>
          <p:cNvSpPr>
            <a:spLocks noChangeShapeType="1"/>
          </p:cNvSpPr>
          <p:nvPr/>
        </p:nvSpPr>
        <p:spPr bwMode="auto">
          <a:xfrm flipV="1">
            <a:off x="39624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88" name="Text Box 175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4689" name="Line 176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90" name="Line 177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91" name="Line 178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92" name="Text Box 179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4693" name="Text Box 180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4694" name="Line 181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95" name="Text Box 182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4696" name="Text Box 183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4697" name="Text Box 184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4698" name="Line 185"/>
          <p:cNvSpPr>
            <a:spLocks noChangeShapeType="1"/>
          </p:cNvSpPr>
          <p:nvPr/>
        </p:nvSpPr>
        <p:spPr bwMode="auto">
          <a:xfrm flipV="1">
            <a:off x="52578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99" name="Line 186"/>
          <p:cNvSpPr>
            <a:spLocks noChangeShapeType="1"/>
          </p:cNvSpPr>
          <p:nvPr/>
        </p:nvSpPr>
        <p:spPr bwMode="auto">
          <a:xfrm flipV="1">
            <a:off x="54102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00" name="Line 187"/>
          <p:cNvSpPr>
            <a:spLocks noChangeShapeType="1"/>
          </p:cNvSpPr>
          <p:nvPr/>
        </p:nvSpPr>
        <p:spPr bwMode="auto">
          <a:xfrm flipV="1">
            <a:off x="55626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01" name="Text Box 188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64702" name="Text Box 189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64703" name="Text Box 190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64704" name="Text Box 191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64705" name="Freeform 192"/>
          <p:cNvSpPr>
            <a:spLocks/>
          </p:cNvSpPr>
          <p:nvPr/>
        </p:nvSpPr>
        <p:spPr bwMode="auto">
          <a:xfrm>
            <a:off x="1143000" y="1752600"/>
            <a:ext cx="1752600" cy="1600200"/>
          </a:xfrm>
          <a:custGeom>
            <a:avLst/>
            <a:gdLst>
              <a:gd name="T0" fmla="*/ 120967500 w 1104"/>
              <a:gd name="T1" fmla="*/ 2147483647 h 1008"/>
              <a:gd name="T2" fmla="*/ 0 w 1104"/>
              <a:gd name="T3" fmla="*/ 2147483647 h 1008"/>
              <a:gd name="T4" fmla="*/ 2147483647 w 1104"/>
              <a:gd name="T5" fmla="*/ 0 h 1008"/>
              <a:gd name="T6" fmla="*/ 2147483647 w 1104"/>
              <a:gd name="T7" fmla="*/ 0 h 1008"/>
              <a:gd name="T8" fmla="*/ 2147483647 w 1104"/>
              <a:gd name="T9" fmla="*/ 1572577500 h 1008"/>
              <a:gd name="T10" fmla="*/ 1088707500 w 1104"/>
              <a:gd name="T11" fmla="*/ 1572577500 h 1008"/>
              <a:gd name="T12" fmla="*/ 120967500 w 1104"/>
              <a:gd name="T13" fmla="*/ 2147483647 h 10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4" h="1008">
                <a:moveTo>
                  <a:pt x="48" y="1008"/>
                </a:moveTo>
                <a:lnTo>
                  <a:pt x="0" y="1008"/>
                </a:lnTo>
                <a:lnTo>
                  <a:pt x="1008" y="0"/>
                </a:lnTo>
                <a:lnTo>
                  <a:pt x="1104" y="0"/>
                </a:lnTo>
                <a:lnTo>
                  <a:pt x="1104" y="624"/>
                </a:lnTo>
                <a:lnTo>
                  <a:pt x="432" y="624"/>
                </a:lnTo>
                <a:lnTo>
                  <a:pt x="48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06" name="Line 193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07" name="Line 194"/>
          <p:cNvSpPr>
            <a:spLocks noChangeShapeType="1"/>
          </p:cNvSpPr>
          <p:nvPr/>
        </p:nvSpPr>
        <p:spPr bwMode="auto">
          <a:xfrm flipH="1" flipV="1">
            <a:off x="2819400" y="17526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08" name="Line 195"/>
          <p:cNvSpPr>
            <a:spLocks noChangeShapeType="1"/>
          </p:cNvSpPr>
          <p:nvPr/>
        </p:nvSpPr>
        <p:spPr bwMode="auto">
          <a:xfrm flipH="1" flipV="1">
            <a:off x="2514600" y="20574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09" name="Text Box 196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4710" name="Text Box 197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4711" name="Line 198"/>
          <p:cNvSpPr>
            <a:spLocks noChangeShapeType="1"/>
          </p:cNvSpPr>
          <p:nvPr/>
        </p:nvSpPr>
        <p:spPr bwMode="auto">
          <a:xfrm flipV="1">
            <a:off x="12192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12" name="Line 199"/>
          <p:cNvSpPr>
            <a:spLocks noChangeShapeType="1"/>
          </p:cNvSpPr>
          <p:nvPr/>
        </p:nvSpPr>
        <p:spPr bwMode="auto">
          <a:xfrm flipH="1" flipV="1">
            <a:off x="1828800" y="27432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13" name="Line 200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14" name="Line 201"/>
          <p:cNvSpPr>
            <a:spLocks noChangeShapeType="1"/>
          </p:cNvSpPr>
          <p:nvPr/>
        </p:nvSpPr>
        <p:spPr bwMode="auto">
          <a:xfrm flipV="1">
            <a:off x="2819400" y="1676400"/>
            <a:ext cx="76200" cy="76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15" name="Line 202"/>
          <p:cNvSpPr>
            <a:spLocks noChangeShapeType="1"/>
          </p:cNvSpPr>
          <p:nvPr/>
        </p:nvSpPr>
        <p:spPr bwMode="auto">
          <a:xfrm flipH="1" flipV="1">
            <a:off x="2514600" y="17526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16" name="Line 203"/>
          <p:cNvSpPr>
            <a:spLocks noChangeShapeType="1"/>
          </p:cNvSpPr>
          <p:nvPr/>
        </p:nvSpPr>
        <p:spPr bwMode="auto">
          <a:xfrm flipH="1" flipV="1">
            <a:off x="2209800" y="20574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17" name="Line 204"/>
          <p:cNvSpPr>
            <a:spLocks noChangeShapeType="1"/>
          </p:cNvSpPr>
          <p:nvPr/>
        </p:nvSpPr>
        <p:spPr bwMode="auto">
          <a:xfrm flipH="1" flipV="1">
            <a:off x="1524000" y="27432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18" name="Line 205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AD29526-7CE3-47DF-85E7-ECF42DCC8429}" type="slidenum">
              <a:rPr lang="en-US" altLang="en-US" sz="1200">
                <a:latin typeface="Arial Black" panose="020B0A04020102020204" pitchFamily="34" charset="0"/>
              </a:rPr>
              <a:pPr/>
              <a:t>62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553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LBMHD</a:t>
            </a:r>
            <a:br>
              <a:rPr lang="en-US" altLang="en-US" smtClean="0"/>
            </a:br>
            <a:r>
              <a:rPr lang="en-US" altLang="en-US" sz="1600" smtClean="0"/>
              <a:t>(overlay arithmetic intensity)</a:t>
            </a:r>
            <a:endParaRPr lang="en-US" altLang="en-US" smtClean="0"/>
          </a:p>
        </p:txBody>
      </p:sp>
      <p:sp>
        <p:nvSpPr>
          <p:cNvPr id="65540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Far more adds than multiplies (imbalance) 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 b="1">
                <a:solidFill>
                  <a:srgbClr val="0000FF"/>
                </a:solidFill>
              </a:rPr>
              <a:t>Essentially random access to memory</a:t>
            </a:r>
            <a:endParaRPr lang="en-US" altLang="en-US" sz="1600"/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Flop:byte ratio ~0.7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NUMA allocation/access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Little ILP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No DLP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High conflict misses</a:t>
            </a:r>
          </a:p>
        </p:txBody>
      </p:sp>
      <p:sp>
        <p:nvSpPr>
          <p:cNvPr id="65541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2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3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4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5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6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7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8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9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0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1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2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3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4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5" name="Line 18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6" name="Line 19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7" name="Line 20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8" name="Line 21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9" name="Line 22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0" name="Line 23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1" name="Line 24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2" name="Line 25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3" name="Line 26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4" name="Line 27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5" name="Line 28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6" name="Line 29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7" name="Line 30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8" name="Line 31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9" name="Text Box 32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5570" name="Text Box 33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5571" name="Text Box 34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5572" name="Line 35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73" name="Text Box 36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5574" name="Text Box 37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5575" name="Text Box 38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5576" name="Text Box 39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5577" name="Text Box 40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5578" name="Text Box 41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5579" name="Text Box 42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5580" name="Text Box 43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5581" name="Text Box 44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5582" name="Text Box 45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5583" name="Text Box 46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5584" name="Text Box 47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5585" name="Text Box 48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5586" name="Text Box 49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5587" name="Text Box 50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5588" name="Line 51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89" name="Line 52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0" name="Line 53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1" name="Line 54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2" name="Line 55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3" name="Line 56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4" name="Line 57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5" name="Line 58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6" name="Line 59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7" name="Line 60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8" name="Line 61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9" name="Line 62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0" name="Line 63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1" name="Line 64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2" name="Line 65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3" name="Line 66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4" name="Line 67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5" name="Line 68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6" name="Line 69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7" name="Line 70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8" name="Line 71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09" name="Line 72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10" name="Line 73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11" name="Line 74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12" name="Line 75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13" name="Line 76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14" name="Line 77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15" name="Line 78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16" name="Text Box 79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5617" name="Text Box 80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5618" name="Text Box 81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5619" name="Text Box 82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5620" name="Text Box 83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5621" name="Text Box 84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5622" name="Text Box 85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5623" name="Text Box 86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5624" name="Text Box 87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5625" name="Text Box 88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5626" name="Text Box 89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5627" name="Text Box 90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5628" name="Text Box 91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5629" name="Text Box 92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5630" name="Text Box 93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5631" name="Text Box 94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5632" name="Text Box 95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5633" name="Text Box 96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5634" name="Text Box 97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5635" name="Text Box 98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5636" name="Text Box 99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5637" name="Text Box 100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5638" name="Text Box 101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5639" name="Text Box 102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5640" name="Text Box 103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5641" name="Text Box 104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5642" name="Text Box 105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5643" name="Text Box 106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5644" name="Text Box 107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5645" name="Text Box 108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5646" name="Text Box 109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5647" name="Text Box 110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5648" name="Text Box 111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5649" name="Text Box 112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5650" name="Text Box 113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5651" name="Text Box 114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5652" name="Text Box 115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5653" name="Text Box 116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5654" name="Text Box 117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5655" name="Line 118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56" name="Text Box 119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5657" name="Text Box 120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5658" name="Text Box 121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5659" name="Text Box 122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5660" name="Text Box 123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5661" name="Text Box 124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5662" name="Text Box 125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5663" name="Text Box 126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5664" name="Text Box 127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5665" name="Text Box 128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5666" name="Text Box 129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5667" name="Text Box 130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5668" name="Text Box 131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5669" name="Text Box 132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5670" name="Text Box 133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5671" name="Freeform 134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72" name="Text Box 135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5673" name="Line 136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74" name="Line 137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75" name="Line 138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76" name="Text Box 139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5677" name="Line 140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78" name="Text Box 141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5679" name="Line 142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80" name="Line 143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81" name="Line 144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82" name="Text Box 145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5683" name="Text Box 146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5684" name="Line 147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85" name="Line 148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86" name="Freeform 149"/>
          <p:cNvSpPr>
            <a:spLocks/>
          </p:cNvSpPr>
          <p:nvPr/>
        </p:nvSpPr>
        <p:spPr bwMode="auto">
          <a:xfrm>
            <a:off x="3733800" y="5105400"/>
            <a:ext cx="2133600" cy="1219200"/>
          </a:xfrm>
          <a:custGeom>
            <a:avLst/>
            <a:gdLst>
              <a:gd name="T0" fmla="*/ 0 w 1344"/>
              <a:gd name="T1" fmla="*/ 1935480000 h 768"/>
              <a:gd name="T2" fmla="*/ 0 w 1344"/>
              <a:gd name="T3" fmla="*/ 1209675000 h 768"/>
              <a:gd name="T4" fmla="*/ 1209675000 w 1344"/>
              <a:gd name="T5" fmla="*/ 0 h 768"/>
              <a:gd name="T6" fmla="*/ 2147483647 w 1344"/>
              <a:gd name="T7" fmla="*/ 0 h 768"/>
              <a:gd name="T8" fmla="*/ 2147483647 w 1344"/>
              <a:gd name="T9" fmla="*/ 967740000 h 768"/>
              <a:gd name="T10" fmla="*/ 967740000 w 1344"/>
              <a:gd name="T11" fmla="*/ 967740000 h 768"/>
              <a:gd name="T12" fmla="*/ 0 w 1344"/>
              <a:gd name="T13" fmla="*/ 1935480000 h 7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68">
                <a:moveTo>
                  <a:pt x="0" y="768"/>
                </a:moveTo>
                <a:lnTo>
                  <a:pt x="0" y="480"/>
                </a:lnTo>
                <a:lnTo>
                  <a:pt x="480" y="0"/>
                </a:lnTo>
                <a:lnTo>
                  <a:pt x="1344" y="0"/>
                </a:lnTo>
                <a:lnTo>
                  <a:pt x="1344" y="384"/>
                </a:lnTo>
                <a:lnTo>
                  <a:pt x="384" y="384"/>
                </a:lnTo>
                <a:lnTo>
                  <a:pt x="0" y="76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87" name="Line 150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88" name="Line 151"/>
          <p:cNvSpPr>
            <a:spLocks noChangeShapeType="1"/>
          </p:cNvSpPr>
          <p:nvPr/>
        </p:nvSpPr>
        <p:spPr bwMode="auto">
          <a:xfrm flipV="1">
            <a:off x="3730625" y="5105400"/>
            <a:ext cx="765175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89" name="Line 152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90" name="Line 153"/>
          <p:cNvSpPr>
            <a:spLocks noChangeShapeType="1"/>
          </p:cNvSpPr>
          <p:nvPr/>
        </p:nvSpPr>
        <p:spPr bwMode="auto">
          <a:xfrm flipV="1">
            <a:off x="3733800" y="51054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91" name="Line 154"/>
          <p:cNvSpPr>
            <a:spLocks noChangeShapeType="1"/>
          </p:cNvSpPr>
          <p:nvPr/>
        </p:nvSpPr>
        <p:spPr bwMode="auto">
          <a:xfrm flipV="1">
            <a:off x="3733800" y="5105400"/>
            <a:ext cx="914400" cy="912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92" name="Text Box 155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65693" name="Text Box 156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5694" name="Line 157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95" name="Line 158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96" name="Line 159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97" name="Text Box 160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5698" name="Line 161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99" name="Text Box 162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5700" name="Text Box 163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5701" name="Text Box 164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65702" name="Line 165"/>
          <p:cNvSpPr>
            <a:spLocks noChangeShapeType="1"/>
          </p:cNvSpPr>
          <p:nvPr/>
        </p:nvSpPr>
        <p:spPr bwMode="auto">
          <a:xfrm flipV="1">
            <a:off x="44958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03" name="Line 166"/>
          <p:cNvSpPr>
            <a:spLocks noChangeShapeType="1"/>
          </p:cNvSpPr>
          <p:nvPr/>
        </p:nvSpPr>
        <p:spPr bwMode="auto">
          <a:xfrm flipV="1">
            <a:off x="46482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04" name="Line 167"/>
          <p:cNvSpPr>
            <a:spLocks noChangeShapeType="1"/>
          </p:cNvSpPr>
          <p:nvPr/>
        </p:nvSpPr>
        <p:spPr bwMode="auto">
          <a:xfrm flipV="1">
            <a:off x="49530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05" name="Text Box 168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5706" name="Text Box 169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5707" name="Text Box 170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65708" name="Freeform 171"/>
          <p:cNvSpPr>
            <a:spLocks/>
          </p:cNvSpPr>
          <p:nvPr/>
        </p:nvSpPr>
        <p:spPr bwMode="auto">
          <a:xfrm>
            <a:off x="3733800" y="1752600"/>
            <a:ext cx="2133600" cy="1600200"/>
          </a:xfrm>
          <a:custGeom>
            <a:avLst/>
            <a:gdLst>
              <a:gd name="T0" fmla="*/ 0 w 1344"/>
              <a:gd name="T1" fmla="*/ 2147483647 h 1008"/>
              <a:gd name="T2" fmla="*/ 0 w 1344"/>
              <a:gd name="T3" fmla="*/ 2147483647 h 1008"/>
              <a:gd name="T4" fmla="*/ 2147483647 w 1344"/>
              <a:gd name="T5" fmla="*/ 0 h 1008"/>
              <a:gd name="T6" fmla="*/ 2147483647 w 1344"/>
              <a:gd name="T7" fmla="*/ 0 h 1008"/>
              <a:gd name="T8" fmla="*/ 2147483647 w 1344"/>
              <a:gd name="T9" fmla="*/ 1451610000 h 1008"/>
              <a:gd name="T10" fmla="*/ 1451610000 w 1344"/>
              <a:gd name="T11" fmla="*/ 1451610000 h 1008"/>
              <a:gd name="T12" fmla="*/ 362902500 w 1344"/>
              <a:gd name="T13" fmla="*/ 2147483647 h 1008"/>
              <a:gd name="T14" fmla="*/ 0 w 1344"/>
              <a:gd name="T15" fmla="*/ 2147483647 h 10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008">
                <a:moveTo>
                  <a:pt x="0" y="1008"/>
                </a:moveTo>
                <a:lnTo>
                  <a:pt x="0" y="960"/>
                </a:lnTo>
                <a:lnTo>
                  <a:pt x="960" y="0"/>
                </a:lnTo>
                <a:lnTo>
                  <a:pt x="1344" y="0"/>
                </a:lnTo>
                <a:lnTo>
                  <a:pt x="1344" y="576"/>
                </a:lnTo>
                <a:lnTo>
                  <a:pt x="576" y="576"/>
                </a:lnTo>
                <a:lnTo>
                  <a:pt x="144" y="1008"/>
                </a:lnTo>
                <a:lnTo>
                  <a:pt x="0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09" name="Line 172"/>
          <p:cNvSpPr>
            <a:spLocks noChangeShapeType="1"/>
          </p:cNvSpPr>
          <p:nvPr/>
        </p:nvSpPr>
        <p:spPr bwMode="auto">
          <a:xfrm flipV="1">
            <a:off x="3733800" y="1752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10" name="Line 173"/>
          <p:cNvSpPr>
            <a:spLocks noChangeShapeType="1"/>
          </p:cNvSpPr>
          <p:nvPr/>
        </p:nvSpPr>
        <p:spPr bwMode="auto">
          <a:xfrm flipV="1">
            <a:off x="38100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11" name="Line 174"/>
          <p:cNvSpPr>
            <a:spLocks noChangeShapeType="1"/>
          </p:cNvSpPr>
          <p:nvPr/>
        </p:nvSpPr>
        <p:spPr bwMode="auto">
          <a:xfrm flipV="1">
            <a:off x="39624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12" name="Text Box 175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5713" name="Line 176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14" name="Line 177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15" name="Line 178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16" name="Text Box 179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5717" name="Text Box 180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5718" name="Line 181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19" name="Text Box 182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5720" name="Text Box 183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5721" name="Text Box 184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5722" name="Line 185"/>
          <p:cNvSpPr>
            <a:spLocks noChangeShapeType="1"/>
          </p:cNvSpPr>
          <p:nvPr/>
        </p:nvSpPr>
        <p:spPr bwMode="auto">
          <a:xfrm flipV="1">
            <a:off x="52578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23" name="Line 186"/>
          <p:cNvSpPr>
            <a:spLocks noChangeShapeType="1"/>
          </p:cNvSpPr>
          <p:nvPr/>
        </p:nvSpPr>
        <p:spPr bwMode="auto">
          <a:xfrm flipV="1">
            <a:off x="54102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24" name="Line 187"/>
          <p:cNvSpPr>
            <a:spLocks noChangeShapeType="1"/>
          </p:cNvSpPr>
          <p:nvPr/>
        </p:nvSpPr>
        <p:spPr bwMode="auto">
          <a:xfrm flipV="1">
            <a:off x="55626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25" name="Text Box 188"/>
          <p:cNvSpPr txBox="1">
            <a:spLocks noChangeArrowheads="1"/>
          </p:cNvSpPr>
          <p:nvPr/>
        </p:nvSpPr>
        <p:spPr bwMode="auto">
          <a:xfrm>
            <a:off x="3733800" y="4114800"/>
            <a:ext cx="2209800" cy="22098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b="1">
                <a:solidFill>
                  <a:srgbClr val="FF0080"/>
                </a:solidFill>
              </a:rPr>
              <a:t>No naïve Cell</a:t>
            </a:r>
          </a:p>
          <a:p>
            <a:r>
              <a:rPr lang="en-US" altLang="en-US" sz="2000" b="1">
                <a:solidFill>
                  <a:srgbClr val="FF0080"/>
                </a:solidFill>
              </a:rPr>
              <a:t>implementation</a:t>
            </a:r>
          </a:p>
        </p:txBody>
      </p:sp>
      <p:sp>
        <p:nvSpPr>
          <p:cNvPr id="65726" name="Text Box 189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65727" name="Text Box 190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65728" name="Text Box 191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65729" name="Text Box 192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65730" name="Freeform 193"/>
          <p:cNvSpPr>
            <a:spLocks/>
          </p:cNvSpPr>
          <p:nvPr/>
        </p:nvSpPr>
        <p:spPr bwMode="auto">
          <a:xfrm>
            <a:off x="4495800" y="2514600"/>
            <a:ext cx="304800" cy="838200"/>
          </a:xfrm>
          <a:custGeom>
            <a:avLst/>
            <a:gdLst>
              <a:gd name="T0" fmla="*/ 483870000 w 192"/>
              <a:gd name="T1" fmla="*/ 1330642500 h 528"/>
              <a:gd name="T2" fmla="*/ 0 w 192"/>
              <a:gd name="T3" fmla="*/ 1330642500 h 528"/>
              <a:gd name="T4" fmla="*/ 0 w 192"/>
              <a:gd name="T5" fmla="*/ 483870000 h 528"/>
              <a:gd name="T6" fmla="*/ 483870000 w 192"/>
              <a:gd name="T7" fmla="*/ 0 h 528"/>
              <a:gd name="T8" fmla="*/ 483870000 w 192"/>
              <a:gd name="T9" fmla="*/ 1330642500 h 5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2" h="528">
                <a:moveTo>
                  <a:pt x="192" y="528"/>
                </a:moveTo>
                <a:lnTo>
                  <a:pt x="0" y="528"/>
                </a:lnTo>
                <a:lnTo>
                  <a:pt x="0" y="192"/>
                </a:lnTo>
                <a:lnTo>
                  <a:pt x="192" y="0"/>
                </a:lnTo>
                <a:lnTo>
                  <a:pt x="192" y="528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1" name="Line 194"/>
          <p:cNvSpPr>
            <a:spLocks noChangeShapeType="1"/>
          </p:cNvSpPr>
          <p:nvPr/>
        </p:nvSpPr>
        <p:spPr bwMode="auto">
          <a:xfrm flipV="1">
            <a:off x="4800600" y="2514600"/>
            <a:ext cx="0" cy="8382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2" name="Line 195"/>
          <p:cNvSpPr>
            <a:spLocks noChangeShapeType="1"/>
          </p:cNvSpPr>
          <p:nvPr/>
        </p:nvSpPr>
        <p:spPr bwMode="auto">
          <a:xfrm flipV="1">
            <a:off x="4800600" y="2514600"/>
            <a:ext cx="0" cy="838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3" name="Freeform 196"/>
          <p:cNvSpPr>
            <a:spLocks/>
          </p:cNvSpPr>
          <p:nvPr/>
        </p:nvSpPr>
        <p:spPr bwMode="auto">
          <a:xfrm>
            <a:off x="1524000" y="5257800"/>
            <a:ext cx="304800" cy="1066800"/>
          </a:xfrm>
          <a:custGeom>
            <a:avLst/>
            <a:gdLst>
              <a:gd name="T0" fmla="*/ 483870000 w 192"/>
              <a:gd name="T1" fmla="*/ 0 h 672"/>
              <a:gd name="T2" fmla="*/ 0 w 192"/>
              <a:gd name="T3" fmla="*/ 483870000 h 672"/>
              <a:gd name="T4" fmla="*/ 0 w 192"/>
              <a:gd name="T5" fmla="*/ 1693545000 h 672"/>
              <a:gd name="T6" fmla="*/ 483870000 w 192"/>
              <a:gd name="T7" fmla="*/ 1693545000 h 672"/>
              <a:gd name="T8" fmla="*/ 483870000 w 192"/>
              <a:gd name="T9" fmla="*/ 0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2" h="672">
                <a:moveTo>
                  <a:pt x="192" y="0"/>
                </a:moveTo>
                <a:lnTo>
                  <a:pt x="0" y="192"/>
                </a:lnTo>
                <a:lnTo>
                  <a:pt x="0" y="672"/>
                </a:lnTo>
                <a:lnTo>
                  <a:pt x="192" y="672"/>
                </a:lnTo>
                <a:lnTo>
                  <a:pt x="192" y="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4" name="Line 197"/>
          <p:cNvSpPr>
            <a:spLocks noChangeShapeType="1"/>
          </p:cNvSpPr>
          <p:nvPr/>
        </p:nvSpPr>
        <p:spPr bwMode="auto">
          <a:xfrm flipV="1">
            <a:off x="1828800" y="5257800"/>
            <a:ext cx="0" cy="1066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5" name="Line 198"/>
          <p:cNvSpPr>
            <a:spLocks noChangeShapeType="1"/>
          </p:cNvSpPr>
          <p:nvPr/>
        </p:nvSpPr>
        <p:spPr bwMode="auto">
          <a:xfrm flipV="1">
            <a:off x="1828800" y="5257800"/>
            <a:ext cx="0" cy="1066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6" name="Freeform 199"/>
          <p:cNvSpPr>
            <a:spLocks/>
          </p:cNvSpPr>
          <p:nvPr/>
        </p:nvSpPr>
        <p:spPr bwMode="auto">
          <a:xfrm>
            <a:off x="1143000" y="1752600"/>
            <a:ext cx="1752600" cy="1600200"/>
          </a:xfrm>
          <a:custGeom>
            <a:avLst/>
            <a:gdLst>
              <a:gd name="T0" fmla="*/ 120967500 w 1104"/>
              <a:gd name="T1" fmla="*/ 2147483647 h 1008"/>
              <a:gd name="T2" fmla="*/ 0 w 1104"/>
              <a:gd name="T3" fmla="*/ 2147483647 h 1008"/>
              <a:gd name="T4" fmla="*/ 2147483647 w 1104"/>
              <a:gd name="T5" fmla="*/ 0 h 1008"/>
              <a:gd name="T6" fmla="*/ 2147483647 w 1104"/>
              <a:gd name="T7" fmla="*/ 0 h 1008"/>
              <a:gd name="T8" fmla="*/ 2147483647 w 1104"/>
              <a:gd name="T9" fmla="*/ 1572577500 h 1008"/>
              <a:gd name="T10" fmla="*/ 1088707500 w 1104"/>
              <a:gd name="T11" fmla="*/ 1572577500 h 1008"/>
              <a:gd name="T12" fmla="*/ 120967500 w 1104"/>
              <a:gd name="T13" fmla="*/ 2147483647 h 10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4" h="1008">
                <a:moveTo>
                  <a:pt x="48" y="1008"/>
                </a:moveTo>
                <a:lnTo>
                  <a:pt x="0" y="1008"/>
                </a:lnTo>
                <a:lnTo>
                  <a:pt x="1008" y="0"/>
                </a:lnTo>
                <a:lnTo>
                  <a:pt x="1104" y="0"/>
                </a:lnTo>
                <a:lnTo>
                  <a:pt x="1104" y="624"/>
                </a:lnTo>
                <a:lnTo>
                  <a:pt x="432" y="624"/>
                </a:lnTo>
                <a:lnTo>
                  <a:pt x="48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7" name="Line 200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8" name="Line 201"/>
          <p:cNvSpPr>
            <a:spLocks noChangeShapeType="1"/>
          </p:cNvSpPr>
          <p:nvPr/>
        </p:nvSpPr>
        <p:spPr bwMode="auto">
          <a:xfrm flipH="1" flipV="1">
            <a:off x="2819400" y="17526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9" name="Line 202"/>
          <p:cNvSpPr>
            <a:spLocks noChangeShapeType="1"/>
          </p:cNvSpPr>
          <p:nvPr/>
        </p:nvSpPr>
        <p:spPr bwMode="auto">
          <a:xfrm flipH="1" flipV="1">
            <a:off x="2514600" y="20574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0" name="Text Box 203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5741" name="Text Box 204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5742" name="Line 205"/>
          <p:cNvSpPr>
            <a:spLocks noChangeShapeType="1"/>
          </p:cNvSpPr>
          <p:nvPr/>
        </p:nvSpPr>
        <p:spPr bwMode="auto">
          <a:xfrm flipV="1">
            <a:off x="12192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3" name="Line 206"/>
          <p:cNvSpPr>
            <a:spLocks noChangeShapeType="1"/>
          </p:cNvSpPr>
          <p:nvPr/>
        </p:nvSpPr>
        <p:spPr bwMode="auto">
          <a:xfrm flipH="1" flipV="1">
            <a:off x="1828800" y="27432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4" name="Line 207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5" name="Line 208"/>
          <p:cNvSpPr>
            <a:spLocks noChangeShapeType="1"/>
          </p:cNvSpPr>
          <p:nvPr/>
        </p:nvSpPr>
        <p:spPr bwMode="auto">
          <a:xfrm flipV="1">
            <a:off x="2819400" y="1676400"/>
            <a:ext cx="76200" cy="76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6" name="Freeform 209"/>
          <p:cNvSpPr>
            <a:spLocks/>
          </p:cNvSpPr>
          <p:nvPr/>
        </p:nvSpPr>
        <p:spPr bwMode="auto">
          <a:xfrm>
            <a:off x="1524000" y="2743200"/>
            <a:ext cx="304800" cy="609600"/>
          </a:xfrm>
          <a:custGeom>
            <a:avLst/>
            <a:gdLst>
              <a:gd name="T0" fmla="*/ 483870000 w 192"/>
              <a:gd name="T1" fmla="*/ 967740000 h 384"/>
              <a:gd name="T2" fmla="*/ 483870000 w 192"/>
              <a:gd name="T3" fmla="*/ 0 h 384"/>
              <a:gd name="T4" fmla="*/ 0 w 192"/>
              <a:gd name="T5" fmla="*/ 483870000 h 384"/>
              <a:gd name="T6" fmla="*/ 0 w 192"/>
              <a:gd name="T7" fmla="*/ 967740000 h 384"/>
              <a:gd name="T8" fmla="*/ 483870000 w 192"/>
              <a:gd name="T9" fmla="*/ 967740000 h 3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2" h="384">
                <a:moveTo>
                  <a:pt x="192" y="384"/>
                </a:moveTo>
                <a:lnTo>
                  <a:pt x="192" y="0"/>
                </a:lnTo>
                <a:lnTo>
                  <a:pt x="0" y="192"/>
                </a:lnTo>
                <a:lnTo>
                  <a:pt x="0" y="384"/>
                </a:lnTo>
                <a:lnTo>
                  <a:pt x="192" y="384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7" name="Line 210"/>
          <p:cNvSpPr>
            <a:spLocks noChangeShapeType="1"/>
          </p:cNvSpPr>
          <p:nvPr/>
        </p:nvSpPr>
        <p:spPr bwMode="auto">
          <a:xfrm flipV="1">
            <a:off x="1828800" y="2743200"/>
            <a:ext cx="0" cy="609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8" name="Line 211"/>
          <p:cNvSpPr>
            <a:spLocks noChangeShapeType="1"/>
          </p:cNvSpPr>
          <p:nvPr/>
        </p:nvSpPr>
        <p:spPr bwMode="auto">
          <a:xfrm flipV="1">
            <a:off x="1828800" y="2743200"/>
            <a:ext cx="0" cy="6096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9" name="Line 212"/>
          <p:cNvSpPr>
            <a:spLocks noChangeShapeType="1"/>
          </p:cNvSpPr>
          <p:nvPr/>
        </p:nvSpPr>
        <p:spPr bwMode="auto">
          <a:xfrm flipH="1" flipV="1">
            <a:off x="2514600" y="17526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50" name="Line 213"/>
          <p:cNvSpPr>
            <a:spLocks noChangeShapeType="1"/>
          </p:cNvSpPr>
          <p:nvPr/>
        </p:nvSpPr>
        <p:spPr bwMode="auto">
          <a:xfrm flipH="1" flipV="1">
            <a:off x="2209800" y="20574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51" name="Line 214"/>
          <p:cNvSpPr>
            <a:spLocks noChangeShapeType="1"/>
          </p:cNvSpPr>
          <p:nvPr/>
        </p:nvSpPr>
        <p:spPr bwMode="auto">
          <a:xfrm flipH="1" flipV="1">
            <a:off x="1524000" y="27432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52" name="Line 215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7D8BE6A-4A90-4D87-8B72-F78935770256}" type="slidenum">
              <a:rPr lang="en-US" altLang="en-US" sz="1200">
                <a:latin typeface="Arial Black" panose="020B0A04020102020204" pitchFamily="34" charset="0"/>
              </a:rPr>
              <a:pPr/>
              <a:t>63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656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LBMHD</a:t>
            </a:r>
            <a:br>
              <a:rPr lang="en-US" altLang="en-US" smtClean="0"/>
            </a:br>
            <a:r>
              <a:rPr lang="en-US" altLang="en-US" sz="1600" smtClean="0"/>
              <a:t>(out-of-the-box parallel performance)</a:t>
            </a:r>
            <a:endParaRPr lang="en-US" altLang="en-US" smtClean="0"/>
          </a:p>
        </p:txBody>
      </p:sp>
      <p:sp>
        <p:nvSpPr>
          <p:cNvPr id="66564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Far more adds than multiplies (imbalance) 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 b="1">
                <a:solidFill>
                  <a:srgbClr val="0000FF"/>
                </a:solidFill>
              </a:rPr>
              <a:t>Essentially random access to memory</a:t>
            </a:r>
            <a:endParaRPr lang="en-US" altLang="en-US" sz="1600"/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Flop:byte ratio ~0.7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NUMA allocation/access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Little ILP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No DLP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High conflict misses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endParaRPr lang="en-US" altLang="en-US" sz="1600"/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Peak VF performance with 64 threads (out of 128) - high conflict misses</a:t>
            </a:r>
          </a:p>
        </p:txBody>
      </p:sp>
      <p:sp>
        <p:nvSpPr>
          <p:cNvPr id="66565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6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7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8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9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0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1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2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3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4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5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6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7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8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9" name="Line 18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0" name="Line 19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1" name="Line 20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2" name="Line 21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3" name="Line 22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4" name="Line 23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5" name="Line 24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6" name="Line 25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7" name="Line 26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8" name="Line 27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89" name="Line 28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0" name="Line 29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1" name="Line 30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2" name="Line 31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3" name="Line 32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4" name="Line 33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5" name="Line 34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6" name="Line 35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7" name="Line 36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8" name="Line 37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99" name="Line 38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0" name="Line 39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1" name="Line 40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2" name="Line 41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3" name="Line 42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4" name="Line 43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5" name="Line 44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6" name="Line 45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7" name="Text Box 46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6608" name="Text Box 47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6609" name="Text Box 48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6610" name="Text Box 49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6611" name="Text Box 50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6612" name="Text Box 51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6613" name="Text Box 52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6614" name="Text Box 53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6615" name="Text Box 54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6616" name="Text Box 55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6617" name="Text Box 56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6618" name="Text Box 57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6619" name="Text Box 58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6620" name="Text Box 59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6621" name="Text Box 60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6622" name="Text Box 61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6623" name="Text Box 62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6624" name="Text Box 63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6625" name="Text Box 64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6626" name="Text Box 65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6627" name="Text Box 66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6628" name="Text Box 67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6629" name="Text Box 68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6630" name="Text Box 69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6631" name="Text Box 70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6632" name="Text Box 71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6633" name="Text Box 72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6634" name="Text Box 73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6635" name="Text Box 74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6636" name="Text Box 75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6637" name="Text Box 76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6638" name="Text Box 77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6639" name="Text Box 78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6640" name="Text Box 79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6641" name="Text Box 80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6642" name="Text Box 81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6643" name="Text Box 82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6644" name="Text Box 83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6645" name="Text Box 84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6646" name="Line 85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47" name="Text Box 86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6648" name="Text Box 87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6649" name="Text Box 88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6650" name="Text Box 89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6651" name="Text Box 90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6652" name="Text Box 91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6653" name="Text Box 92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6654" name="Text Box 93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6655" name="Text Box 94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6656" name="Text Box 95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6657" name="Text Box 96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6658" name="Text Box 97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6659" name="Text Box 98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6660" name="Text Box 99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6661" name="Text Box 100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6662" name="Freeform 101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63" name="Text Box 102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6664" name="Line 103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65" name="Line 104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66" name="Line 105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67" name="Text Box 106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6668" name="Line 107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69" name="Text Box 108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6670" name="Line 109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71" name="Line 110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72" name="Line 111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73" name="Text Box 112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6674" name="Text Box 113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6675" name="Line 114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76" name="Line 115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77" name="Freeform 116"/>
          <p:cNvSpPr>
            <a:spLocks/>
          </p:cNvSpPr>
          <p:nvPr/>
        </p:nvSpPr>
        <p:spPr bwMode="auto">
          <a:xfrm>
            <a:off x="3733800" y="5105400"/>
            <a:ext cx="2133600" cy="1219200"/>
          </a:xfrm>
          <a:custGeom>
            <a:avLst/>
            <a:gdLst>
              <a:gd name="T0" fmla="*/ 0 w 1344"/>
              <a:gd name="T1" fmla="*/ 1935480000 h 768"/>
              <a:gd name="T2" fmla="*/ 0 w 1344"/>
              <a:gd name="T3" fmla="*/ 1209675000 h 768"/>
              <a:gd name="T4" fmla="*/ 1209675000 w 1344"/>
              <a:gd name="T5" fmla="*/ 0 h 768"/>
              <a:gd name="T6" fmla="*/ 2147483647 w 1344"/>
              <a:gd name="T7" fmla="*/ 0 h 768"/>
              <a:gd name="T8" fmla="*/ 2147483647 w 1344"/>
              <a:gd name="T9" fmla="*/ 967740000 h 768"/>
              <a:gd name="T10" fmla="*/ 967740000 w 1344"/>
              <a:gd name="T11" fmla="*/ 967740000 h 768"/>
              <a:gd name="T12" fmla="*/ 0 w 1344"/>
              <a:gd name="T13" fmla="*/ 1935480000 h 7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68">
                <a:moveTo>
                  <a:pt x="0" y="768"/>
                </a:moveTo>
                <a:lnTo>
                  <a:pt x="0" y="480"/>
                </a:lnTo>
                <a:lnTo>
                  <a:pt x="480" y="0"/>
                </a:lnTo>
                <a:lnTo>
                  <a:pt x="1344" y="0"/>
                </a:lnTo>
                <a:lnTo>
                  <a:pt x="1344" y="384"/>
                </a:lnTo>
                <a:lnTo>
                  <a:pt x="384" y="384"/>
                </a:lnTo>
                <a:lnTo>
                  <a:pt x="0" y="76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78" name="Line 117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79" name="Line 118"/>
          <p:cNvSpPr>
            <a:spLocks noChangeShapeType="1"/>
          </p:cNvSpPr>
          <p:nvPr/>
        </p:nvSpPr>
        <p:spPr bwMode="auto">
          <a:xfrm flipV="1">
            <a:off x="3730625" y="5105400"/>
            <a:ext cx="765175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0" name="Line 119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1" name="Line 120"/>
          <p:cNvSpPr>
            <a:spLocks noChangeShapeType="1"/>
          </p:cNvSpPr>
          <p:nvPr/>
        </p:nvSpPr>
        <p:spPr bwMode="auto">
          <a:xfrm flipV="1">
            <a:off x="3733800" y="51054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2" name="Line 121"/>
          <p:cNvSpPr>
            <a:spLocks noChangeShapeType="1"/>
          </p:cNvSpPr>
          <p:nvPr/>
        </p:nvSpPr>
        <p:spPr bwMode="auto">
          <a:xfrm flipV="1">
            <a:off x="3733800" y="5105400"/>
            <a:ext cx="914400" cy="912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3" name="Text Box 122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66684" name="Text Box 123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6685" name="Line 124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6" name="Line 125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7" name="Line 126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8" name="Text Box 127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6689" name="Line 128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90" name="Text Box 129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6691" name="Text Box 130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6692" name="Text Box 131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66693" name="Line 132"/>
          <p:cNvSpPr>
            <a:spLocks noChangeShapeType="1"/>
          </p:cNvSpPr>
          <p:nvPr/>
        </p:nvSpPr>
        <p:spPr bwMode="auto">
          <a:xfrm flipV="1">
            <a:off x="44958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94" name="Line 133"/>
          <p:cNvSpPr>
            <a:spLocks noChangeShapeType="1"/>
          </p:cNvSpPr>
          <p:nvPr/>
        </p:nvSpPr>
        <p:spPr bwMode="auto">
          <a:xfrm flipV="1">
            <a:off x="46482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95" name="Line 134"/>
          <p:cNvSpPr>
            <a:spLocks noChangeShapeType="1"/>
          </p:cNvSpPr>
          <p:nvPr/>
        </p:nvSpPr>
        <p:spPr bwMode="auto">
          <a:xfrm flipV="1">
            <a:off x="49530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96" name="Freeform 135"/>
          <p:cNvSpPr>
            <a:spLocks/>
          </p:cNvSpPr>
          <p:nvPr/>
        </p:nvSpPr>
        <p:spPr bwMode="auto">
          <a:xfrm>
            <a:off x="3733800" y="1752600"/>
            <a:ext cx="2133600" cy="1600200"/>
          </a:xfrm>
          <a:custGeom>
            <a:avLst/>
            <a:gdLst>
              <a:gd name="T0" fmla="*/ 0 w 1344"/>
              <a:gd name="T1" fmla="*/ 2147483647 h 1008"/>
              <a:gd name="T2" fmla="*/ 0 w 1344"/>
              <a:gd name="T3" fmla="*/ 2147483647 h 1008"/>
              <a:gd name="T4" fmla="*/ 2147483647 w 1344"/>
              <a:gd name="T5" fmla="*/ 0 h 1008"/>
              <a:gd name="T6" fmla="*/ 2147483647 w 1344"/>
              <a:gd name="T7" fmla="*/ 0 h 1008"/>
              <a:gd name="T8" fmla="*/ 2147483647 w 1344"/>
              <a:gd name="T9" fmla="*/ 1451610000 h 1008"/>
              <a:gd name="T10" fmla="*/ 1451610000 w 1344"/>
              <a:gd name="T11" fmla="*/ 1451610000 h 1008"/>
              <a:gd name="T12" fmla="*/ 362902500 w 1344"/>
              <a:gd name="T13" fmla="*/ 2147483647 h 1008"/>
              <a:gd name="T14" fmla="*/ 0 w 1344"/>
              <a:gd name="T15" fmla="*/ 2147483647 h 10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008">
                <a:moveTo>
                  <a:pt x="0" y="1008"/>
                </a:moveTo>
                <a:lnTo>
                  <a:pt x="0" y="960"/>
                </a:lnTo>
                <a:lnTo>
                  <a:pt x="960" y="0"/>
                </a:lnTo>
                <a:lnTo>
                  <a:pt x="1344" y="0"/>
                </a:lnTo>
                <a:lnTo>
                  <a:pt x="1344" y="576"/>
                </a:lnTo>
                <a:lnTo>
                  <a:pt x="576" y="576"/>
                </a:lnTo>
                <a:lnTo>
                  <a:pt x="144" y="1008"/>
                </a:lnTo>
                <a:lnTo>
                  <a:pt x="0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97" name="Line 136"/>
          <p:cNvSpPr>
            <a:spLocks noChangeShapeType="1"/>
          </p:cNvSpPr>
          <p:nvPr/>
        </p:nvSpPr>
        <p:spPr bwMode="auto">
          <a:xfrm flipV="1">
            <a:off x="3733800" y="1752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98" name="Line 137"/>
          <p:cNvSpPr>
            <a:spLocks noChangeShapeType="1"/>
          </p:cNvSpPr>
          <p:nvPr/>
        </p:nvSpPr>
        <p:spPr bwMode="auto">
          <a:xfrm flipV="1">
            <a:off x="38100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99" name="Line 138"/>
          <p:cNvSpPr>
            <a:spLocks noChangeShapeType="1"/>
          </p:cNvSpPr>
          <p:nvPr/>
        </p:nvSpPr>
        <p:spPr bwMode="auto">
          <a:xfrm flipV="1">
            <a:off x="39624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00" name="Text Box 139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6701" name="Line 140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02" name="Line 141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03" name="Line 142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04" name="Text Box 143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6705" name="Text Box 144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6706" name="Line 145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07" name="Text Box 146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6708" name="Text Box 147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6709" name="Text Box 148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6710" name="Line 149"/>
          <p:cNvSpPr>
            <a:spLocks noChangeShapeType="1"/>
          </p:cNvSpPr>
          <p:nvPr/>
        </p:nvSpPr>
        <p:spPr bwMode="auto">
          <a:xfrm flipV="1">
            <a:off x="52578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11" name="Line 150"/>
          <p:cNvSpPr>
            <a:spLocks noChangeShapeType="1"/>
          </p:cNvSpPr>
          <p:nvPr/>
        </p:nvSpPr>
        <p:spPr bwMode="auto">
          <a:xfrm flipV="1">
            <a:off x="54102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12" name="Line 151"/>
          <p:cNvSpPr>
            <a:spLocks noChangeShapeType="1"/>
          </p:cNvSpPr>
          <p:nvPr/>
        </p:nvSpPr>
        <p:spPr bwMode="auto">
          <a:xfrm flipV="1">
            <a:off x="55626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13" name="Text Box 152"/>
          <p:cNvSpPr txBox="1">
            <a:spLocks noChangeArrowheads="1"/>
          </p:cNvSpPr>
          <p:nvPr/>
        </p:nvSpPr>
        <p:spPr bwMode="auto">
          <a:xfrm>
            <a:off x="3733800" y="4114800"/>
            <a:ext cx="2209800" cy="22098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b="1">
                <a:solidFill>
                  <a:srgbClr val="FF0080"/>
                </a:solidFill>
              </a:rPr>
              <a:t>No naïve Cell</a:t>
            </a:r>
          </a:p>
          <a:p>
            <a:r>
              <a:rPr lang="en-US" altLang="en-US" sz="2000" b="1">
                <a:solidFill>
                  <a:srgbClr val="FF0080"/>
                </a:solidFill>
              </a:rPr>
              <a:t>implementation</a:t>
            </a:r>
          </a:p>
        </p:txBody>
      </p:sp>
      <p:sp>
        <p:nvSpPr>
          <p:cNvPr id="66714" name="Text Box 153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66715" name="Text Box 154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66716" name="Text Box 155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66717" name="Freeform 156"/>
          <p:cNvSpPr>
            <a:spLocks/>
          </p:cNvSpPr>
          <p:nvPr/>
        </p:nvSpPr>
        <p:spPr bwMode="auto">
          <a:xfrm>
            <a:off x="4495800" y="2514600"/>
            <a:ext cx="304800" cy="838200"/>
          </a:xfrm>
          <a:custGeom>
            <a:avLst/>
            <a:gdLst>
              <a:gd name="T0" fmla="*/ 483870000 w 192"/>
              <a:gd name="T1" fmla="*/ 1330642500 h 528"/>
              <a:gd name="T2" fmla="*/ 0 w 192"/>
              <a:gd name="T3" fmla="*/ 1330642500 h 528"/>
              <a:gd name="T4" fmla="*/ 0 w 192"/>
              <a:gd name="T5" fmla="*/ 483870000 h 528"/>
              <a:gd name="T6" fmla="*/ 483870000 w 192"/>
              <a:gd name="T7" fmla="*/ 0 h 528"/>
              <a:gd name="T8" fmla="*/ 483870000 w 192"/>
              <a:gd name="T9" fmla="*/ 1330642500 h 5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2" h="528">
                <a:moveTo>
                  <a:pt x="192" y="528"/>
                </a:moveTo>
                <a:lnTo>
                  <a:pt x="0" y="528"/>
                </a:lnTo>
                <a:lnTo>
                  <a:pt x="0" y="192"/>
                </a:lnTo>
                <a:lnTo>
                  <a:pt x="192" y="0"/>
                </a:lnTo>
                <a:lnTo>
                  <a:pt x="192" y="528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18" name="Line 157"/>
          <p:cNvSpPr>
            <a:spLocks noChangeShapeType="1"/>
          </p:cNvSpPr>
          <p:nvPr/>
        </p:nvSpPr>
        <p:spPr bwMode="auto">
          <a:xfrm flipV="1">
            <a:off x="4800600" y="2514600"/>
            <a:ext cx="0" cy="8382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19" name="Line 158"/>
          <p:cNvSpPr>
            <a:spLocks noChangeShapeType="1"/>
          </p:cNvSpPr>
          <p:nvPr/>
        </p:nvSpPr>
        <p:spPr bwMode="auto">
          <a:xfrm flipV="1">
            <a:off x="4800600" y="2514600"/>
            <a:ext cx="0" cy="838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0" name="Freeform 672"/>
          <p:cNvSpPr>
            <a:spLocks/>
          </p:cNvSpPr>
          <p:nvPr/>
        </p:nvSpPr>
        <p:spPr bwMode="auto">
          <a:xfrm>
            <a:off x="4724400" y="2743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6721" name="Freeform 160"/>
          <p:cNvSpPr>
            <a:spLocks/>
          </p:cNvSpPr>
          <p:nvPr/>
        </p:nvSpPr>
        <p:spPr bwMode="auto">
          <a:xfrm>
            <a:off x="1524000" y="5257800"/>
            <a:ext cx="304800" cy="1066800"/>
          </a:xfrm>
          <a:custGeom>
            <a:avLst/>
            <a:gdLst>
              <a:gd name="T0" fmla="*/ 483870000 w 192"/>
              <a:gd name="T1" fmla="*/ 0 h 672"/>
              <a:gd name="T2" fmla="*/ 0 w 192"/>
              <a:gd name="T3" fmla="*/ 483870000 h 672"/>
              <a:gd name="T4" fmla="*/ 0 w 192"/>
              <a:gd name="T5" fmla="*/ 1693545000 h 672"/>
              <a:gd name="T6" fmla="*/ 483870000 w 192"/>
              <a:gd name="T7" fmla="*/ 1693545000 h 672"/>
              <a:gd name="T8" fmla="*/ 483870000 w 192"/>
              <a:gd name="T9" fmla="*/ 0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2" h="672">
                <a:moveTo>
                  <a:pt x="192" y="0"/>
                </a:moveTo>
                <a:lnTo>
                  <a:pt x="0" y="192"/>
                </a:lnTo>
                <a:lnTo>
                  <a:pt x="0" y="672"/>
                </a:lnTo>
                <a:lnTo>
                  <a:pt x="192" y="672"/>
                </a:lnTo>
                <a:lnTo>
                  <a:pt x="192" y="0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22" name="Line 161"/>
          <p:cNvSpPr>
            <a:spLocks noChangeShapeType="1"/>
          </p:cNvSpPr>
          <p:nvPr/>
        </p:nvSpPr>
        <p:spPr bwMode="auto">
          <a:xfrm flipV="1">
            <a:off x="1828800" y="5257800"/>
            <a:ext cx="0" cy="10668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23" name="Line 162"/>
          <p:cNvSpPr>
            <a:spLocks noChangeShapeType="1"/>
          </p:cNvSpPr>
          <p:nvPr/>
        </p:nvSpPr>
        <p:spPr bwMode="auto">
          <a:xfrm flipV="1">
            <a:off x="1828800" y="5257800"/>
            <a:ext cx="0" cy="1066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Freeform 672"/>
          <p:cNvSpPr>
            <a:spLocks/>
          </p:cNvSpPr>
          <p:nvPr/>
        </p:nvSpPr>
        <p:spPr bwMode="auto">
          <a:xfrm>
            <a:off x="1752600" y="57150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6725" name="Line 164"/>
          <p:cNvSpPr>
            <a:spLocks noChangeShapeType="1"/>
          </p:cNvSpPr>
          <p:nvPr/>
        </p:nvSpPr>
        <p:spPr bwMode="auto">
          <a:xfrm flipH="1">
            <a:off x="1295400" y="5791200"/>
            <a:ext cx="533400" cy="0"/>
          </a:xfrm>
          <a:prstGeom prst="line">
            <a:avLst/>
          </a:prstGeom>
          <a:noFill/>
          <a:ln w="19050">
            <a:solidFill>
              <a:srgbClr val="FF0000"/>
            </a:solidFill>
            <a:prstDash val="sysDot"/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26" name="Line 165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27" name="Line 166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28" name="Line 167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29" name="Line 168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0" name="Line 169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1" name="Line 170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2" name="Line 171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3" name="Line 172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4" name="Line 173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5" name="Line 174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6" name="Line 175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7" name="Line 176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8" name="Line 177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39" name="Line 178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40" name="Text Box 179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6741" name="Text Box 180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6742" name="Text Box 181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6743" name="Line 182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44" name="Text Box 183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6745" name="Text Box 184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6746" name="Text Box 185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6747" name="Text Box 186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6748" name="Text Box 187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6749" name="Text Box 188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6750" name="Text Box 189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6751" name="Text Box 190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6752" name="Text Box 191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6753" name="Text Box 192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6754" name="Text Box 193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6755" name="Text Box 194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6756" name="Text Box 195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6757" name="Text Box 196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6758" name="Text Box 197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6759" name="Text Box 198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6760" name="Text Box 199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6761" name="Text Box 200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66762" name="Text Box 201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66763" name="Freeform 202"/>
          <p:cNvSpPr>
            <a:spLocks/>
          </p:cNvSpPr>
          <p:nvPr/>
        </p:nvSpPr>
        <p:spPr bwMode="auto">
          <a:xfrm>
            <a:off x="1143000" y="1752600"/>
            <a:ext cx="1752600" cy="1600200"/>
          </a:xfrm>
          <a:custGeom>
            <a:avLst/>
            <a:gdLst>
              <a:gd name="T0" fmla="*/ 120967500 w 1104"/>
              <a:gd name="T1" fmla="*/ 2147483647 h 1008"/>
              <a:gd name="T2" fmla="*/ 0 w 1104"/>
              <a:gd name="T3" fmla="*/ 2147483647 h 1008"/>
              <a:gd name="T4" fmla="*/ 2147483647 w 1104"/>
              <a:gd name="T5" fmla="*/ 0 h 1008"/>
              <a:gd name="T6" fmla="*/ 2147483647 w 1104"/>
              <a:gd name="T7" fmla="*/ 0 h 1008"/>
              <a:gd name="T8" fmla="*/ 2147483647 w 1104"/>
              <a:gd name="T9" fmla="*/ 1572577500 h 1008"/>
              <a:gd name="T10" fmla="*/ 1088707500 w 1104"/>
              <a:gd name="T11" fmla="*/ 1572577500 h 1008"/>
              <a:gd name="T12" fmla="*/ 120967500 w 1104"/>
              <a:gd name="T13" fmla="*/ 2147483647 h 10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4" h="1008">
                <a:moveTo>
                  <a:pt x="48" y="1008"/>
                </a:moveTo>
                <a:lnTo>
                  <a:pt x="0" y="1008"/>
                </a:lnTo>
                <a:lnTo>
                  <a:pt x="1008" y="0"/>
                </a:lnTo>
                <a:lnTo>
                  <a:pt x="1104" y="0"/>
                </a:lnTo>
                <a:lnTo>
                  <a:pt x="1104" y="624"/>
                </a:lnTo>
                <a:lnTo>
                  <a:pt x="432" y="624"/>
                </a:lnTo>
                <a:lnTo>
                  <a:pt x="48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64" name="Line 203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65" name="Line 204"/>
          <p:cNvSpPr>
            <a:spLocks noChangeShapeType="1"/>
          </p:cNvSpPr>
          <p:nvPr/>
        </p:nvSpPr>
        <p:spPr bwMode="auto">
          <a:xfrm flipH="1" flipV="1">
            <a:off x="2819400" y="17526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66" name="Line 205"/>
          <p:cNvSpPr>
            <a:spLocks noChangeShapeType="1"/>
          </p:cNvSpPr>
          <p:nvPr/>
        </p:nvSpPr>
        <p:spPr bwMode="auto">
          <a:xfrm flipH="1" flipV="1">
            <a:off x="2514600" y="20574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67" name="Text Box 206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6768" name="Text Box 207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6769" name="Line 208"/>
          <p:cNvSpPr>
            <a:spLocks noChangeShapeType="1"/>
          </p:cNvSpPr>
          <p:nvPr/>
        </p:nvSpPr>
        <p:spPr bwMode="auto">
          <a:xfrm flipV="1">
            <a:off x="12192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0" name="Line 209"/>
          <p:cNvSpPr>
            <a:spLocks noChangeShapeType="1"/>
          </p:cNvSpPr>
          <p:nvPr/>
        </p:nvSpPr>
        <p:spPr bwMode="auto">
          <a:xfrm flipH="1" flipV="1">
            <a:off x="1828800" y="27432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" name="Line 210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2" name="Line 211"/>
          <p:cNvSpPr>
            <a:spLocks noChangeShapeType="1"/>
          </p:cNvSpPr>
          <p:nvPr/>
        </p:nvSpPr>
        <p:spPr bwMode="auto">
          <a:xfrm flipV="1">
            <a:off x="2819400" y="1676400"/>
            <a:ext cx="76200" cy="76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3" name="Line 212"/>
          <p:cNvSpPr>
            <a:spLocks noChangeShapeType="1"/>
          </p:cNvSpPr>
          <p:nvPr/>
        </p:nvSpPr>
        <p:spPr bwMode="auto">
          <a:xfrm flipH="1" flipV="1">
            <a:off x="2514600" y="17526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4" name="Line 213"/>
          <p:cNvSpPr>
            <a:spLocks noChangeShapeType="1"/>
          </p:cNvSpPr>
          <p:nvPr/>
        </p:nvSpPr>
        <p:spPr bwMode="auto">
          <a:xfrm flipH="1" flipV="1">
            <a:off x="2209800" y="20574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5" name="Line 214"/>
          <p:cNvSpPr>
            <a:spLocks noChangeShapeType="1"/>
          </p:cNvSpPr>
          <p:nvPr/>
        </p:nvSpPr>
        <p:spPr bwMode="auto">
          <a:xfrm flipH="1" flipV="1">
            <a:off x="1524000" y="27432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6" name="Line 215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7" name="Freeform 216"/>
          <p:cNvSpPr>
            <a:spLocks/>
          </p:cNvSpPr>
          <p:nvPr/>
        </p:nvSpPr>
        <p:spPr bwMode="auto">
          <a:xfrm>
            <a:off x="1524000" y="2743200"/>
            <a:ext cx="304800" cy="609600"/>
          </a:xfrm>
          <a:custGeom>
            <a:avLst/>
            <a:gdLst>
              <a:gd name="T0" fmla="*/ 483870000 w 192"/>
              <a:gd name="T1" fmla="*/ 967740000 h 384"/>
              <a:gd name="T2" fmla="*/ 483870000 w 192"/>
              <a:gd name="T3" fmla="*/ 0 h 384"/>
              <a:gd name="T4" fmla="*/ 0 w 192"/>
              <a:gd name="T5" fmla="*/ 483870000 h 384"/>
              <a:gd name="T6" fmla="*/ 0 w 192"/>
              <a:gd name="T7" fmla="*/ 967740000 h 384"/>
              <a:gd name="T8" fmla="*/ 483870000 w 192"/>
              <a:gd name="T9" fmla="*/ 967740000 h 3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2" h="384">
                <a:moveTo>
                  <a:pt x="192" y="384"/>
                </a:moveTo>
                <a:lnTo>
                  <a:pt x="192" y="0"/>
                </a:lnTo>
                <a:lnTo>
                  <a:pt x="0" y="192"/>
                </a:lnTo>
                <a:lnTo>
                  <a:pt x="0" y="384"/>
                </a:lnTo>
                <a:lnTo>
                  <a:pt x="192" y="384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8" name="Line 217"/>
          <p:cNvSpPr>
            <a:spLocks noChangeShapeType="1"/>
          </p:cNvSpPr>
          <p:nvPr/>
        </p:nvSpPr>
        <p:spPr bwMode="auto">
          <a:xfrm flipV="1">
            <a:off x="1828800" y="2743200"/>
            <a:ext cx="0" cy="609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9" name="Line 218"/>
          <p:cNvSpPr>
            <a:spLocks noChangeShapeType="1"/>
          </p:cNvSpPr>
          <p:nvPr/>
        </p:nvSpPr>
        <p:spPr bwMode="auto">
          <a:xfrm flipV="1">
            <a:off x="1828800" y="2743200"/>
            <a:ext cx="0" cy="6096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" name="Freeform 672"/>
          <p:cNvSpPr>
            <a:spLocks/>
          </p:cNvSpPr>
          <p:nvPr/>
        </p:nvSpPr>
        <p:spPr bwMode="auto">
          <a:xfrm>
            <a:off x="1752600" y="2743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15E5300-60AA-4F64-A643-C0B3386D8E4B}" type="slidenum">
              <a:rPr lang="en-US" altLang="en-US" sz="1200">
                <a:latin typeface="Arial Black" panose="020B0A04020102020204" pitchFamily="34" charset="0"/>
              </a:rPr>
              <a:pPr/>
              <a:t>64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>
          <a:xfrm>
            <a:off x="1371600" y="0"/>
            <a:ext cx="6399213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Roofline model for LBMHD</a:t>
            </a:r>
            <a:br>
              <a:rPr lang="en-US" altLang="en-US" smtClean="0"/>
            </a:br>
            <a:r>
              <a:rPr lang="en-US" altLang="en-US" sz="1600" smtClean="0"/>
              <a:t>(Padding, Vectorization, Unrolling, Reordering, …)</a:t>
            </a:r>
            <a:endParaRPr lang="en-US" altLang="en-US" smtClean="0"/>
          </a:p>
        </p:txBody>
      </p:sp>
      <p:sp>
        <p:nvSpPr>
          <p:cNvPr id="67588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Vectorize the code to eliminate TLB capacity misses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Ensures unit stride access (bottom bandwidth ceiling)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Tune for optimal VL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Clovertown pinned to lower BW ceiling</a:t>
            </a:r>
          </a:p>
        </p:txBody>
      </p:sp>
      <p:sp>
        <p:nvSpPr>
          <p:cNvPr id="67589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0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1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2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3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4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5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6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7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0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2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3" name="Line 18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4" name="Line 19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5" name="Line 20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6" name="Line 21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7" name="Line 22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8" name="Line 23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9" name="Line 24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0" name="Line 25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1" name="Line 26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2" name="Line 27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3" name="Line 28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4" name="Line 29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5" name="Line 30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6" name="Line 31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7" name="Line 32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8" name="Line 33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9" name="Line 34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0" name="Line 35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1" name="Line 36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2" name="Line 37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3" name="Line 38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4" name="Line 39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5" name="Line 40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6" name="Line 41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7" name="Line 42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8" name="Line 43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9" name="Line 44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0" name="Line 45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1" name="Text Box 46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7632" name="Text Box 47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7633" name="Text Box 48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7634" name="Text Box 49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7635" name="Text Box 50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7636" name="Text Box 51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7637" name="Text Box 52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7638" name="Text Box 53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7639" name="Text Box 54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7640" name="Text Box 55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7641" name="Text Box 56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7642" name="Text Box 57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7643" name="Text Box 58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7644" name="Text Box 59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7645" name="Text Box 60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7646" name="Text Box 61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7647" name="Text Box 62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7648" name="Text Box 63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7649" name="Text Box 64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7650" name="Text Box 65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7651" name="Text Box 66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7652" name="Text Box 67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7653" name="Text Box 68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7654" name="Text Box 69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7655" name="Text Box 70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7656" name="Text Box 71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7657" name="Text Box 72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7658" name="Text Box 73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7659" name="Text Box 74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7660" name="Text Box 75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7661" name="Text Box 76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7662" name="Text Box 77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7663" name="Text Box 78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7664" name="Text Box 79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7665" name="Text Box 80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7666" name="Text Box 81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7667" name="Text Box 82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7668" name="Text Box 83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7669" name="Text Box 84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7670" name="Line 85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1" name="Text Box 86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7672" name="Text Box 87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7673" name="Text Box 88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7674" name="Text Box 89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7675" name="Text Box 90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7676" name="Text Box 91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7677" name="Text Box 92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7678" name="Text Box 93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7679" name="Text Box 94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7680" name="Text Box 95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7681" name="Text Box 96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7682" name="Text Box 97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7683" name="Text Box 98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7684" name="Text Box 99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7685" name="Text Box 100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7686" name="Freeform 101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7" name="Text Box 102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7688" name="Line 103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9" name="Line 104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0" name="Line 105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" name="Text Box 106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7692" name="Line 107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3" name="Text Box 108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7694" name="Line 109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5" name="Line 110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6" name="Line 111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7" name="Text Box 112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7698" name="Text Box 113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7699" name="Line 114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0" name="Line 115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1" name="Freeform 116"/>
          <p:cNvSpPr>
            <a:spLocks/>
          </p:cNvSpPr>
          <p:nvPr/>
        </p:nvSpPr>
        <p:spPr bwMode="auto">
          <a:xfrm>
            <a:off x="3733800" y="5105400"/>
            <a:ext cx="2133600" cy="1219200"/>
          </a:xfrm>
          <a:custGeom>
            <a:avLst/>
            <a:gdLst>
              <a:gd name="T0" fmla="*/ 0 w 1344"/>
              <a:gd name="T1" fmla="*/ 1935480000 h 768"/>
              <a:gd name="T2" fmla="*/ 0 w 1344"/>
              <a:gd name="T3" fmla="*/ 1209675000 h 768"/>
              <a:gd name="T4" fmla="*/ 1209675000 w 1344"/>
              <a:gd name="T5" fmla="*/ 0 h 768"/>
              <a:gd name="T6" fmla="*/ 2147483647 w 1344"/>
              <a:gd name="T7" fmla="*/ 0 h 768"/>
              <a:gd name="T8" fmla="*/ 2147483647 w 1344"/>
              <a:gd name="T9" fmla="*/ 967740000 h 768"/>
              <a:gd name="T10" fmla="*/ 967740000 w 1344"/>
              <a:gd name="T11" fmla="*/ 967740000 h 768"/>
              <a:gd name="T12" fmla="*/ 0 w 1344"/>
              <a:gd name="T13" fmla="*/ 1935480000 h 7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68">
                <a:moveTo>
                  <a:pt x="0" y="768"/>
                </a:moveTo>
                <a:lnTo>
                  <a:pt x="0" y="480"/>
                </a:lnTo>
                <a:lnTo>
                  <a:pt x="480" y="0"/>
                </a:lnTo>
                <a:lnTo>
                  <a:pt x="1344" y="0"/>
                </a:lnTo>
                <a:lnTo>
                  <a:pt x="1344" y="384"/>
                </a:lnTo>
                <a:lnTo>
                  <a:pt x="384" y="384"/>
                </a:lnTo>
                <a:lnTo>
                  <a:pt x="0" y="76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2" name="Line 117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3" name="Line 118"/>
          <p:cNvSpPr>
            <a:spLocks noChangeShapeType="1"/>
          </p:cNvSpPr>
          <p:nvPr/>
        </p:nvSpPr>
        <p:spPr bwMode="auto">
          <a:xfrm flipV="1">
            <a:off x="3730625" y="5105400"/>
            <a:ext cx="765175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4" name="Line 119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5" name="Line 120"/>
          <p:cNvSpPr>
            <a:spLocks noChangeShapeType="1"/>
          </p:cNvSpPr>
          <p:nvPr/>
        </p:nvSpPr>
        <p:spPr bwMode="auto">
          <a:xfrm flipV="1">
            <a:off x="3733800" y="51054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6" name="Line 121"/>
          <p:cNvSpPr>
            <a:spLocks noChangeShapeType="1"/>
          </p:cNvSpPr>
          <p:nvPr/>
        </p:nvSpPr>
        <p:spPr bwMode="auto">
          <a:xfrm flipV="1">
            <a:off x="3733800" y="5105400"/>
            <a:ext cx="914400" cy="912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7" name="Text Box 122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67708" name="Text Box 123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7709" name="Line 124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0" name="Line 125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1" name="Line 126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2" name="Text Box 127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7713" name="Line 128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4" name="Text Box 129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7715" name="Text Box 130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7716" name="Text Box 131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67717" name="Line 132"/>
          <p:cNvSpPr>
            <a:spLocks noChangeShapeType="1"/>
          </p:cNvSpPr>
          <p:nvPr/>
        </p:nvSpPr>
        <p:spPr bwMode="auto">
          <a:xfrm flipV="1">
            <a:off x="44958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8" name="Line 133"/>
          <p:cNvSpPr>
            <a:spLocks noChangeShapeType="1"/>
          </p:cNvSpPr>
          <p:nvPr/>
        </p:nvSpPr>
        <p:spPr bwMode="auto">
          <a:xfrm flipV="1">
            <a:off x="46482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9" name="Line 134"/>
          <p:cNvSpPr>
            <a:spLocks noChangeShapeType="1"/>
          </p:cNvSpPr>
          <p:nvPr/>
        </p:nvSpPr>
        <p:spPr bwMode="auto">
          <a:xfrm flipV="1">
            <a:off x="49530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20" name="Freeform 135"/>
          <p:cNvSpPr>
            <a:spLocks/>
          </p:cNvSpPr>
          <p:nvPr/>
        </p:nvSpPr>
        <p:spPr bwMode="auto">
          <a:xfrm>
            <a:off x="3733800" y="1752600"/>
            <a:ext cx="2133600" cy="1600200"/>
          </a:xfrm>
          <a:custGeom>
            <a:avLst/>
            <a:gdLst>
              <a:gd name="T0" fmla="*/ 0 w 1344"/>
              <a:gd name="T1" fmla="*/ 2147483647 h 1008"/>
              <a:gd name="T2" fmla="*/ 0 w 1344"/>
              <a:gd name="T3" fmla="*/ 2147483647 h 1008"/>
              <a:gd name="T4" fmla="*/ 2147483647 w 1344"/>
              <a:gd name="T5" fmla="*/ 0 h 1008"/>
              <a:gd name="T6" fmla="*/ 2147483647 w 1344"/>
              <a:gd name="T7" fmla="*/ 0 h 1008"/>
              <a:gd name="T8" fmla="*/ 2147483647 w 1344"/>
              <a:gd name="T9" fmla="*/ 1451610000 h 1008"/>
              <a:gd name="T10" fmla="*/ 1451610000 w 1344"/>
              <a:gd name="T11" fmla="*/ 1451610000 h 1008"/>
              <a:gd name="T12" fmla="*/ 362902500 w 1344"/>
              <a:gd name="T13" fmla="*/ 2147483647 h 1008"/>
              <a:gd name="T14" fmla="*/ 0 w 1344"/>
              <a:gd name="T15" fmla="*/ 2147483647 h 10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008">
                <a:moveTo>
                  <a:pt x="0" y="1008"/>
                </a:moveTo>
                <a:lnTo>
                  <a:pt x="0" y="960"/>
                </a:lnTo>
                <a:lnTo>
                  <a:pt x="960" y="0"/>
                </a:lnTo>
                <a:lnTo>
                  <a:pt x="1344" y="0"/>
                </a:lnTo>
                <a:lnTo>
                  <a:pt x="1344" y="576"/>
                </a:lnTo>
                <a:lnTo>
                  <a:pt x="576" y="576"/>
                </a:lnTo>
                <a:lnTo>
                  <a:pt x="144" y="1008"/>
                </a:lnTo>
                <a:lnTo>
                  <a:pt x="0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21" name="Line 136"/>
          <p:cNvSpPr>
            <a:spLocks noChangeShapeType="1"/>
          </p:cNvSpPr>
          <p:nvPr/>
        </p:nvSpPr>
        <p:spPr bwMode="auto">
          <a:xfrm flipV="1">
            <a:off x="3733800" y="1752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22" name="Line 137"/>
          <p:cNvSpPr>
            <a:spLocks noChangeShapeType="1"/>
          </p:cNvSpPr>
          <p:nvPr/>
        </p:nvSpPr>
        <p:spPr bwMode="auto">
          <a:xfrm flipV="1">
            <a:off x="38100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23" name="Line 138"/>
          <p:cNvSpPr>
            <a:spLocks noChangeShapeType="1"/>
          </p:cNvSpPr>
          <p:nvPr/>
        </p:nvSpPr>
        <p:spPr bwMode="auto">
          <a:xfrm flipV="1">
            <a:off x="39624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24" name="Text Box 139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7725" name="Line 140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26" name="Line 141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27" name="Line 142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28" name="Text Box 143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7729" name="Text Box 144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7730" name="Line 145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31" name="Text Box 146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7732" name="Text Box 147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7733" name="Text Box 148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7734" name="Line 149"/>
          <p:cNvSpPr>
            <a:spLocks noChangeShapeType="1"/>
          </p:cNvSpPr>
          <p:nvPr/>
        </p:nvSpPr>
        <p:spPr bwMode="auto">
          <a:xfrm flipV="1">
            <a:off x="52578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35" name="Line 150"/>
          <p:cNvSpPr>
            <a:spLocks noChangeShapeType="1"/>
          </p:cNvSpPr>
          <p:nvPr/>
        </p:nvSpPr>
        <p:spPr bwMode="auto">
          <a:xfrm flipV="1">
            <a:off x="54102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36" name="Line 151"/>
          <p:cNvSpPr>
            <a:spLocks noChangeShapeType="1"/>
          </p:cNvSpPr>
          <p:nvPr/>
        </p:nvSpPr>
        <p:spPr bwMode="auto">
          <a:xfrm flipV="1">
            <a:off x="55626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37" name="Rectangle 152"/>
          <p:cNvSpPr>
            <a:spLocks noChangeArrowheads="1"/>
          </p:cNvSpPr>
          <p:nvPr/>
        </p:nvSpPr>
        <p:spPr bwMode="auto">
          <a:xfrm>
            <a:off x="1676400" y="5029200"/>
            <a:ext cx="152400" cy="609600"/>
          </a:xfrm>
          <a:prstGeom prst="rect">
            <a:avLst/>
          </a:pr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7738" name="Line 153"/>
          <p:cNvSpPr>
            <a:spLocks noChangeShapeType="1"/>
          </p:cNvSpPr>
          <p:nvPr/>
        </p:nvSpPr>
        <p:spPr bwMode="auto">
          <a:xfrm flipV="1">
            <a:off x="1828800" y="5029200"/>
            <a:ext cx="0" cy="609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39" name="Line 154"/>
          <p:cNvSpPr>
            <a:spLocks noChangeShapeType="1"/>
          </p:cNvSpPr>
          <p:nvPr/>
        </p:nvSpPr>
        <p:spPr bwMode="auto">
          <a:xfrm flipV="1">
            <a:off x="1828800" y="5029200"/>
            <a:ext cx="0" cy="12954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6" name="Oval 678"/>
          <p:cNvSpPr>
            <a:spLocks noChangeArrowheads="1"/>
          </p:cNvSpPr>
          <p:nvPr/>
        </p:nvSpPr>
        <p:spPr bwMode="auto">
          <a:xfrm>
            <a:off x="1752600" y="51816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7741" name="Text Box 156"/>
          <p:cNvSpPr txBox="1">
            <a:spLocks noChangeArrowheads="1"/>
          </p:cNvSpPr>
          <p:nvPr/>
        </p:nvSpPr>
        <p:spPr bwMode="auto">
          <a:xfrm>
            <a:off x="3733800" y="4114800"/>
            <a:ext cx="2209800" cy="22098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b="1">
                <a:solidFill>
                  <a:srgbClr val="FF0080"/>
                </a:solidFill>
              </a:rPr>
              <a:t>No naïve Cell</a:t>
            </a:r>
          </a:p>
          <a:p>
            <a:r>
              <a:rPr lang="en-US" altLang="en-US" sz="2000" b="1">
                <a:solidFill>
                  <a:srgbClr val="FF0080"/>
                </a:solidFill>
              </a:rPr>
              <a:t>implementation</a:t>
            </a:r>
          </a:p>
        </p:txBody>
      </p:sp>
      <p:sp>
        <p:nvSpPr>
          <p:cNvPr id="67742" name="Freeform 157"/>
          <p:cNvSpPr>
            <a:spLocks/>
          </p:cNvSpPr>
          <p:nvPr/>
        </p:nvSpPr>
        <p:spPr bwMode="auto">
          <a:xfrm>
            <a:off x="4648200" y="2209800"/>
            <a:ext cx="152400" cy="457200"/>
          </a:xfrm>
          <a:custGeom>
            <a:avLst/>
            <a:gdLst>
              <a:gd name="T0" fmla="*/ 241935000 w 96"/>
              <a:gd name="T1" fmla="*/ 725805000 h 288"/>
              <a:gd name="T2" fmla="*/ 0 w 96"/>
              <a:gd name="T3" fmla="*/ 725805000 h 288"/>
              <a:gd name="T4" fmla="*/ 0 w 96"/>
              <a:gd name="T5" fmla="*/ 241935000 h 288"/>
              <a:gd name="T6" fmla="*/ 241935000 w 96"/>
              <a:gd name="T7" fmla="*/ 0 h 288"/>
              <a:gd name="T8" fmla="*/ 241935000 w 96"/>
              <a:gd name="T9" fmla="*/ 72580500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88">
                <a:moveTo>
                  <a:pt x="96" y="288"/>
                </a:moveTo>
                <a:lnTo>
                  <a:pt x="0" y="288"/>
                </a:lnTo>
                <a:lnTo>
                  <a:pt x="0" y="96"/>
                </a:lnTo>
                <a:lnTo>
                  <a:pt x="96" y="0"/>
                </a:lnTo>
                <a:lnTo>
                  <a:pt x="96" y="288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43" name="Line 158"/>
          <p:cNvSpPr>
            <a:spLocks noChangeShapeType="1"/>
          </p:cNvSpPr>
          <p:nvPr/>
        </p:nvSpPr>
        <p:spPr bwMode="auto">
          <a:xfrm flipV="1">
            <a:off x="4800600" y="2209800"/>
            <a:ext cx="0" cy="4572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44" name="Line 159"/>
          <p:cNvSpPr>
            <a:spLocks noChangeShapeType="1"/>
          </p:cNvSpPr>
          <p:nvPr/>
        </p:nvSpPr>
        <p:spPr bwMode="auto">
          <a:xfrm flipV="1">
            <a:off x="4800600" y="2209800"/>
            <a:ext cx="0" cy="11430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0" name="Freeform 672"/>
          <p:cNvSpPr>
            <a:spLocks/>
          </p:cNvSpPr>
          <p:nvPr/>
        </p:nvSpPr>
        <p:spPr bwMode="auto">
          <a:xfrm>
            <a:off x="4724400" y="2743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2" name="Oval 678"/>
          <p:cNvSpPr>
            <a:spLocks noChangeArrowheads="1"/>
          </p:cNvSpPr>
          <p:nvPr/>
        </p:nvSpPr>
        <p:spPr bwMode="auto">
          <a:xfrm>
            <a:off x="4724400" y="22098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7747" name="Line 162"/>
          <p:cNvSpPr>
            <a:spLocks noChangeShapeType="1"/>
          </p:cNvSpPr>
          <p:nvPr/>
        </p:nvSpPr>
        <p:spPr bwMode="auto">
          <a:xfrm flipH="1">
            <a:off x="1295400" y="5791200"/>
            <a:ext cx="533400" cy="0"/>
          </a:xfrm>
          <a:prstGeom prst="line">
            <a:avLst/>
          </a:prstGeom>
          <a:noFill/>
          <a:ln w="19050">
            <a:solidFill>
              <a:srgbClr val="FF0000"/>
            </a:solidFill>
            <a:prstDash val="sysDot"/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" name="Freeform 672"/>
          <p:cNvSpPr>
            <a:spLocks/>
          </p:cNvSpPr>
          <p:nvPr/>
        </p:nvSpPr>
        <p:spPr bwMode="auto">
          <a:xfrm>
            <a:off x="1752600" y="57150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7749" name="Text Box 164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67750" name="Text Box 165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67751" name="Text Box 166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67752" name="Line 167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53" name="Line 168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54" name="Line 169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55" name="Line 170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56" name="Line 171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57" name="Line 172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58" name="Line 173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59" name="Line 174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60" name="Line 175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61" name="Line 176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62" name="Line 177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63" name="Line 178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64" name="Line 179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65" name="Line 180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66" name="Text Box 181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7767" name="Text Box 182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7768" name="Text Box 183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7769" name="Line 184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70" name="Text Box 185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7771" name="Text Box 186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7772" name="Text Box 187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7773" name="Text Box 188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7774" name="Text Box 189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7775" name="Text Box 190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7776" name="Text Box 191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7777" name="Text Box 192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7778" name="Text Box 193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7779" name="Text Box 194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7780" name="Text Box 195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7781" name="Text Box 196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7782" name="Text Box 197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7783" name="Text Box 198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7784" name="Text Box 199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7785" name="Text Box 200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7786" name="Text Box 201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7787" name="Text Box 202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67788" name="Text Box 203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67789" name="Freeform 204"/>
          <p:cNvSpPr>
            <a:spLocks/>
          </p:cNvSpPr>
          <p:nvPr/>
        </p:nvSpPr>
        <p:spPr bwMode="auto">
          <a:xfrm>
            <a:off x="1143000" y="1752600"/>
            <a:ext cx="1752600" cy="1600200"/>
          </a:xfrm>
          <a:custGeom>
            <a:avLst/>
            <a:gdLst>
              <a:gd name="T0" fmla="*/ 120967500 w 1104"/>
              <a:gd name="T1" fmla="*/ 2147483647 h 1008"/>
              <a:gd name="T2" fmla="*/ 0 w 1104"/>
              <a:gd name="T3" fmla="*/ 2147483647 h 1008"/>
              <a:gd name="T4" fmla="*/ 2147483647 w 1104"/>
              <a:gd name="T5" fmla="*/ 0 h 1008"/>
              <a:gd name="T6" fmla="*/ 2147483647 w 1104"/>
              <a:gd name="T7" fmla="*/ 0 h 1008"/>
              <a:gd name="T8" fmla="*/ 2147483647 w 1104"/>
              <a:gd name="T9" fmla="*/ 1572577500 h 1008"/>
              <a:gd name="T10" fmla="*/ 1088707500 w 1104"/>
              <a:gd name="T11" fmla="*/ 1572577500 h 1008"/>
              <a:gd name="T12" fmla="*/ 120967500 w 1104"/>
              <a:gd name="T13" fmla="*/ 2147483647 h 10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4" h="1008">
                <a:moveTo>
                  <a:pt x="48" y="1008"/>
                </a:moveTo>
                <a:lnTo>
                  <a:pt x="0" y="1008"/>
                </a:lnTo>
                <a:lnTo>
                  <a:pt x="1008" y="0"/>
                </a:lnTo>
                <a:lnTo>
                  <a:pt x="1104" y="0"/>
                </a:lnTo>
                <a:lnTo>
                  <a:pt x="1104" y="624"/>
                </a:lnTo>
                <a:lnTo>
                  <a:pt x="432" y="624"/>
                </a:lnTo>
                <a:lnTo>
                  <a:pt x="48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90" name="Line 205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91" name="Line 206"/>
          <p:cNvSpPr>
            <a:spLocks noChangeShapeType="1"/>
          </p:cNvSpPr>
          <p:nvPr/>
        </p:nvSpPr>
        <p:spPr bwMode="auto">
          <a:xfrm flipH="1" flipV="1">
            <a:off x="2819400" y="17526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92" name="Line 207"/>
          <p:cNvSpPr>
            <a:spLocks noChangeShapeType="1"/>
          </p:cNvSpPr>
          <p:nvPr/>
        </p:nvSpPr>
        <p:spPr bwMode="auto">
          <a:xfrm flipH="1" flipV="1">
            <a:off x="2514600" y="20574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93" name="Text Box 208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7794" name="Text Box 209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7795" name="Line 210"/>
          <p:cNvSpPr>
            <a:spLocks noChangeShapeType="1"/>
          </p:cNvSpPr>
          <p:nvPr/>
        </p:nvSpPr>
        <p:spPr bwMode="auto">
          <a:xfrm flipV="1">
            <a:off x="12192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96" name="Line 211"/>
          <p:cNvSpPr>
            <a:spLocks noChangeShapeType="1"/>
          </p:cNvSpPr>
          <p:nvPr/>
        </p:nvSpPr>
        <p:spPr bwMode="auto">
          <a:xfrm flipH="1" flipV="1">
            <a:off x="1828800" y="27432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97" name="Line 212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98" name="Line 213"/>
          <p:cNvSpPr>
            <a:spLocks noChangeShapeType="1"/>
          </p:cNvSpPr>
          <p:nvPr/>
        </p:nvSpPr>
        <p:spPr bwMode="auto">
          <a:xfrm flipV="1">
            <a:off x="2819400" y="1676400"/>
            <a:ext cx="76200" cy="76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99" name="Line 214"/>
          <p:cNvSpPr>
            <a:spLocks noChangeShapeType="1"/>
          </p:cNvSpPr>
          <p:nvPr/>
        </p:nvSpPr>
        <p:spPr bwMode="auto">
          <a:xfrm flipH="1" flipV="1">
            <a:off x="2514600" y="17526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00" name="Line 215"/>
          <p:cNvSpPr>
            <a:spLocks noChangeShapeType="1"/>
          </p:cNvSpPr>
          <p:nvPr/>
        </p:nvSpPr>
        <p:spPr bwMode="auto">
          <a:xfrm flipH="1" flipV="1">
            <a:off x="2209800" y="20574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01" name="Line 216"/>
          <p:cNvSpPr>
            <a:spLocks noChangeShapeType="1"/>
          </p:cNvSpPr>
          <p:nvPr/>
        </p:nvSpPr>
        <p:spPr bwMode="auto">
          <a:xfrm flipH="1" flipV="1">
            <a:off x="1524000" y="27432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02" name="Line 217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03" name="Line 218"/>
          <p:cNvSpPr>
            <a:spLocks noChangeShapeType="1"/>
          </p:cNvSpPr>
          <p:nvPr/>
        </p:nvSpPr>
        <p:spPr bwMode="auto">
          <a:xfrm flipV="1">
            <a:off x="1828800" y="2667000"/>
            <a:ext cx="0" cy="762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04" name="Freeform 219"/>
          <p:cNvSpPr>
            <a:spLocks/>
          </p:cNvSpPr>
          <p:nvPr/>
        </p:nvSpPr>
        <p:spPr bwMode="auto">
          <a:xfrm>
            <a:off x="1676400" y="2667000"/>
            <a:ext cx="152400" cy="228600"/>
          </a:xfrm>
          <a:custGeom>
            <a:avLst/>
            <a:gdLst>
              <a:gd name="T0" fmla="*/ 0 w 96"/>
              <a:gd name="T1" fmla="*/ 362902500 h 144"/>
              <a:gd name="T2" fmla="*/ 0 w 96"/>
              <a:gd name="T3" fmla="*/ 241935000 h 144"/>
              <a:gd name="T4" fmla="*/ 241935000 w 96"/>
              <a:gd name="T5" fmla="*/ 0 h 144"/>
              <a:gd name="T6" fmla="*/ 241935000 w 96"/>
              <a:gd name="T7" fmla="*/ 120967500 h 144"/>
              <a:gd name="T8" fmla="*/ 0 w 96"/>
              <a:gd name="T9" fmla="*/ 362902500 h 1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144">
                <a:moveTo>
                  <a:pt x="0" y="144"/>
                </a:moveTo>
                <a:lnTo>
                  <a:pt x="0" y="96"/>
                </a:lnTo>
                <a:lnTo>
                  <a:pt x="96" y="0"/>
                </a:lnTo>
                <a:lnTo>
                  <a:pt x="96" y="48"/>
                </a:lnTo>
                <a:lnTo>
                  <a:pt x="0" y="144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05" name="Line 220"/>
          <p:cNvSpPr>
            <a:spLocks noChangeShapeType="1"/>
          </p:cNvSpPr>
          <p:nvPr/>
        </p:nvSpPr>
        <p:spPr bwMode="auto">
          <a:xfrm flipV="1">
            <a:off x="1828800" y="2667000"/>
            <a:ext cx="0" cy="6858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Oval 678"/>
          <p:cNvSpPr>
            <a:spLocks noChangeArrowheads="1"/>
          </p:cNvSpPr>
          <p:nvPr/>
        </p:nvSpPr>
        <p:spPr bwMode="auto">
          <a:xfrm>
            <a:off x="1752600" y="25908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5" name="Freeform 672"/>
          <p:cNvSpPr>
            <a:spLocks/>
          </p:cNvSpPr>
          <p:nvPr/>
        </p:nvSpPr>
        <p:spPr bwMode="auto">
          <a:xfrm>
            <a:off x="1752600" y="2743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FF6D8A9-3115-4525-A07D-E7AB19F3A3DA}" type="slidenum">
              <a:rPr lang="en-US" altLang="en-US" sz="1200">
                <a:latin typeface="Arial Black" panose="020B0A04020102020204" pitchFamily="34" charset="0"/>
              </a:rPr>
              <a:pPr/>
              <a:t>65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861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LBMHD</a:t>
            </a:r>
            <a:br>
              <a:rPr lang="en-US" altLang="en-US" smtClean="0"/>
            </a:br>
            <a:r>
              <a:rPr lang="en-US" altLang="en-US" sz="1600" smtClean="0"/>
              <a:t>(SIMDization + cache bypass)</a:t>
            </a:r>
            <a:endParaRPr lang="en-US" altLang="en-US" smtClean="0"/>
          </a:p>
        </p:txBody>
      </p:sp>
      <p:sp>
        <p:nvSpPr>
          <p:cNvPr id="68612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Make SIMDization explicit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Technically, this swaps ILP and SIMD ceilings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Use cache bypass instruction: </a:t>
            </a:r>
            <a:r>
              <a:rPr lang="en-US" altLang="en-US" sz="1600" b="1" i="1">
                <a:solidFill>
                  <a:srgbClr val="0000FF"/>
                </a:solidFill>
              </a:rPr>
              <a:t>movntpd</a:t>
            </a:r>
            <a:endParaRPr lang="en-US" altLang="en-US" sz="1600"/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Increases flop:byte ratio to ~1.0 on x86/Cell</a:t>
            </a:r>
          </a:p>
        </p:txBody>
      </p:sp>
      <p:sp>
        <p:nvSpPr>
          <p:cNvPr id="68613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4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5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1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2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3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4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5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6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7" name="Line 18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8" name="Line 19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9" name="Line 20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0" name="Line 21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1" name="Line 22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2" name="Line 23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Line 24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4" name="Line 25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5" name="Line 26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6" name="Line 27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7" name="Line 28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8" name="Line 29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9" name="Line 30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0" name="Line 31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Line 32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2" name="Line 33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Line 34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Line 35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5" name="Line 36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6" name="Line 37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7" name="Line 38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8" name="Line 39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9" name="Line 40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0" name="Line 41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1" name="Line 42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2" name="Line 43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3" name="Line 44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4" name="Line 45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5" name="Text Box 46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8656" name="Text Box 47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8657" name="Text Box 48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8658" name="Text Box 49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8659" name="Text Box 50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8660" name="Text Box 51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8661" name="Text Box 52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8662" name="Text Box 53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8663" name="Text Box 54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8664" name="Text Box 55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8665" name="Text Box 56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8666" name="Text Box 57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8667" name="Text Box 58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8668" name="Text Box 59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8669" name="Text Box 60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8670" name="Text Box 61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8671" name="Text Box 62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8672" name="Text Box 63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8673" name="Text Box 64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8674" name="Text Box 65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8675" name="Text Box 66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8676" name="Text Box 67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8677" name="Text Box 68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8678" name="Text Box 69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8679" name="Text Box 70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8680" name="Text Box 71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8681" name="Text Box 72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8682" name="Text Box 73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8683" name="Text Box 74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8684" name="Text Box 75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8685" name="Text Box 76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8686" name="Text Box 77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8687" name="Text Box 78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8688" name="Text Box 79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8689" name="Text Box 80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8690" name="Text Box 81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8691" name="Text Box 82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8692" name="Text Box 83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8693" name="Text Box 84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8694" name="Line 85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5" name="Text Box 86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8696" name="Text Box 87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8697" name="Text Box 88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8698" name="Text Box 89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8699" name="Text Box 90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8700" name="Text Box 91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8701" name="Text Box 92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8702" name="Text Box 93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8703" name="Text Box 94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8704" name="Text Box 95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8705" name="Text Box 96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8706" name="Text Box 97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8707" name="Text Box 98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8708" name="Text Box 99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8709" name="Text Box 100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8710" name="Freeform 101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1" name="Text Box 102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8712" name="Line 103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3" name="Line 104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4" name="Line 105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5" name="Text Box 106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8716" name="Line 107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7" name="Text Box 108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8718" name="Line 109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9" name="Line 110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0" name="Line 111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1" name="Text Box 112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8722" name="Text Box 113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8723" name="Line 114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4" name="Line 115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5" name="Freeform 116"/>
          <p:cNvSpPr>
            <a:spLocks/>
          </p:cNvSpPr>
          <p:nvPr/>
        </p:nvSpPr>
        <p:spPr bwMode="auto">
          <a:xfrm>
            <a:off x="3733800" y="5105400"/>
            <a:ext cx="2133600" cy="1219200"/>
          </a:xfrm>
          <a:custGeom>
            <a:avLst/>
            <a:gdLst>
              <a:gd name="T0" fmla="*/ 0 w 1344"/>
              <a:gd name="T1" fmla="*/ 1935480000 h 768"/>
              <a:gd name="T2" fmla="*/ 0 w 1344"/>
              <a:gd name="T3" fmla="*/ 1209675000 h 768"/>
              <a:gd name="T4" fmla="*/ 1209675000 w 1344"/>
              <a:gd name="T5" fmla="*/ 0 h 768"/>
              <a:gd name="T6" fmla="*/ 2147483647 w 1344"/>
              <a:gd name="T7" fmla="*/ 0 h 768"/>
              <a:gd name="T8" fmla="*/ 2147483647 w 1344"/>
              <a:gd name="T9" fmla="*/ 967740000 h 768"/>
              <a:gd name="T10" fmla="*/ 967740000 w 1344"/>
              <a:gd name="T11" fmla="*/ 967740000 h 768"/>
              <a:gd name="T12" fmla="*/ 0 w 1344"/>
              <a:gd name="T13" fmla="*/ 1935480000 h 7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68">
                <a:moveTo>
                  <a:pt x="0" y="768"/>
                </a:moveTo>
                <a:lnTo>
                  <a:pt x="0" y="480"/>
                </a:lnTo>
                <a:lnTo>
                  <a:pt x="480" y="0"/>
                </a:lnTo>
                <a:lnTo>
                  <a:pt x="1344" y="0"/>
                </a:lnTo>
                <a:lnTo>
                  <a:pt x="1344" y="384"/>
                </a:lnTo>
                <a:lnTo>
                  <a:pt x="384" y="384"/>
                </a:lnTo>
                <a:lnTo>
                  <a:pt x="0" y="76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6" name="Line 117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7" name="Line 118"/>
          <p:cNvSpPr>
            <a:spLocks noChangeShapeType="1"/>
          </p:cNvSpPr>
          <p:nvPr/>
        </p:nvSpPr>
        <p:spPr bwMode="auto">
          <a:xfrm flipV="1">
            <a:off x="3730625" y="5105400"/>
            <a:ext cx="765175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8" name="Line 119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9" name="Line 120"/>
          <p:cNvSpPr>
            <a:spLocks noChangeShapeType="1"/>
          </p:cNvSpPr>
          <p:nvPr/>
        </p:nvSpPr>
        <p:spPr bwMode="auto">
          <a:xfrm flipV="1">
            <a:off x="3733800" y="51054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0" name="Line 121"/>
          <p:cNvSpPr>
            <a:spLocks noChangeShapeType="1"/>
          </p:cNvSpPr>
          <p:nvPr/>
        </p:nvSpPr>
        <p:spPr bwMode="auto">
          <a:xfrm flipV="1">
            <a:off x="3733800" y="5105400"/>
            <a:ext cx="914400" cy="912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1" name="Text Box 122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68732" name="Text Box 123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8733" name="Line 124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4" name="Line 125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5" name="Line 126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6" name="Text Box 127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8737" name="Line 128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8" name="Text Box 129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8739" name="Text Box 130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8740" name="Text Box 131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68741" name="Line 132"/>
          <p:cNvSpPr>
            <a:spLocks noChangeShapeType="1"/>
          </p:cNvSpPr>
          <p:nvPr/>
        </p:nvSpPr>
        <p:spPr bwMode="auto">
          <a:xfrm flipV="1">
            <a:off x="44958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2" name="Line 133"/>
          <p:cNvSpPr>
            <a:spLocks noChangeShapeType="1"/>
          </p:cNvSpPr>
          <p:nvPr/>
        </p:nvSpPr>
        <p:spPr bwMode="auto">
          <a:xfrm flipV="1">
            <a:off x="46482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3" name="Line 134"/>
          <p:cNvSpPr>
            <a:spLocks noChangeShapeType="1"/>
          </p:cNvSpPr>
          <p:nvPr/>
        </p:nvSpPr>
        <p:spPr bwMode="auto">
          <a:xfrm flipV="1">
            <a:off x="49530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4" name="Freeform 135"/>
          <p:cNvSpPr>
            <a:spLocks/>
          </p:cNvSpPr>
          <p:nvPr/>
        </p:nvSpPr>
        <p:spPr bwMode="auto">
          <a:xfrm>
            <a:off x="3733800" y="1752600"/>
            <a:ext cx="2133600" cy="1600200"/>
          </a:xfrm>
          <a:custGeom>
            <a:avLst/>
            <a:gdLst>
              <a:gd name="T0" fmla="*/ 0 w 1344"/>
              <a:gd name="T1" fmla="*/ 2147483647 h 1008"/>
              <a:gd name="T2" fmla="*/ 0 w 1344"/>
              <a:gd name="T3" fmla="*/ 2147483647 h 1008"/>
              <a:gd name="T4" fmla="*/ 2147483647 w 1344"/>
              <a:gd name="T5" fmla="*/ 0 h 1008"/>
              <a:gd name="T6" fmla="*/ 2147483647 w 1344"/>
              <a:gd name="T7" fmla="*/ 0 h 1008"/>
              <a:gd name="T8" fmla="*/ 2147483647 w 1344"/>
              <a:gd name="T9" fmla="*/ 1451610000 h 1008"/>
              <a:gd name="T10" fmla="*/ 1451610000 w 1344"/>
              <a:gd name="T11" fmla="*/ 1451610000 h 1008"/>
              <a:gd name="T12" fmla="*/ 362902500 w 1344"/>
              <a:gd name="T13" fmla="*/ 2147483647 h 1008"/>
              <a:gd name="T14" fmla="*/ 0 w 1344"/>
              <a:gd name="T15" fmla="*/ 2147483647 h 10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008">
                <a:moveTo>
                  <a:pt x="0" y="1008"/>
                </a:moveTo>
                <a:lnTo>
                  <a:pt x="0" y="960"/>
                </a:lnTo>
                <a:lnTo>
                  <a:pt x="960" y="0"/>
                </a:lnTo>
                <a:lnTo>
                  <a:pt x="1344" y="0"/>
                </a:lnTo>
                <a:lnTo>
                  <a:pt x="1344" y="576"/>
                </a:lnTo>
                <a:lnTo>
                  <a:pt x="576" y="576"/>
                </a:lnTo>
                <a:lnTo>
                  <a:pt x="144" y="1008"/>
                </a:lnTo>
                <a:lnTo>
                  <a:pt x="0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5" name="Line 136"/>
          <p:cNvSpPr>
            <a:spLocks noChangeShapeType="1"/>
          </p:cNvSpPr>
          <p:nvPr/>
        </p:nvSpPr>
        <p:spPr bwMode="auto">
          <a:xfrm flipV="1">
            <a:off x="3733800" y="1752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6" name="Line 137"/>
          <p:cNvSpPr>
            <a:spLocks noChangeShapeType="1"/>
          </p:cNvSpPr>
          <p:nvPr/>
        </p:nvSpPr>
        <p:spPr bwMode="auto">
          <a:xfrm flipV="1">
            <a:off x="38100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7" name="Line 138"/>
          <p:cNvSpPr>
            <a:spLocks noChangeShapeType="1"/>
          </p:cNvSpPr>
          <p:nvPr/>
        </p:nvSpPr>
        <p:spPr bwMode="auto">
          <a:xfrm flipV="1">
            <a:off x="39624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8" name="Text Box 139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8749" name="Line 140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50" name="Line 141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51" name="Line 142"/>
          <p:cNvSpPr>
            <a:spLocks noChangeShapeType="1"/>
          </p:cNvSpPr>
          <p:nvPr/>
        </p:nvSpPr>
        <p:spPr bwMode="auto">
          <a:xfrm flipH="1" flipV="1">
            <a:off x="4648200" y="2362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52" name="Text Box 143"/>
          <p:cNvSpPr txBox="1">
            <a:spLocks noChangeArrowheads="1"/>
          </p:cNvSpPr>
          <p:nvPr/>
        </p:nvSpPr>
        <p:spPr bwMode="auto">
          <a:xfrm>
            <a:off x="4778375" y="2209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8753" name="Text Box 144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8754" name="Line 145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55" name="Text Box 146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8756" name="Text Box 147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8757" name="Text Box 148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8758" name="Line 149"/>
          <p:cNvSpPr>
            <a:spLocks noChangeShapeType="1"/>
          </p:cNvSpPr>
          <p:nvPr/>
        </p:nvSpPr>
        <p:spPr bwMode="auto">
          <a:xfrm flipV="1">
            <a:off x="52578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59" name="Line 150"/>
          <p:cNvSpPr>
            <a:spLocks noChangeShapeType="1"/>
          </p:cNvSpPr>
          <p:nvPr/>
        </p:nvSpPr>
        <p:spPr bwMode="auto">
          <a:xfrm flipV="1">
            <a:off x="54102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60" name="Line 151"/>
          <p:cNvSpPr>
            <a:spLocks noChangeShapeType="1"/>
          </p:cNvSpPr>
          <p:nvPr/>
        </p:nvSpPr>
        <p:spPr bwMode="auto">
          <a:xfrm flipV="1">
            <a:off x="55626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61" name="Freeform 152"/>
          <p:cNvSpPr>
            <a:spLocks/>
          </p:cNvSpPr>
          <p:nvPr/>
        </p:nvSpPr>
        <p:spPr bwMode="auto">
          <a:xfrm>
            <a:off x="4800600" y="2057400"/>
            <a:ext cx="152400" cy="609600"/>
          </a:xfrm>
          <a:custGeom>
            <a:avLst/>
            <a:gdLst>
              <a:gd name="T0" fmla="*/ 241935000 w 96"/>
              <a:gd name="T1" fmla="*/ 967740000 h 384"/>
              <a:gd name="T2" fmla="*/ 0 w 96"/>
              <a:gd name="T3" fmla="*/ 967740000 h 384"/>
              <a:gd name="T4" fmla="*/ 0 w 96"/>
              <a:gd name="T5" fmla="*/ 241935000 h 384"/>
              <a:gd name="T6" fmla="*/ 241935000 w 96"/>
              <a:gd name="T7" fmla="*/ 0 h 384"/>
              <a:gd name="T8" fmla="*/ 241935000 w 96"/>
              <a:gd name="T9" fmla="*/ 967740000 h 3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384">
                <a:moveTo>
                  <a:pt x="96" y="384"/>
                </a:moveTo>
                <a:lnTo>
                  <a:pt x="0" y="384"/>
                </a:lnTo>
                <a:lnTo>
                  <a:pt x="0" y="96"/>
                </a:lnTo>
                <a:lnTo>
                  <a:pt x="96" y="0"/>
                </a:lnTo>
                <a:lnTo>
                  <a:pt x="96" y="384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62" name="Line 153"/>
          <p:cNvSpPr>
            <a:spLocks noChangeShapeType="1"/>
          </p:cNvSpPr>
          <p:nvPr/>
        </p:nvSpPr>
        <p:spPr bwMode="auto">
          <a:xfrm flipV="1">
            <a:off x="4953000" y="2057400"/>
            <a:ext cx="0" cy="609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63" name="Line 154"/>
          <p:cNvSpPr>
            <a:spLocks noChangeShapeType="1"/>
          </p:cNvSpPr>
          <p:nvPr/>
        </p:nvSpPr>
        <p:spPr bwMode="auto">
          <a:xfrm flipV="1">
            <a:off x="4953000" y="2057400"/>
            <a:ext cx="0" cy="12954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6" name="Oval 678"/>
          <p:cNvSpPr>
            <a:spLocks noChangeArrowheads="1"/>
          </p:cNvSpPr>
          <p:nvPr/>
        </p:nvSpPr>
        <p:spPr bwMode="auto">
          <a:xfrm>
            <a:off x="4876800" y="20574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8765" name="Rectangle 156"/>
          <p:cNvSpPr>
            <a:spLocks noChangeArrowheads="1"/>
          </p:cNvSpPr>
          <p:nvPr/>
        </p:nvSpPr>
        <p:spPr bwMode="auto">
          <a:xfrm>
            <a:off x="1676400" y="5029200"/>
            <a:ext cx="152400" cy="609600"/>
          </a:xfrm>
          <a:prstGeom prst="rect">
            <a:avLst/>
          </a:pr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8766" name="Line 157"/>
          <p:cNvSpPr>
            <a:spLocks noChangeShapeType="1"/>
          </p:cNvSpPr>
          <p:nvPr/>
        </p:nvSpPr>
        <p:spPr bwMode="auto">
          <a:xfrm flipV="1">
            <a:off x="1828800" y="5029200"/>
            <a:ext cx="0" cy="609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67" name="Line 158"/>
          <p:cNvSpPr>
            <a:spLocks noChangeShapeType="1"/>
          </p:cNvSpPr>
          <p:nvPr/>
        </p:nvSpPr>
        <p:spPr bwMode="auto">
          <a:xfrm flipV="1">
            <a:off x="1828800" y="5029200"/>
            <a:ext cx="0" cy="12954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Oval 678"/>
          <p:cNvSpPr>
            <a:spLocks noChangeArrowheads="1"/>
          </p:cNvSpPr>
          <p:nvPr/>
        </p:nvSpPr>
        <p:spPr bwMode="auto">
          <a:xfrm>
            <a:off x="1752600" y="51816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8769" name="Rectangle 160"/>
          <p:cNvSpPr>
            <a:spLocks noChangeArrowheads="1"/>
          </p:cNvSpPr>
          <p:nvPr/>
        </p:nvSpPr>
        <p:spPr bwMode="auto">
          <a:xfrm>
            <a:off x="4800600" y="5105400"/>
            <a:ext cx="152400" cy="609600"/>
          </a:xfrm>
          <a:prstGeom prst="rect">
            <a:avLst/>
          </a:pr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8770" name="Line 161"/>
          <p:cNvSpPr>
            <a:spLocks noChangeShapeType="1"/>
          </p:cNvSpPr>
          <p:nvPr/>
        </p:nvSpPr>
        <p:spPr bwMode="auto">
          <a:xfrm flipV="1">
            <a:off x="4953000" y="5105400"/>
            <a:ext cx="0" cy="609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71" name="Line 162"/>
          <p:cNvSpPr>
            <a:spLocks noChangeShapeType="1"/>
          </p:cNvSpPr>
          <p:nvPr/>
        </p:nvSpPr>
        <p:spPr bwMode="auto">
          <a:xfrm flipV="1">
            <a:off x="4953000" y="5105400"/>
            <a:ext cx="0" cy="1219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" name="Oval 678"/>
          <p:cNvSpPr>
            <a:spLocks noChangeArrowheads="1"/>
          </p:cNvSpPr>
          <p:nvPr/>
        </p:nvSpPr>
        <p:spPr bwMode="auto">
          <a:xfrm>
            <a:off x="4876800" y="50292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8773" name="Line 164"/>
          <p:cNvSpPr>
            <a:spLocks noChangeShapeType="1"/>
          </p:cNvSpPr>
          <p:nvPr/>
        </p:nvSpPr>
        <p:spPr bwMode="auto">
          <a:xfrm flipV="1">
            <a:off x="4800600" y="2819400"/>
            <a:ext cx="0" cy="533400"/>
          </a:xfrm>
          <a:prstGeom prst="line">
            <a:avLst/>
          </a:prstGeom>
          <a:noFill/>
          <a:ln w="19050">
            <a:solidFill>
              <a:srgbClr val="3366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0" name="Freeform 672"/>
          <p:cNvSpPr>
            <a:spLocks/>
          </p:cNvSpPr>
          <p:nvPr/>
        </p:nvSpPr>
        <p:spPr bwMode="auto">
          <a:xfrm>
            <a:off x="4724400" y="2743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8775" name="Line 166"/>
          <p:cNvSpPr>
            <a:spLocks noChangeShapeType="1"/>
          </p:cNvSpPr>
          <p:nvPr/>
        </p:nvSpPr>
        <p:spPr bwMode="auto">
          <a:xfrm flipH="1">
            <a:off x="1295400" y="5791200"/>
            <a:ext cx="533400" cy="0"/>
          </a:xfrm>
          <a:prstGeom prst="line">
            <a:avLst/>
          </a:prstGeom>
          <a:noFill/>
          <a:ln w="19050">
            <a:solidFill>
              <a:srgbClr val="FF0000"/>
            </a:solidFill>
            <a:prstDash val="sysDot"/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Freeform 672"/>
          <p:cNvSpPr>
            <a:spLocks/>
          </p:cNvSpPr>
          <p:nvPr/>
        </p:nvSpPr>
        <p:spPr bwMode="auto">
          <a:xfrm>
            <a:off x="1752600" y="57150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8777" name="Text Box 168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68778" name="Text Box 169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68779" name="Text Box 170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68780" name="Line 171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1" name="Line 172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2" name="Line 173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3" name="Line 174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4" name="Line 175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5" name="Line 176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6" name="Line 177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7" name="Line 178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8" name="Line 179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89" name="Line 180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90" name="Line 181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91" name="Line 182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92" name="Line 183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93" name="Line 184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94" name="Text Box 185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8795" name="Text Box 186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8796" name="Text Box 187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8797" name="Line 188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98" name="Text Box 189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8799" name="Text Box 190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8800" name="Text Box 191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8801" name="Text Box 192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8802" name="Text Box 193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8803" name="Text Box 194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8804" name="Text Box 195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8805" name="Text Box 196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8806" name="Text Box 197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8807" name="Text Box 198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8808" name="Text Box 199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8809" name="Text Box 200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8810" name="Text Box 201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8811" name="Text Box 202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8812" name="Text Box 203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8813" name="Text Box 204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8814" name="Text Box 205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8815" name="Text Box 206"/>
          <p:cNvSpPr txBox="1">
            <a:spLocks noChangeArrowheads="1"/>
          </p:cNvSpPr>
          <p:nvPr/>
        </p:nvSpPr>
        <p:spPr bwMode="auto">
          <a:xfrm rot="-2700000">
            <a:off x="474663" y="2266950"/>
            <a:ext cx="274161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68816" name="Text Box 207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68817" name="Freeform 208"/>
          <p:cNvSpPr>
            <a:spLocks/>
          </p:cNvSpPr>
          <p:nvPr/>
        </p:nvSpPr>
        <p:spPr bwMode="auto">
          <a:xfrm>
            <a:off x="1143000" y="1752600"/>
            <a:ext cx="1752600" cy="1600200"/>
          </a:xfrm>
          <a:custGeom>
            <a:avLst/>
            <a:gdLst>
              <a:gd name="T0" fmla="*/ 120967500 w 1104"/>
              <a:gd name="T1" fmla="*/ 2147483647 h 1008"/>
              <a:gd name="T2" fmla="*/ 0 w 1104"/>
              <a:gd name="T3" fmla="*/ 2147483647 h 1008"/>
              <a:gd name="T4" fmla="*/ 2147483647 w 1104"/>
              <a:gd name="T5" fmla="*/ 0 h 1008"/>
              <a:gd name="T6" fmla="*/ 2147483647 w 1104"/>
              <a:gd name="T7" fmla="*/ 0 h 1008"/>
              <a:gd name="T8" fmla="*/ 2147483647 w 1104"/>
              <a:gd name="T9" fmla="*/ 1572577500 h 1008"/>
              <a:gd name="T10" fmla="*/ 1088707500 w 1104"/>
              <a:gd name="T11" fmla="*/ 1572577500 h 1008"/>
              <a:gd name="T12" fmla="*/ 120967500 w 1104"/>
              <a:gd name="T13" fmla="*/ 2147483647 h 10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4" h="1008">
                <a:moveTo>
                  <a:pt x="48" y="1008"/>
                </a:moveTo>
                <a:lnTo>
                  <a:pt x="0" y="1008"/>
                </a:lnTo>
                <a:lnTo>
                  <a:pt x="1008" y="0"/>
                </a:lnTo>
                <a:lnTo>
                  <a:pt x="1104" y="0"/>
                </a:lnTo>
                <a:lnTo>
                  <a:pt x="1104" y="624"/>
                </a:lnTo>
                <a:lnTo>
                  <a:pt x="432" y="624"/>
                </a:lnTo>
                <a:lnTo>
                  <a:pt x="48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8" name="Line 209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9" name="Line 210"/>
          <p:cNvSpPr>
            <a:spLocks noChangeShapeType="1"/>
          </p:cNvSpPr>
          <p:nvPr/>
        </p:nvSpPr>
        <p:spPr bwMode="auto">
          <a:xfrm flipH="1" flipV="1">
            <a:off x="2819400" y="17526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20" name="Line 211"/>
          <p:cNvSpPr>
            <a:spLocks noChangeShapeType="1"/>
          </p:cNvSpPr>
          <p:nvPr/>
        </p:nvSpPr>
        <p:spPr bwMode="auto">
          <a:xfrm flipH="1" flipV="1">
            <a:off x="2133600" y="2438400"/>
            <a:ext cx="757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21" name="Text Box 212"/>
          <p:cNvSpPr txBox="1">
            <a:spLocks noChangeArrowheads="1"/>
          </p:cNvSpPr>
          <p:nvPr/>
        </p:nvSpPr>
        <p:spPr bwMode="auto">
          <a:xfrm>
            <a:off x="1806575" y="2286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8822" name="Text Box 213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8823" name="Line 214"/>
          <p:cNvSpPr>
            <a:spLocks noChangeShapeType="1"/>
          </p:cNvSpPr>
          <p:nvPr/>
        </p:nvSpPr>
        <p:spPr bwMode="auto">
          <a:xfrm flipV="1">
            <a:off x="12192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24" name="Line 215"/>
          <p:cNvSpPr>
            <a:spLocks noChangeShapeType="1"/>
          </p:cNvSpPr>
          <p:nvPr/>
        </p:nvSpPr>
        <p:spPr bwMode="auto">
          <a:xfrm flipH="1" flipV="1">
            <a:off x="1828800" y="27432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25" name="Line 216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26" name="Line 217"/>
          <p:cNvSpPr>
            <a:spLocks noChangeShapeType="1"/>
          </p:cNvSpPr>
          <p:nvPr/>
        </p:nvSpPr>
        <p:spPr bwMode="auto">
          <a:xfrm flipV="1">
            <a:off x="2819400" y="1676400"/>
            <a:ext cx="76200" cy="76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27" name="Line 218"/>
          <p:cNvSpPr>
            <a:spLocks noChangeShapeType="1"/>
          </p:cNvSpPr>
          <p:nvPr/>
        </p:nvSpPr>
        <p:spPr bwMode="auto">
          <a:xfrm flipH="1" flipV="1">
            <a:off x="2514600" y="17526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28" name="Line 219"/>
          <p:cNvSpPr>
            <a:spLocks noChangeShapeType="1"/>
          </p:cNvSpPr>
          <p:nvPr/>
        </p:nvSpPr>
        <p:spPr bwMode="auto">
          <a:xfrm flipH="1" flipV="1">
            <a:off x="1828800" y="24384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29" name="Line 220"/>
          <p:cNvSpPr>
            <a:spLocks noChangeShapeType="1"/>
          </p:cNvSpPr>
          <p:nvPr/>
        </p:nvSpPr>
        <p:spPr bwMode="auto">
          <a:xfrm flipH="1" flipV="1">
            <a:off x="1524000" y="27432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30" name="Line 221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31" name="Freeform 222"/>
          <p:cNvSpPr>
            <a:spLocks/>
          </p:cNvSpPr>
          <p:nvPr/>
        </p:nvSpPr>
        <p:spPr bwMode="auto">
          <a:xfrm>
            <a:off x="1828800" y="2514600"/>
            <a:ext cx="152400" cy="228600"/>
          </a:xfrm>
          <a:custGeom>
            <a:avLst/>
            <a:gdLst>
              <a:gd name="T0" fmla="*/ 0 w 96"/>
              <a:gd name="T1" fmla="*/ 362902500 h 144"/>
              <a:gd name="T2" fmla="*/ 0 w 96"/>
              <a:gd name="T3" fmla="*/ 241935000 h 144"/>
              <a:gd name="T4" fmla="*/ 241935000 w 96"/>
              <a:gd name="T5" fmla="*/ 0 h 144"/>
              <a:gd name="T6" fmla="*/ 241935000 w 96"/>
              <a:gd name="T7" fmla="*/ 362902500 h 144"/>
              <a:gd name="T8" fmla="*/ 0 w 96"/>
              <a:gd name="T9" fmla="*/ 362902500 h 1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144">
                <a:moveTo>
                  <a:pt x="0" y="144"/>
                </a:moveTo>
                <a:lnTo>
                  <a:pt x="0" y="96"/>
                </a:lnTo>
                <a:lnTo>
                  <a:pt x="96" y="0"/>
                </a:lnTo>
                <a:lnTo>
                  <a:pt x="96" y="144"/>
                </a:lnTo>
                <a:lnTo>
                  <a:pt x="0" y="144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32" name="Line 223"/>
          <p:cNvSpPr>
            <a:spLocks noChangeShapeType="1"/>
          </p:cNvSpPr>
          <p:nvPr/>
        </p:nvSpPr>
        <p:spPr bwMode="auto">
          <a:xfrm flipV="1">
            <a:off x="1981200" y="2514600"/>
            <a:ext cx="0" cy="228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33" name="Line 224"/>
          <p:cNvSpPr>
            <a:spLocks noChangeShapeType="1"/>
          </p:cNvSpPr>
          <p:nvPr/>
        </p:nvSpPr>
        <p:spPr bwMode="auto">
          <a:xfrm flipV="1">
            <a:off x="1981200" y="2514600"/>
            <a:ext cx="0" cy="838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34" name="Line 225"/>
          <p:cNvSpPr>
            <a:spLocks noChangeShapeType="1"/>
          </p:cNvSpPr>
          <p:nvPr/>
        </p:nvSpPr>
        <p:spPr bwMode="auto">
          <a:xfrm flipV="1">
            <a:off x="1828800" y="2743200"/>
            <a:ext cx="0" cy="609600"/>
          </a:xfrm>
          <a:prstGeom prst="line">
            <a:avLst/>
          </a:prstGeom>
          <a:noFill/>
          <a:ln w="19050">
            <a:solidFill>
              <a:srgbClr val="3366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" name="Freeform 672"/>
          <p:cNvSpPr>
            <a:spLocks/>
          </p:cNvSpPr>
          <p:nvPr/>
        </p:nvSpPr>
        <p:spPr bwMode="auto">
          <a:xfrm>
            <a:off x="1752600" y="2743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" name="Oval 678"/>
          <p:cNvSpPr>
            <a:spLocks noChangeArrowheads="1"/>
          </p:cNvSpPr>
          <p:nvPr/>
        </p:nvSpPr>
        <p:spPr bwMode="auto">
          <a:xfrm>
            <a:off x="1905000" y="25146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C0F65BA-71F1-48ED-ADC7-8AFC46C4CF29}" type="slidenum">
              <a:rPr lang="en-US" altLang="en-US" sz="1200">
                <a:latin typeface="Arial Black" panose="020B0A04020102020204" pitchFamily="34" charset="0"/>
              </a:rPr>
              <a:pPr/>
              <a:t>66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Roofline model for LBMHD</a:t>
            </a:r>
            <a:br>
              <a:rPr lang="en-US" altLang="en-US" smtClean="0"/>
            </a:br>
            <a:r>
              <a:rPr lang="en-US" altLang="en-US" sz="1600" smtClean="0"/>
              <a:t>(SIMDization + cache bypass)</a:t>
            </a:r>
            <a:endParaRPr lang="en-US" altLang="en-US" smtClean="0"/>
          </a:p>
        </p:txBody>
      </p:sp>
      <p:sp>
        <p:nvSpPr>
          <p:cNvPr id="69636" name="Rectangle 3"/>
          <p:cNvSpPr>
            <a:spLocks noChangeArrowheads="1"/>
          </p:cNvSpPr>
          <p:nvPr/>
        </p:nvSpPr>
        <p:spPr bwMode="auto">
          <a:xfrm>
            <a:off x="5943600" y="1141413"/>
            <a:ext cx="297021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Make SIMDization explicit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Technically, this swaps ILP and SIMD ceilings</a:t>
            </a:r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Use cache bypass instruction: </a:t>
            </a:r>
            <a:r>
              <a:rPr lang="en-US" altLang="en-US" sz="1600" b="1" i="1"/>
              <a:t>movntpd</a:t>
            </a:r>
            <a:endParaRPr lang="en-US" altLang="en-US" sz="1600"/>
          </a:p>
          <a:p>
            <a:pPr algn="l" eaLnBrk="1" hangingPunct="1">
              <a:spcBef>
                <a:spcPct val="20000"/>
              </a:spcBef>
              <a:buClr>
                <a:srgbClr val="000080"/>
              </a:buClr>
              <a:buSzPct val="85000"/>
              <a:buFont typeface="Wingdings" panose="05000000000000000000" pitchFamily="2" charset="2"/>
              <a:buChar char="v"/>
            </a:pPr>
            <a:r>
              <a:rPr lang="en-US" altLang="en-US" sz="1600"/>
              <a:t>Increases flop:byte ratio to ~1.0 on x86/Cell</a:t>
            </a:r>
          </a:p>
        </p:txBody>
      </p:sp>
      <p:sp>
        <p:nvSpPr>
          <p:cNvPr id="69637" name="Line 4"/>
          <p:cNvSpPr>
            <a:spLocks noChangeShapeType="1"/>
          </p:cNvSpPr>
          <p:nvPr/>
        </p:nvSpPr>
        <p:spPr bwMode="auto">
          <a:xfrm flipV="1">
            <a:off x="40354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8" name="Line 5"/>
          <p:cNvSpPr>
            <a:spLocks noChangeShapeType="1"/>
          </p:cNvSpPr>
          <p:nvPr/>
        </p:nvSpPr>
        <p:spPr bwMode="auto">
          <a:xfrm flipV="1">
            <a:off x="4340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9" name="Line 6"/>
          <p:cNvSpPr>
            <a:spLocks noChangeShapeType="1"/>
          </p:cNvSpPr>
          <p:nvPr/>
        </p:nvSpPr>
        <p:spPr bwMode="auto">
          <a:xfrm flipV="1">
            <a:off x="46434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0" name="Line 7"/>
          <p:cNvSpPr>
            <a:spLocks noChangeShapeType="1"/>
          </p:cNvSpPr>
          <p:nvPr/>
        </p:nvSpPr>
        <p:spPr bwMode="auto">
          <a:xfrm flipV="1">
            <a:off x="49482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1" name="Line 8"/>
          <p:cNvSpPr>
            <a:spLocks noChangeShapeType="1"/>
          </p:cNvSpPr>
          <p:nvPr/>
        </p:nvSpPr>
        <p:spPr bwMode="auto">
          <a:xfrm flipV="1">
            <a:off x="5253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2" name="Line 9"/>
          <p:cNvSpPr>
            <a:spLocks noChangeShapeType="1"/>
          </p:cNvSpPr>
          <p:nvPr/>
        </p:nvSpPr>
        <p:spPr bwMode="auto">
          <a:xfrm flipV="1">
            <a:off x="55562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3" name="Line 10"/>
          <p:cNvSpPr>
            <a:spLocks noChangeShapeType="1"/>
          </p:cNvSpPr>
          <p:nvPr/>
        </p:nvSpPr>
        <p:spPr bwMode="auto">
          <a:xfrm flipV="1">
            <a:off x="5861050" y="1066800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4" name="Line 11"/>
          <p:cNvSpPr>
            <a:spLocks noChangeShapeType="1"/>
          </p:cNvSpPr>
          <p:nvPr/>
        </p:nvSpPr>
        <p:spPr bwMode="auto">
          <a:xfrm flipH="1" flipV="1">
            <a:off x="3730625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5" name="Line 12"/>
          <p:cNvSpPr>
            <a:spLocks noChangeShapeType="1"/>
          </p:cNvSpPr>
          <p:nvPr/>
        </p:nvSpPr>
        <p:spPr bwMode="auto">
          <a:xfrm flipH="1" flipV="1">
            <a:off x="3730625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Line 13"/>
          <p:cNvSpPr>
            <a:spLocks noChangeShapeType="1"/>
          </p:cNvSpPr>
          <p:nvPr/>
        </p:nvSpPr>
        <p:spPr bwMode="auto">
          <a:xfrm flipH="1" flipV="1">
            <a:off x="3730625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7" name="Line 14"/>
          <p:cNvSpPr>
            <a:spLocks noChangeShapeType="1"/>
          </p:cNvSpPr>
          <p:nvPr/>
        </p:nvSpPr>
        <p:spPr bwMode="auto">
          <a:xfrm flipH="1" flipV="1">
            <a:off x="3730625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8" name="Line 15"/>
          <p:cNvSpPr>
            <a:spLocks noChangeShapeType="1"/>
          </p:cNvSpPr>
          <p:nvPr/>
        </p:nvSpPr>
        <p:spPr bwMode="auto">
          <a:xfrm flipH="1" flipV="1">
            <a:off x="3730625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9" name="Line 16"/>
          <p:cNvSpPr>
            <a:spLocks noChangeShapeType="1"/>
          </p:cNvSpPr>
          <p:nvPr/>
        </p:nvSpPr>
        <p:spPr bwMode="auto">
          <a:xfrm flipH="1" flipV="1">
            <a:off x="3730625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0" name="Line 17"/>
          <p:cNvSpPr>
            <a:spLocks noChangeShapeType="1"/>
          </p:cNvSpPr>
          <p:nvPr/>
        </p:nvSpPr>
        <p:spPr bwMode="auto">
          <a:xfrm flipH="1" flipV="1">
            <a:off x="3730625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1" name="Line 18"/>
          <p:cNvSpPr>
            <a:spLocks noChangeShapeType="1"/>
          </p:cNvSpPr>
          <p:nvPr/>
        </p:nvSpPr>
        <p:spPr bwMode="auto">
          <a:xfrm flipV="1">
            <a:off x="40386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2" name="Line 19"/>
          <p:cNvSpPr>
            <a:spLocks noChangeShapeType="1"/>
          </p:cNvSpPr>
          <p:nvPr/>
        </p:nvSpPr>
        <p:spPr bwMode="auto">
          <a:xfrm flipV="1">
            <a:off x="4343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3" name="Line 20"/>
          <p:cNvSpPr>
            <a:spLocks noChangeShapeType="1"/>
          </p:cNvSpPr>
          <p:nvPr/>
        </p:nvSpPr>
        <p:spPr bwMode="auto">
          <a:xfrm flipV="1">
            <a:off x="46466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4" name="Line 21"/>
          <p:cNvSpPr>
            <a:spLocks noChangeShapeType="1"/>
          </p:cNvSpPr>
          <p:nvPr/>
        </p:nvSpPr>
        <p:spPr bwMode="auto">
          <a:xfrm flipV="1">
            <a:off x="49514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5" name="Line 22"/>
          <p:cNvSpPr>
            <a:spLocks noChangeShapeType="1"/>
          </p:cNvSpPr>
          <p:nvPr/>
        </p:nvSpPr>
        <p:spPr bwMode="auto">
          <a:xfrm flipV="1">
            <a:off x="5256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6" name="Line 23"/>
          <p:cNvSpPr>
            <a:spLocks noChangeShapeType="1"/>
          </p:cNvSpPr>
          <p:nvPr/>
        </p:nvSpPr>
        <p:spPr bwMode="auto">
          <a:xfrm flipV="1">
            <a:off x="55594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7" name="Line 24"/>
          <p:cNvSpPr>
            <a:spLocks noChangeShapeType="1"/>
          </p:cNvSpPr>
          <p:nvPr/>
        </p:nvSpPr>
        <p:spPr bwMode="auto">
          <a:xfrm flipV="1">
            <a:off x="5864225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8" name="Line 25"/>
          <p:cNvSpPr>
            <a:spLocks noChangeShapeType="1"/>
          </p:cNvSpPr>
          <p:nvPr/>
        </p:nvSpPr>
        <p:spPr bwMode="auto">
          <a:xfrm flipH="1" flipV="1">
            <a:off x="3730625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9" name="Line 26"/>
          <p:cNvSpPr>
            <a:spLocks noChangeShapeType="1"/>
          </p:cNvSpPr>
          <p:nvPr/>
        </p:nvSpPr>
        <p:spPr bwMode="auto">
          <a:xfrm flipH="1" flipV="1">
            <a:off x="3730625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0" name="Line 27"/>
          <p:cNvSpPr>
            <a:spLocks noChangeShapeType="1"/>
          </p:cNvSpPr>
          <p:nvPr/>
        </p:nvSpPr>
        <p:spPr bwMode="auto">
          <a:xfrm flipH="1" flipV="1">
            <a:off x="3730625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1" name="Line 28"/>
          <p:cNvSpPr>
            <a:spLocks noChangeShapeType="1"/>
          </p:cNvSpPr>
          <p:nvPr/>
        </p:nvSpPr>
        <p:spPr bwMode="auto">
          <a:xfrm flipH="1" flipV="1">
            <a:off x="3730625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2" name="Line 29"/>
          <p:cNvSpPr>
            <a:spLocks noChangeShapeType="1"/>
          </p:cNvSpPr>
          <p:nvPr/>
        </p:nvSpPr>
        <p:spPr bwMode="auto">
          <a:xfrm flipH="1" flipV="1">
            <a:off x="3730625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3" name="Line 30"/>
          <p:cNvSpPr>
            <a:spLocks noChangeShapeType="1"/>
          </p:cNvSpPr>
          <p:nvPr/>
        </p:nvSpPr>
        <p:spPr bwMode="auto">
          <a:xfrm flipH="1" flipV="1">
            <a:off x="3730625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4" name="Line 31"/>
          <p:cNvSpPr>
            <a:spLocks noChangeShapeType="1"/>
          </p:cNvSpPr>
          <p:nvPr/>
        </p:nvSpPr>
        <p:spPr bwMode="auto">
          <a:xfrm flipH="1" flipV="1">
            <a:off x="3730625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5" name="Line 32"/>
          <p:cNvSpPr>
            <a:spLocks noChangeShapeType="1"/>
          </p:cNvSpPr>
          <p:nvPr/>
        </p:nvSpPr>
        <p:spPr bwMode="auto">
          <a:xfrm flipV="1">
            <a:off x="10683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6" name="Line 33"/>
          <p:cNvSpPr>
            <a:spLocks noChangeShapeType="1"/>
          </p:cNvSpPr>
          <p:nvPr/>
        </p:nvSpPr>
        <p:spPr bwMode="auto">
          <a:xfrm flipV="1">
            <a:off x="137318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7" name="Line 34"/>
          <p:cNvSpPr>
            <a:spLocks noChangeShapeType="1"/>
          </p:cNvSpPr>
          <p:nvPr/>
        </p:nvSpPr>
        <p:spPr bwMode="auto">
          <a:xfrm flipV="1">
            <a:off x="16764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8" name="Line 35"/>
          <p:cNvSpPr>
            <a:spLocks noChangeShapeType="1"/>
          </p:cNvSpPr>
          <p:nvPr/>
        </p:nvSpPr>
        <p:spPr bwMode="auto">
          <a:xfrm flipV="1">
            <a:off x="19812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9" name="Line 36"/>
          <p:cNvSpPr>
            <a:spLocks noChangeShapeType="1"/>
          </p:cNvSpPr>
          <p:nvPr/>
        </p:nvSpPr>
        <p:spPr bwMode="auto">
          <a:xfrm flipV="1">
            <a:off x="2286000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0" name="Line 37"/>
          <p:cNvSpPr>
            <a:spLocks noChangeShapeType="1"/>
          </p:cNvSpPr>
          <p:nvPr/>
        </p:nvSpPr>
        <p:spPr bwMode="auto">
          <a:xfrm flipV="1">
            <a:off x="2589213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1" name="Line 38"/>
          <p:cNvSpPr>
            <a:spLocks noChangeShapeType="1"/>
          </p:cNvSpPr>
          <p:nvPr/>
        </p:nvSpPr>
        <p:spPr bwMode="auto">
          <a:xfrm flipV="1">
            <a:off x="2890838" y="40417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2" name="Line 39"/>
          <p:cNvSpPr>
            <a:spLocks noChangeShapeType="1"/>
          </p:cNvSpPr>
          <p:nvPr/>
        </p:nvSpPr>
        <p:spPr bwMode="auto">
          <a:xfrm flipH="1" flipV="1">
            <a:off x="760413" y="60182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3" name="Line 40"/>
          <p:cNvSpPr>
            <a:spLocks noChangeShapeType="1"/>
          </p:cNvSpPr>
          <p:nvPr/>
        </p:nvSpPr>
        <p:spPr bwMode="auto">
          <a:xfrm flipH="1" flipV="1">
            <a:off x="760413" y="5713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4" name="Line 41"/>
          <p:cNvSpPr>
            <a:spLocks noChangeShapeType="1"/>
          </p:cNvSpPr>
          <p:nvPr/>
        </p:nvSpPr>
        <p:spPr bwMode="auto">
          <a:xfrm flipH="1" flipV="1">
            <a:off x="760413" y="5410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5" name="Line 42"/>
          <p:cNvSpPr>
            <a:spLocks noChangeShapeType="1"/>
          </p:cNvSpPr>
          <p:nvPr/>
        </p:nvSpPr>
        <p:spPr bwMode="auto">
          <a:xfrm flipH="1" flipV="1">
            <a:off x="760413" y="5105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6" name="Line 43"/>
          <p:cNvSpPr>
            <a:spLocks noChangeShapeType="1"/>
          </p:cNvSpPr>
          <p:nvPr/>
        </p:nvSpPr>
        <p:spPr bwMode="auto">
          <a:xfrm flipH="1" flipV="1">
            <a:off x="760413" y="4800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7" name="Line 44"/>
          <p:cNvSpPr>
            <a:spLocks noChangeShapeType="1"/>
          </p:cNvSpPr>
          <p:nvPr/>
        </p:nvSpPr>
        <p:spPr bwMode="auto">
          <a:xfrm flipH="1" flipV="1">
            <a:off x="760413" y="4495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8" name="Line 45"/>
          <p:cNvSpPr>
            <a:spLocks noChangeShapeType="1"/>
          </p:cNvSpPr>
          <p:nvPr/>
        </p:nvSpPr>
        <p:spPr bwMode="auto">
          <a:xfrm flipH="1" flipV="1">
            <a:off x="760413" y="4191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9" name="Text Box 46"/>
          <p:cNvSpPr txBox="1">
            <a:spLocks noChangeArrowheads="1"/>
          </p:cNvSpPr>
          <p:nvPr/>
        </p:nvSpPr>
        <p:spPr bwMode="auto">
          <a:xfrm>
            <a:off x="31273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9680" name="Text Box 47"/>
          <p:cNvSpPr txBox="1">
            <a:spLocks noChangeArrowheads="1"/>
          </p:cNvSpPr>
          <p:nvPr/>
        </p:nvSpPr>
        <p:spPr bwMode="auto">
          <a:xfrm>
            <a:off x="31369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9681" name="Text Box 48"/>
          <p:cNvSpPr txBox="1">
            <a:spLocks noChangeArrowheads="1"/>
          </p:cNvSpPr>
          <p:nvPr/>
        </p:nvSpPr>
        <p:spPr bwMode="auto">
          <a:xfrm>
            <a:off x="35798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9682" name="Text Box 49"/>
          <p:cNvSpPr txBox="1">
            <a:spLocks noChangeArrowheads="1"/>
          </p:cNvSpPr>
          <p:nvPr/>
        </p:nvSpPr>
        <p:spPr bwMode="auto">
          <a:xfrm>
            <a:off x="37322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9683" name="Text Box 50"/>
          <p:cNvSpPr txBox="1">
            <a:spLocks noChangeArrowheads="1"/>
          </p:cNvSpPr>
          <p:nvPr/>
        </p:nvSpPr>
        <p:spPr bwMode="auto">
          <a:xfrm rot="-5400000">
            <a:off x="1983581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9684" name="Text Box 51"/>
          <p:cNvSpPr txBox="1">
            <a:spLocks noChangeArrowheads="1"/>
          </p:cNvSpPr>
          <p:nvPr/>
        </p:nvSpPr>
        <p:spPr bwMode="auto">
          <a:xfrm>
            <a:off x="31369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9685" name="Text Box 52"/>
          <p:cNvSpPr txBox="1">
            <a:spLocks noChangeArrowheads="1"/>
          </p:cNvSpPr>
          <p:nvPr/>
        </p:nvSpPr>
        <p:spPr bwMode="auto">
          <a:xfrm>
            <a:off x="31369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9686" name="Text Box 53"/>
          <p:cNvSpPr txBox="1">
            <a:spLocks noChangeArrowheads="1"/>
          </p:cNvSpPr>
          <p:nvPr/>
        </p:nvSpPr>
        <p:spPr bwMode="auto">
          <a:xfrm>
            <a:off x="31369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9687" name="Text Box 54"/>
          <p:cNvSpPr txBox="1">
            <a:spLocks noChangeArrowheads="1"/>
          </p:cNvSpPr>
          <p:nvPr/>
        </p:nvSpPr>
        <p:spPr bwMode="auto">
          <a:xfrm>
            <a:off x="31369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9688" name="Text Box 55"/>
          <p:cNvSpPr txBox="1">
            <a:spLocks noChangeArrowheads="1"/>
          </p:cNvSpPr>
          <p:nvPr/>
        </p:nvSpPr>
        <p:spPr bwMode="auto">
          <a:xfrm>
            <a:off x="31369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9689" name="Text Box 56"/>
          <p:cNvSpPr txBox="1">
            <a:spLocks noChangeArrowheads="1"/>
          </p:cNvSpPr>
          <p:nvPr/>
        </p:nvSpPr>
        <p:spPr bwMode="auto">
          <a:xfrm>
            <a:off x="31369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9690" name="Text Box 57"/>
          <p:cNvSpPr txBox="1">
            <a:spLocks noChangeArrowheads="1"/>
          </p:cNvSpPr>
          <p:nvPr/>
        </p:nvSpPr>
        <p:spPr bwMode="auto">
          <a:xfrm>
            <a:off x="38782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9691" name="Text Box 58"/>
          <p:cNvSpPr txBox="1">
            <a:spLocks noChangeArrowheads="1"/>
          </p:cNvSpPr>
          <p:nvPr/>
        </p:nvSpPr>
        <p:spPr bwMode="auto">
          <a:xfrm>
            <a:off x="41767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9692" name="Text Box 59"/>
          <p:cNvSpPr txBox="1">
            <a:spLocks noChangeArrowheads="1"/>
          </p:cNvSpPr>
          <p:nvPr/>
        </p:nvSpPr>
        <p:spPr bwMode="auto">
          <a:xfrm>
            <a:off x="44942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9693" name="Text Box 60"/>
          <p:cNvSpPr txBox="1">
            <a:spLocks noChangeArrowheads="1"/>
          </p:cNvSpPr>
          <p:nvPr/>
        </p:nvSpPr>
        <p:spPr bwMode="auto">
          <a:xfrm>
            <a:off x="4791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9694" name="Text Box 61"/>
          <p:cNvSpPr txBox="1">
            <a:spLocks noChangeArrowheads="1"/>
          </p:cNvSpPr>
          <p:nvPr/>
        </p:nvSpPr>
        <p:spPr bwMode="auto">
          <a:xfrm>
            <a:off x="50958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9695" name="Text Box 62"/>
          <p:cNvSpPr txBox="1">
            <a:spLocks noChangeArrowheads="1"/>
          </p:cNvSpPr>
          <p:nvPr/>
        </p:nvSpPr>
        <p:spPr bwMode="auto">
          <a:xfrm>
            <a:off x="54006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9696" name="Text Box 63"/>
          <p:cNvSpPr txBox="1">
            <a:spLocks noChangeArrowheads="1"/>
          </p:cNvSpPr>
          <p:nvPr/>
        </p:nvSpPr>
        <p:spPr bwMode="auto">
          <a:xfrm>
            <a:off x="57038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9697" name="Text Box 64"/>
          <p:cNvSpPr txBox="1">
            <a:spLocks noChangeArrowheads="1"/>
          </p:cNvSpPr>
          <p:nvPr/>
        </p:nvSpPr>
        <p:spPr bwMode="auto">
          <a:xfrm>
            <a:off x="31273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9698" name="Text Box 65"/>
          <p:cNvSpPr txBox="1">
            <a:spLocks noChangeArrowheads="1"/>
          </p:cNvSpPr>
          <p:nvPr/>
        </p:nvSpPr>
        <p:spPr bwMode="auto">
          <a:xfrm>
            <a:off x="31369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9699" name="Text Box 66"/>
          <p:cNvSpPr txBox="1">
            <a:spLocks noChangeArrowheads="1"/>
          </p:cNvSpPr>
          <p:nvPr/>
        </p:nvSpPr>
        <p:spPr bwMode="auto">
          <a:xfrm>
            <a:off x="35798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9700" name="Text Box 67"/>
          <p:cNvSpPr txBox="1">
            <a:spLocks noChangeArrowheads="1"/>
          </p:cNvSpPr>
          <p:nvPr/>
        </p:nvSpPr>
        <p:spPr bwMode="auto">
          <a:xfrm>
            <a:off x="37322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9701" name="Text Box 68"/>
          <p:cNvSpPr txBox="1">
            <a:spLocks noChangeArrowheads="1"/>
          </p:cNvSpPr>
          <p:nvPr/>
        </p:nvSpPr>
        <p:spPr bwMode="auto">
          <a:xfrm rot="-5400000">
            <a:off x="1983581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9702" name="Text Box 69"/>
          <p:cNvSpPr txBox="1">
            <a:spLocks noChangeArrowheads="1"/>
          </p:cNvSpPr>
          <p:nvPr/>
        </p:nvSpPr>
        <p:spPr bwMode="auto">
          <a:xfrm>
            <a:off x="31369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9703" name="Text Box 70"/>
          <p:cNvSpPr txBox="1">
            <a:spLocks noChangeArrowheads="1"/>
          </p:cNvSpPr>
          <p:nvPr/>
        </p:nvSpPr>
        <p:spPr bwMode="auto">
          <a:xfrm>
            <a:off x="31369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9704" name="Text Box 71"/>
          <p:cNvSpPr txBox="1">
            <a:spLocks noChangeArrowheads="1"/>
          </p:cNvSpPr>
          <p:nvPr/>
        </p:nvSpPr>
        <p:spPr bwMode="auto">
          <a:xfrm>
            <a:off x="31369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9705" name="Text Box 72"/>
          <p:cNvSpPr txBox="1">
            <a:spLocks noChangeArrowheads="1"/>
          </p:cNvSpPr>
          <p:nvPr/>
        </p:nvSpPr>
        <p:spPr bwMode="auto">
          <a:xfrm>
            <a:off x="31369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9706" name="Text Box 73"/>
          <p:cNvSpPr txBox="1">
            <a:spLocks noChangeArrowheads="1"/>
          </p:cNvSpPr>
          <p:nvPr/>
        </p:nvSpPr>
        <p:spPr bwMode="auto">
          <a:xfrm>
            <a:off x="31369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9707" name="Text Box 74"/>
          <p:cNvSpPr txBox="1">
            <a:spLocks noChangeArrowheads="1"/>
          </p:cNvSpPr>
          <p:nvPr/>
        </p:nvSpPr>
        <p:spPr bwMode="auto">
          <a:xfrm>
            <a:off x="31369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9708" name="Text Box 75"/>
          <p:cNvSpPr txBox="1">
            <a:spLocks noChangeArrowheads="1"/>
          </p:cNvSpPr>
          <p:nvPr/>
        </p:nvSpPr>
        <p:spPr bwMode="auto">
          <a:xfrm>
            <a:off x="38782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9709" name="Text Box 76"/>
          <p:cNvSpPr txBox="1">
            <a:spLocks noChangeArrowheads="1"/>
          </p:cNvSpPr>
          <p:nvPr/>
        </p:nvSpPr>
        <p:spPr bwMode="auto">
          <a:xfrm>
            <a:off x="41767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9710" name="Text Box 77"/>
          <p:cNvSpPr txBox="1">
            <a:spLocks noChangeArrowheads="1"/>
          </p:cNvSpPr>
          <p:nvPr/>
        </p:nvSpPr>
        <p:spPr bwMode="auto">
          <a:xfrm>
            <a:off x="44942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9711" name="Text Box 78"/>
          <p:cNvSpPr txBox="1">
            <a:spLocks noChangeArrowheads="1"/>
          </p:cNvSpPr>
          <p:nvPr/>
        </p:nvSpPr>
        <p:spPr bwMode="auto">
          <a:xfrm>
            <a:off x="4791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9712" name="Text Box 79"/>
          <p:cNvSpPr txBox="1">
            <a:spLocks noChangeArrowheads="1"/>
          </p:cNvSpPr>
          <p:nvPr/>
        </p:nvSpPr>
        <p:spPr bwMode="auto">
          <a:xfrm>
            <a:off x="50958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9713" name="Text Box 80"/>
          <p:cNvSpPr txBox="1">
            <a:spLocks noChangeArrowheads="1"/>
          </p:cNvSpPr>
          <p:nvPr/>
        </p:nvSpPr>
        <p:spPr bwMode="auto">
          <a:xfrm>
            <a:off x="54006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9714" name="Text Box 81"/>
          <p:cNvSpPr txBox="1">
            <a:spLocks noChangeArrowheads="1"/>
          </p:cNvSpPr>
          <p:nvPr/>
        </p:nvSpPr>
        <p:spPr bwMode="auto">
          <a:xfrm>
            <a:off x="57038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9715" name="Text Box 82"/>
          <p:cNvSpPr txBox="1">
            <a:spLocks noChangeArrowheads="1"/>
          </p:cNvSpPr>
          <p:nvPr/>
        </p:nvSpPr>
        <p:spPr bwMode="auto">
          <a:xfrm>
            <a:off x="155575" y="6172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9716" name="Text Box 83"/>
          <p:cNvSpPr txBox="1">
            <a:spLocks noChangeArrowheads="1"/>
          </p:cNvSpPr>
          <p:nvPr/>
        </p:nvSpPr>
        <p:spPr bwMode="auto">
          <a:xfrm>
            <a:off x="165100" y="5867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9717" name="Text Box 84"/>
          <p:cNvSpPr txBox="1">
            <a:spLocks noChangeArrowheads="1"/>
          </p:cNvSpPr>
          <p:nvPr/>
        </p:nvSpPr>
        <p:spPr bwMode="auto">
          <a:xfrm>
            <a:off x="6080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9718" name="Line 85"/>
          <p:cNvSpPr>
            <a:spLocks noChangeShapeType="1"/>
          </p:cNvSpPr>
          <p:nvPr/>
        </p:nvSpPr>
        <p:spPr bwMode="auto">
          <a:xfrm>
            <a:off x="7604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19" name="Text Box 86"/>
          <p:cNvSpPr txBox="1">
            <a:spLocks noChangeArrowheads="1"/>
          </p:cNvSpPr>
          <p:nvPr/>
        </p:nvSpPr>
        <p:spPr bwMode="auto">
          <a:xfrm>
            <a:off x="760413" y="6629400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9720" name="Text Box 87"/>
          <p:cNvSpPr txBox="1">
            <a:spLocks noChangeArrowheads="1"/>
          </p:cNvSpPr>
          <p:nvPr/>
        </p:nvSpPr>
        <p:spPr bwMode="auto">
          <a:xfrm rot="-5400000">
            <a:off x="-988219" y="5031582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9721" name="Text Box 88"/>
          <p:cNvSpPr txBox="1">
            <a:spLocks noChangeArrowheads="1"/>
          </p:cNvSpPr>
          <p:nvPr/>
        </p:nvSpPr>
        <p:spPr bwMode="auto">
          <a:xfrm>
            <a:off x="165100" y="5562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9722" name="Text Box 89"/>
          <p:cNvSpPr txBox="1">
            <a:spLocks noChangeArrowheads="1"/>
          </p:cNvSpPr>
          <p:nvPr/>
        </p:nvSpPr>
        <p:spPr bwMode="auto">
          <a:xfrm>
            <a:off x="165100" y="5259388"/>
            <a:ext cx="455613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9723" name="Text Box 90"/>
          <p:cNvSpPr txBox="1">
            <a:spLocks noChangeArrowheads="1"/>
          </p:cNvSpPr>
          <p:nvPr/>
        </p:nvSpPr>
        <p:spPr bwMode="auto">
          <a:xfrm>
            <a:off x="165100" y="49545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9724" name="Text Box 91"/>
          <p:cNvSpPr txBox="1">
            <a:spLocks noChangeArrowheads="1"/>
          </p:cNvSpPr>
          <p:nvPr/>
        </p:nvSpPr>
        <p:spPr bwMode="auto">
          <a:xfrm>
            <a:off x="165100" y="46497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9725" name="Text Box 92"/>
          <p:cNvSpPr txBox="1">
            <a:spLocks noChangeArrowheads="1"/>
          </p:cNvSpPr>
          <p:nvPr/>
        </p:nvSpPr>
        <p:spPr bwMode="auto">
          <a:xfrm>
            <a:off x="165100" y="43449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9726" name="Text Box 93"/>
          <p:cNvSpPr txBox="1">
            <a:spLocks noChangeArrowheads="1"/>
          </p:cNvSpPr>
          <p:nvPr/>
        </p:nvSpPr>
        <p:spPr bwMode="auto">
          <a:xfrm>
            <a:off x="165100" y="4040188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9727" name="Text Box 94"/>
          <p:cNvSpPr txBox="1">
            <a:spLocks noChangeArrowheads="1"/>
          </p:cNvSpPr>
          <p:nvPr/>
        </p:nvSpPr>
        <p:spPr bwMode="auto">
          <a:xfrm>
            <a:off x="90646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9728" name="Text Box 95"/>
          <p:cNvSpPr txBox="1">
            <a:spLocks noChangeArrowheads="1"/>
          </p:cNvSpPr>
          <p:nvPr/>
        </p:nvSpPr>
        <p:spPr bwMode="auto">
          <a:xfrm>
            <a:off x="1204913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9729" name="Text Box 96"/>
          <p:cNvSpPr txBox="1">
            <a:spLocks noChangeArrowheads="1"/>
          </p:cNvSpPr>
          <p:nvPr/>
        </p:nvSpPr>
        <p:spPr bwMode="auto">
          <a:xfrm>
            <a:off x="1522413" y="6324600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9730" name="Text Box 97"/>
          <p:cNvSpPr txBox="1">
            <a:spLocks noChangeArrowheads="1"/>
          </p:cNvSpPr>
          <p:nvPr/>
        </p:nvSpPr>
        <p:spPr bwMode="auto">
          <a:xfrm>
            <a:off x="18192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9731" name="Text Box 98"/>
          <p:cNvSpPr txBox="1">
            <a:spLocks noChangeArrowheads="1"/>
          </p:cNvSpPr>
          <p:nvPr/>
        </p:nvSpPr>
        <p:spPr bwMode="auto">
          <a:xfrm>
            <a:off x="2124075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9732" name="Text Box 99"/>
          <p:cNvSpPr txBox="1">
            <a:spLocks noChangeArrowheads="1"/>
          </p:cNvSpPr>
          <p:nvPr/>
        </p:nvSpPr>
        <p:spPr bwMode="auto">
          <a:xfrm>
            <a:off x="2428875" y="6324600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9733" name="Text Box 100"/>
          <p:cNvSpPr txBox="1">
            <a:spLocks noChangeArrowheads="1"/>
          </p:cNvSpPr>
          <p:nvPr/>
        </p:nvSpPr>
        <p:spPr bwMode="auto">
          <a:xfrm>
            <a:off x="2732088" y="6324600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9734" name="Freeform 101"/>
          <p:cNvSpPr>
            <a:spLocks/>
          </p:cNvSpPr>
          <p:nvPr/>
        </p:nvSpPr>
        <p:spPr bwMode="auto">
          <a:xfrm>
            <a:off x="762000" y="5029200"/>
            <a:ext cx="2133600" cy="1295400"/>
          </a:xfrm>
          <a:custGeom>
            <a:avLst/>
            <a:gdLst>
              <a:gd name="T0" fmla="*/ 0 w 1344"/>
              <a:gd name="T1" fmla="*/ 2056447500 h 816"/>
              <a:gd name="T2" fmla="*/ 0 w 1344"/>
              <a:gd name="T3" fmla="*/ 1451610000 h 816"/>
              <a:gd name="T4" fmla="*/ 1451610000 w 1344"/>
              <a:gd name="T5" fmla="*/ 0 h 816"/>
              <a:gd name="T6" fmla="*/ 2147483647 w 1344"/>
              <a:gd name="T7" fmla="*/ 0 h 816"/>
              <a:gd name="T8" fmla="*/ 2147483647 w 1344"/>
              <a:gd name="T9" fmla="*/ 967740000 h 816"/>
              <a:gd name="T10" fmla="*/ 1088707500 w 1344"/>
              <a:gd name="T11" fmla="*/ 967740000 h 816"/>
              <a:gd name="T12" fmla="*/ 0 w 1344"/>
              <a:gd name="T13" fmla="*/ 2056447500 h 8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816">
                <a:moveTo>
                  <a:pt x="0" y="816"/>
                </a:moveTo>
                <a:lnTo>
                  <a:pt x="0" y="576"/>
                </a:lnTo>
                <a:lnTo>
                  <a:pt x="576" y="0"/>
                </a:lnTo>
                <a:lnTo>
                  <a:pt x="1344" y="0"/>
                </a:lnTo>
                <a:lnTo>
                  <a:pt x="1344" y="384"/>
                </a:lnTo>
                <a:lnTo>
                  <a:pt x="432" y="384"/>
                </a:lnTo>
                <a:lnTo>
                  <a:pt x="0" y="816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5" name="Text Box 102"/>
          <p:cNvSpPr txBox="1">
            <a:spLocks noChangeArrowheads="1"/>
          </p:cNvSpPr>
          <p:nvPr/>
        </p:nvSpPr>
        <p:spPr bwMode="auto">
          <a:xfrm>
            <a:off x="1806575" y="5181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25%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9736" name="Line 103"/>
          <p:cNvSpPr>
            <a:spLocks noChangeShapeType="1"/>
          </p:cNvSpPr>
          <p:nvPr/>
        </p:nvSpPr>
        <p:spPr bwMode="auto">
          <a:xfrm flipH="1" flipV="1">
            <a:off x="1676400" y="5029200"/>
            <a:ext cx="1214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7" name="Line 104"/>
          <p:cNvSpPr>
            <a:spLocks noChangeShapeType="1"/>
          </p:cNvSpPr>
          <p:nvPr/>
        </p:nvSpPr>
        <p:spPr bwMode="auto">
          <a:xfrm flipH="1" flipV="1">
            <a:off x="1371600" y="5334000"/>
            <a:ext cx="1519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8" name="Line 105"/>
          <p:cNvSpPr>
            <a:spLocks noChangeShapeType="1"/>
          </p:cNvSpPr>
          <p:nvPr/>
        </p:nvSpPr>
        <p:spPr bwMode="auto">
          <a:xfrm flipV="1">
            <a:off x="760413" y="5029200"/>
            <a:ext cx="1296987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9" name="Text Box 106"/>
          <p:cNvSpPr txBox="1">
            <a:spLocks noChangeArrowheads="1"/>
          </p:cNvSpPr>
          <p:nvPr/>
        </p:nvSpPr>
        <p:spPr bwMode="auto">
          <a:xfrm>
            <a:off x="838200" y="48006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9740" name="Line 107"/>
          <p:cNvSpPr>
            <a:spLocks noChangeShapeType="1"/>
          </p:cNvSpPr>
          <p:nvPr/>
        </p:nvSpPr>
        <p:spPr bwMode="auto">
          <a:xfrm flipV="1">
            <a:off x="7604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41" name="Text Box 108"/>
          <p:cNvSpPr txBox="1">
            <a:spLocks noChangeArrowheads="1"/>
          </p:cNvSpPr>
          <p:nvPr/>
        </p:nvSpPr>
        <p:spPr bwMode="auto">
          <a:xfrm>
            <a:off x="1808163" y="54864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12% FP</a:t>
            </a:r>
            <a:endParaRPr lang="en-US" altLang="en-US" sz="1200" i="1">
              <a:solidFill>
                <a:srgbClr val="808080"/>
              </a:solidFill>
            </a:endParaRPr>
          </a:p>
        </p:txBody>
      </p:sp>
      <p:sp>
        <p:nvSpPr>
          <p:cNvPr id="69742" name="Line 109"/>
          <p:cNvSpPr>
            <a:spLocks noChangeShapeType="1"/>
          </p:cNvSpPr>
          <p:nvPr/>
        </p:nvSpPr>
        <p:spPr bwMode="auto">
          <a:xfrm flipH="1" flipV="1">
            <a:off x="1066800" y="5638800"/>
            <a:ext cx="182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43" name="Line 110"/>
          <p:cNvSpPr>
            <a:spLocks noChangeShapeType="1"/>
          </p:cNvSpPr>
          <p:nvPr/>
        </p:nvSpPr>
        <p:spPr bwMode="auto">
          <a:xfrm flipV="1">
            <a:off x="762000" y="5029200"/>
            <a:ext cx="914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44" name="Line 111"/>
          <p:cNvSpPr>
            <a:spLocks noChangeShapeType="1"/>
          </p:cNvSpPr>
          <p:nvPr/>
        </p:nvSpPr>
        <p:spPr bwMode="auto">
          <a:xfrm flipV="1">
            <a:off x="762000" y="5029200"/>
            <a:ext cx="106680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45" name="Text Box 112"/>
          <p:cNvSpPr txBox="1">
            <a:spLocks noChangeArrowheads="1"/>
          </p:cNvSpPr>
          <p:nvPr/>
        </p:nvSpPr>
        <p:spPr bwMode="auto">
          <a:xfrm rot="-2700000">
            <a:off x="533400" y="5257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9746" name="Text Box 113"/>
          <p:cNvSpPr txBox="1">
            <a:spLocks noChangeArrowheads="1"/>
          </p:cNvSpPr>
          <p:nvPr/>
        </p:nvSpPr>
        <p:spPr bwMode="auto">
          <a:xfrm rot="-2700000">
            <a:off x="533400" y="54864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9747" name="Line 114"/>
          <p:cNvSpPr>
            <a:spLocks noChangeShapeType="1"/>
          </p:cNvSpPr>
          <p:nvPr/>
        </p:nvSpPr>
        <p:spPr bwMode="auto">
          <a:xfrm>
            <a:off x="37322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48" name="Line 115"/>
          <p:cNvSpPr>
            <a:spLocks noChangeShapeType="1"/>
          </p:cNvSpPr>
          <p:nvPr/>
        </p:nvSpPr>
        <p:spPr bwMode="auto">
          <a:xfrm flipV="1">
            <a:off x="37322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49" name="Freeform 116"/>
          <p:cNvSpPr>
            <a:spLocks/>
          </p:cNvSpPr>
          <p:nvPr/>
        </p:nvSpPr>
        <p:spPr bwMode="auto">
          <a:xfrm>
            <a:off x="3733800" y="5105400"/>
            <a:ext cx="2133600" cy="1219200"/>
          </a:xfrm>
          <a:custGeom>
            <a:avLst/>
            <a:gdLst>
              <a:gd name="T0" fmla="*/ 0 w 1344"/>
              <a:gd name="T1" fmla="*/ 1935480000 h 768"/>
              <a:gd name="T2" fmla="*/ 0 w 1344"/>
              <a:gd name="T3" fmla="*/ 1209675000 h 768"/>
              <a:gd name="T4" fmla="*/ 1209675000 w 1344"/>
              <a:gd name="T5" fmla="*/ 0 h 768"/>
              <a:gd name="T6" fmla="*/ 2147483647 w 1344"/>
              <a:gd name="T7" fmla="*/ 0 h 768"/>
              <a:gd name="T8" fmla="*/ 2147483647 w 1344"/>
              <a:gd name="T9" fmla="*/ 967740000 h 768"/>
              <a:gd name="T10" fmla="*/ 967740000 w 1344"/>
              <a:gd name="T11" fmla="*/ 967740000 h 768"/>
              <a:gd name="T12" fmla="*/ 0 w 1344"/>
              <a:gd name="T13" fmla="*/ 1935480000 h 7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4" h="768">
                <a:moveTo>
                  <a:pt x="0" y="768"/>
                </a:moveTo>
                <a:lnTo>
                  <a:pt x="0" y="480"/>
                </a:lnTo>
                <a:lnTo>
                  <a:pt x="480" y="0"/>
                </a:lnTo>
                <a:lnTo>
                  <a:pt x="1344" y="0"/>
                </a:lnTo>
                <a:lnTo>
                  <a:pt x="1344" y="384"/>
                </a:lnTo>
                <a:lnTo>
                  <a:pt x="384" y="384"/>
                </a:lnTo>
                <a:lnTo>
                  <a:pt x="0" y="76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50" name="Line 117"/>
          <p:cNvSpPr>
            <a:spLocks noChangeShapeType="1"/>
          </p:cNvSpPr>
          <p:nvPr/>
        </p:nvSpPr>
        <p:spPr bwMode="auto">
          <a:xfrm flipH="1" flipV="1">
            <a:off x="4795838" y="4800600"/>
            <a:ext cx="106521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51" name="Line 118"/>
          <p:cNvSpPr>
            <a:spLocks noChangeShapeType="1"/>
          </p:cNvSpPr>
          <p:nvPr/>
        </p:nvSpPr>
        <p:spPr bwMode="auto">
          <a:xfrm flipV="1">
            <a:off x="3730625" y="5105400"/>
            <a:ext cx="765175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52" name="Line 119"/>
          <p:cNvSpPr>
            <a:spLocks noChangeShapeType="1"/>
          </p:cNvSpPr>
          <p:nvPr/>
        </p:nvSpPr>
        <p:spPr bwMode="auto">
          <a:xfrm flipH="1" flipV="1">
            <a:off x="4495800" y="5105400"/>
            <a:ext cx="136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53" name="Line 120"/>
          <p:cNvSpPr>
            <a:spLocks noChangeShapeType="1"/>
          </p:cNvSpPr>
          <p:nvPr/>
        </p:nvSpPr>
        <p:spPr bwMode="auto">
          <a:xfrm flipV="1">
            <a:off x="3733800" y="5105400"/>
            <a:ext cx="1219200" cy="1217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54" name="Line 121"/>
          <p:cNvSpPr>
            <a:spLocks noChangeShapeType="1"/>
          </p:cNvSpPr>
          <p:nvPr/>
        </p:nvSpPr>
        <p:spPr bwMode="auto">
          <a:xfrm flipV="1">
            <a:off x="3733800" y="5105400"/>
            <a:ext cx="914400" cy="912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55" name="Text Box 122"/>
          <p:cNvSpPr txBox="1">
            <a:spLocks noChangeArrowheads="1"/>
          </p:cNvSpPr>
          <p:nvPr/>
        </p:nvSpPr>
        <p:spPr bwMode="auto">
          <a:xfrm>
            <a:off x="4776788" y="49530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FMA</a:t>
            </a:r>
          </a:p>
        </p:txBody>
      </p:sp>
      <p:sp>
        <p:nvSpPr>
          <p:cNvPr id="69756" name="Text Box 123"/>
          <p:cNvSpPr txBox="1">
            <a:spLocks noChangeArrowheads="1"/>
          </p:cNvSpPr>
          <p:nvPr/>
        </p:nvSpPr>
        <p:spPr bwMode="auto">
          <a:xfrm>
            <a:off x="3810000" y="45720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9757" name="Line 124"/>
          <p:cNvSpPr>
            <a:spLocks noChangeShapeType="1"/>
          </p:cNvSpPr>
          <p:nvPr/>
        </p:nvSpPr>
        <p:spPr bwMode="auto">
          <a:xfrm>
            <a:off x="3732213" y="6326188"/>
            <a:ext cx="228758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58" name="Line 125"/>
          <p:cNvSpPr>
            <a:spLocks noChangeShapeType="1"/>
          </p:cNvSpPr>
          <p:nvPr/>
        </p:nvSpPr>
        <p:spPr bwMode="auto">
          <a:xfrm flipV="1">
            <a:off x="3732213" y="4043363"/>
            <a:ext cx="0" cy="2284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59" name="Line 126"/>
          <p:cNvSpPr>
            <a:spLocks noChangeShapeType="1"/>
          </p:cNvSpPr>
          <p:nvPr/>
        </p:nvSpPr>
        <p:spPr bwMode="auto">
          <a:xfrm flipH="1" flipV="1">
            <a:off x="4191000" y="5410200"/>
            <a:ext cx="1670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60" name="Text Box 127"/>
          <p:cNvSpPr txBox="1">
            <a:spLocks noChangeArrowheads="1"/>
          </p:cNvSpPr>
          <p:nvPr/>
        </p:nvSpPr>
        <p:spPr bwMode="auto">
          <a:xfrm>
            <a:off x="4776788" y="52578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9761" name="Line 128"/>
          <p:cNvSpPr>
            <a:spLocks noChangeShapeType="1"/>
          </p:cNvSpPr>
          <p:nvPr/>
        </p:nvSpPr>
        <p:spPr bwMode="auto">
          <a:xfrm flipH="1" flipV="1">
            <a:off x="3886200" y="5715000"/>
            <a:ext cx="1974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62" name="Text Box 129"/>
          <p:cNvSpPr txBox="1">
            <a:spLocks noChangeArrowheads="1"/>
          </p:cNvSpPr>
          <p:nvPr/>
        </p:nvSpPr>
        <p:spPr bwMode="auto">
          <a:xfrm>
            <a:off x="4776788" y="5562600"/>
            <a:ext cx="10842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9763" name="Text Box 130"/>
          <p:cNvSpPr txBox="1">
            <a:spLocks noChangeArrowheads="1"/>
          </p:cNvSpPr>
          <p:nvPr/>
        </p:nvSpPr>
        <p:spPr bwMode="auto">
          <a:xfrm rot="-2700000">
            <a:off x="3581400" y="54102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9764" name="Text Box 131"/>
          <p:cNvSpPr txBox="1">
            <a:spLocks noChangeArrowheads="1"/>
          </p:cNvSpPr>
          <p:nvPr/>
        </p:nvSpPr>
        <p:spPr bwMode="auto">
          <a:xfrm rot="-2700000">
            <a:off x="3505200" y="51816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unaligned DMA</a:t>
            </a:r>
          </a:p>
        </p:txBody>
      </p:sp>
      <p:sp>
        <p:nvSpPr>
          <p:cNvPr id="69765" name="Line 132"/>
          <p:cNvSpPr>
            <a:spLocks noChangeShapeType="1"/>
          </p:cNvSpPr>
          <p:nvPr/>
        </p:nvSpPr>
        <p:spPr bwMode="auto">
          <a:xfrm flipV="1">
            <a:off x="44958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66" name="Line 133"/>
          <p:cNvSpPr>
            <a:spLocks noChangeShapeType="1"/>
          </p:cNvSpPr>
          <p:nvPr/>
        </p:nvSpPr>
        <p:spPr bwMode="auto">
          <a:xfrm flipV="1">
            <a:off x="46482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67" name="Line 134"/>
          <p:cNvSpPr>
            <a:spLocks noChangeShapeType="1"/>
          </p:cNvSpPr>
          <p:nvPr/>
        </p:nvSpPr>
        <p:spPr bwMode="auto">
          <a:xfrm flipV="1">
            <a:off x="4953000" y="4800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68" name="Freeform 135"/>
          <p:cNvSpPr>
            <a:spLocks/>
          </p:cNvSpPr>
          <p:nvPr/>
        </p:nvSpPr>
        <p:spPr bwMode="auto">
          <a:xfrm>
            <a:off x="3733800" y="1752600"/>
            <a:ext cx="2133600" cy="1600200"/>
          </a:xfrm>
          <a:custGeom>
            <a:avLst/>
            <a:gdLst>
              <a:gd name="T0" fmla="*/ 0 w 1344"/>
              <a:gd name="T1" fmla="*/ 2147483647 h 1008"/>
              <a:gd name="T2" fmla="*/ 0 w 1344"/>
              <a:gd name="T3" fmla="*/ 2147483647 h 1008"/>
              <a:gd name="T4" fmla="*/ 2147483647 w 1344"/>
              <a:gd name="T5" fmla="*/ 0 h 1008"/>
              <a:gd name="T6" fmla="*/ 2147483647 w 1344"/>
              <a:gd name="T7" fmla="*/ 0 h 1008"/>
              <a:gd name="T8" fmla="*/ 2147483647 w 1344"/>
              <a:gd name="T9" fmla="*/ 1451610000 h 1008"/>
              <a:gd name="T10" fmla="*/ 1451610000 w 1344"/>
              <a:gd name="T11" fmla="*/ 1451610000 h 1008"/>
              <a:gd name="T12" fmla="*/ 362902500 w 1344"/>
              <a:gd name="T13" fmla="*/ 2147483647 h 1008"/>
              <a:gd name="T14" fmla="*/ 0 w 1344"/>
              <a:gd name="T15" fmla="*/ 2147483647 h 10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008">
                <a:moveTo>
                  <a:pt x="0" y="1008"/>
                </a:moveTo>
                <a:lnTo>
                  <a:pt x="0" y="960"/>
                </a:lnTo>
                <a:lnTo>
                  <a:pt x="960" y="0"/>
                </a:lnTo>
                <a:lnTo>
                  <a:pt x="1344" y="0"/>
                </a:lnTo>
                <a:lnTo>
                  <a:pt x="1344" y="576"/>
                </a:lnTo>
                <a:lnTo>
                  <a:pt x="576" y="576"/>
                </a:lnTo>
                <a:lnTo>
                  <a:pt x="144" y="1008"/>
                </a:lnTo>
                <a:lnTo>
                  <a:pt x="0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69" name="Line 136"/>
          <p:cNvSpPr>
            <a:spLocks noChangeShapeType="1"/>
          </p:cNvSpPr>
          <p:nvPr/>
        </p:nvSpPr>
        <p:spPr bwMode="auto">
          <a:xfrm flipV="1">
            <a:off x="3733800" y="1752600"/>
            <a:ext cx="1524000" cy="152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0" name="Line 137"/>
          <p:cNvSpPr>
            <a:spLocks noChangeShapeType="1"/>
          </p:cNvSpPr>
          <p:nvPr/>
        </p:nvSpPr>
        <p:spPr bwMode="auto">
          <a:xfrm flipV="1">
            <a:off x="38100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1" name="Line 138"/>
          <p:cNvSpPr>
            <a:spLocks noChangeShapeType="1"/>
          </p:cNvSpPr>
          <p:nvPr/>
        </p:nvSpPr>
        <p:spPr bwMode="auto">
          <a:xfrm flipV="1">
            <a:off x="39624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2" name="Text Box 139"/>
          <p:cNvSpPr txBox="1">
            <a:spLocks noChangeArrowheads="1"/>
          </p:cNvSpPr>
          <p:nvPr/>
        </p:nvSpPr>
        <p:spPr bwMode="auto">
          <a:xfrm>
            <a:off x="38100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9773" name="Line 140"/>
          <p:cNvSpPr>
            <a:spLocks noChangeShapeType="1"/>
          </p:cNvSpPr>
          <p:nvPr/>
        </p:nvSpPr>
        <p:spPr bwMode="auto">
          <a:xfrm flipH="1" flipV="1">
            <a:off x="5562600" y="14478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4" name="Line 141"/>
          <p:cNvSpPr>
            <a:spLocks noChangeShapeType="1"/>
          </p:cNvSpPr>
          <p:nvPr/>
        </p:nvSpPr>
        <p:spPr bwMode="auto">
          <a:xfrm flipH="1" flipV="1">
            <a:off x="5257800" y="1752600"/>
            <a:ext cx="6048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5" name="Line 142"/>
          <p:cNvSpPr>
            <a:spLocks noChangeShapeType="1"/>
          </p:cNvSpPr>
          <p:nvPr/>
        </p:nvSpPr>
        <p:spPr bwMode="auto">
          <a:xfrm flipH="1" flipV="1">
            <a:off x="4953000" y="2057400"/>
            <a:ext cx="909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6" name="Text Box 143"/>
          <p:cNvSpPr txBox="1">
            <a:spLocks noChangeArrowheads="1"/>
          </p:cNvSpPr>
          <p:nvPr/>
        </p:nvSpPr>
        <p:spPr bwMode="auto">
          <a:xfrm>
            <a:off x="47783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9777" name="Text Box 144"/>
          <p:cNvSpPr txBox="1">
            <a:spLocks noChangeArrowheads="1"/>
          </p:cNvSpPr>
          <p:nvPr/>
        </p:nvSpPr>
        <p:spPr bwMode="auto">
          <a:xfrm>
            <a:off x="4778375" y="25146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9778" name="Line 145"/>
          <p:cNvSpPr>
            <a:spLocks noChangeShapeType="1"/>
          </p:cNvSpPr>
          <p:nvPr/>
        </p:nvSpPr>
        <p:spPr bwMode="auto">
          <a:xfrm flipH="1" flipV="1">
            <a:off x="4343400" y="2667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9" name="Text Box 146"/>
          <p:cNvSpPr txBox="1">
            <a:spLocks noChangeArrowheads="1"/>
          </p:cNvSpPr>
          <p:nvPr/>
        </p:nvSpPr>
        <p:spPr bwMode="auto">
          <a:xfrm>
            <a:off x="37338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9780" name="Text Box 147"/>
          <p:cNvSpPr txBox="1">
            <a:spLocks noChangeArrowheads="1"/>
          </p:cNvSpPr>
          <p:nvPr/>
        </p:nvSpPr>
        <p:spPr bwMode="auto">
          <a:xfrm rot="-2700000">
            <a:off x="35052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SW prefetch</a:t>
            </a:r>
          </a:p>
        </p:txBody>
      </p:sp>
      <p:sp>
        <p:nvSpPr>
          <p:cNvPr id="69781" name="Text Box 148"/>
          <p:cNvSpPr txBox="1">
            <a:spLocks noChangeArrowheads="1"/>
          </p:cNvSpPr>
          <p:nvPr/>
        </p:nvSpPr>
        <p:spPr bwMode="auto">
          <a:xfrm rot="-2700000">
            <a:off x="3657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800">
                <a:solidFill>
                  <a:srgbClr val="808080"/>
                </a:solidFill>
              </a:rPr>
              <a:t>w/out NUMA</a:t>
            </a:r>
          </a:p>
        </p:txBody>
      </p:sp>
      <p:sp>
        <p:nvSpPr>
          <p:cNvPr id="69782" name="Line 149"/>
          <p:cNvSpPr>
            <a:spLocks noChangeShapeType="1"/>
          </p:cNvSpPr>
          <p:nvPr/>
        </p:nvSpPr>
        <p:spPr bwMode="auto">
          <a:xfrm flipV="1">
            <a:off x="52578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83" name="Line 150"/>
          <p:cNvSpPr>
            <a:spLocks noChangeShapeType="1"/>
          </p:cNvSpPr>
          <p:nvPr/>
        </p:nvSpPr>
        <p:spPr bwMode="auto">
          <a:xfrm flipV="1">
            <a:off x="54102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84" name="Line 151"/>
          <p:cNvSpPr>
            <a:spLocks noChangeShapeType="1"/>
          </p:cNvSpPr>
          <p:nvPr/>
        </p:nvSpPr>
        <p:spPr bwMode="auto">
          <a:xfrm flipV="1">
            <a:off x="5562600" y="14478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85" name="Freeform 152"/>
          <p:cNvSpPr>
            <a:spLocks/>
          </p:cNvSpPr>
          <p:nvPr/>
        </p:nvSpPr>
        <p:spPr bwMode="auto">
          <a:xfrm>
            <a:off x="4800600" y="2057400"/>
            <a:ext cx="152400" cy="609600"/>
          </a:xfrm>
          <a:custGeom>
            <a:avLst/>
            <a:gdLst>
              <a:gd name="T0" fmla="*/ 241935000 w 96"/>
              <a:gd name="T1" fmla="*/ 967740000 h 384"/>
              <a:gd name="T2" fmla="*/ 0 w 96"/>
              <a:gd name="T3" fmla="*/ 967740000 h 384"/>
              <a:gd name="T4" fmla="*/ 0 w 96"/>
              <a:gd name="T5" fmla="*/ 241935000 h 384"/>
              <a:gd name="T6" fmla="*/ 241935000 w 96"/>
              <a:gd name="T7" fmla="*/ 0 h 384"/>
              <a:gd name="T8" fmla="*/ 241935000 w 96"/>
              <a:gd name="T9" fmla="*/ 967740000 h 3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384">
                <a:moveTo>
                  <a:pt x="96" y="384"/>
                </a:moveTo>
                <a:lnTo>
                  <a:pt x="0" y="384"/>
                </a:lnTo>
                <a:lnTo>
                  <a:pt x="0" y="96"/>
                </a:lnTo>
                <a:lnTo>
                  <a:pt x="96" y="0"/>
                </a:lnTo>
                <a:lnTo>
                  <a:pt x="96" y="384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86" name="Line 153"/>
          <p:cNvSpPr>
            <a:spLocks noChangeShapeType="1"/>
          </p:cNvSpPr>
          <p:nvPr/>
        </p:nvSpPr>
        <p:spPr bwMode="auto">
          <a:xfrm flipV="1">
            <a:off x="4953000" y="2057400"/>
            <a:ext cx="0" cy="609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87" name="Line 154"/>
          <p:cNvSpPr>
            <a:spLocks noChangeShapeType="1"/>
          </p:cNvSpPr>
          <p:nvPr/>
        </p:nvSpPr>
        <p:spPr bwMode="auto">
          <a:xfrm flipV="1">
            <a:off x="4953000" y="2057400"/>
            <a:ext cx="0" cy="12954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6" name="Oval 678"/>
          <p:cNvSpPr>
            <a:spLocks noChangeArrowheads="1"/>
          </p:cNvSpPr>
          <p:nvPr/>
        </p:nvSpPr>
        <p:spPr bwMode="auto">
          <a:xfrm>
            <a:off x="4876800" y="20574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9789" name="Rectangle 156"/>
          <p:cNvSpPr>
            <a:spLocks noChangeArrowheads="1"/>
          </p:cNvSpPr>
          <p:nvPr/>
        </p:nvSpPr>
        <p:spPr bwMode="auto">
          <a:xfrm>
            <a:off x="1676400" y="5029200"/>
            <a:ext cx="152400" cy="609600"/>
          </a:xfrm>
          <a:prstGeom prst="rect">
            <a:avLst/>
          </a:pr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9790" name="Line 157"/>
          <p:cNvSpPr>
            <a:spLocks noChangeShapeType="1"/>
          </p:cNvSpPr>
          <p:nvPr/>
        </p:nvSpPr>
        <p:spPr bwMode="auto">
          <a:xfrm flipV="1">
            <a:off x="1828800" y="5029200"/>
            <a:ext cx="0" cy="609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91" name="Line 158"/>
          <p:cNvSpPr>
            <a:spLocks noChangeShapeType="1"/>
          </p:cNvSpPr>
          <p:nvPr/>
        </p:nvSpPr>
        <p:spPr bwMode="auto">
          <a:xfrm flipV="1">
            <a:off x="1828800" y="5029200"/>
            <a:ext cx="0" cy="12954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Oval 678"/>
          <p:cNvSpPr>
            <a:spLocks noChangeArrowheads="1"/>
          </p:cNvSpPr>
          <p:nvPr/>
        </p:nvSpPr>
        <p:spPr bwMode="auto">
          <a:xfrm>
            <a:off x="1752600" y="51816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9793" name="Rectangle 160"/>
          <p:cNvSpPr>
            <a:spLocks noChangeArrowheads="1"/>
          </p:cNvSpPr>
          <p:nvPr/>
        </p:nvSpPr>
        <p:spPr bwMode="auto">
          <a:xfrm>
            <a:off x="4800600" y="5105400"/>
            <a:ext cx="152400" cy="609600"/>
          </a:xfrm>
          <a:prstGeom prst="rect">
            <a:avLst/>
          </a:pr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9794" name="Line 161"/>
          <p:cNvSpPr>
            <a:spLocks noChangeShapeType="1"/>
          </p:cNvSpPr>
          <p:nvPr/>
        </p:nvSpPr>
        <p:spPr bwMode="auto">
          <a:xfrm flipV="1">
            <a:off x="4953000" y="5105400"/>
            <a:ext cx="0" cy="609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95" name="Line 162"/>
          <p:cNvSpPr>
            <a:spLocks noChangeShapeType="1"/>
          </p:cNvSpPr>
          <p:nvPr/>
        </p:nvSpPr>
        <p:spPr bwMode="auto">
          <a:xfrm flipV="1">
            <a:off x="4953000" y="5105400"/>
            <a:ext cx="0" cy="1219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" name="Oval 678"/>
          <p:cNvSpPr>
            <a:spLocks noChangeArrowheads="1"/>
          </p:cNvSpPr>
          <p:nvPr/>
        </p:nvSpPr>
        <p:spPr bwMode="auto">
          <a:xfrm>
            <a:off x="4876800" y="50292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9797" name="Line 164"/>
          <p:cNvSpPr>
            <a:spLocks noChangeShapeType="1"/>
          </p:cNvSpPr>
          <p:nvPr/>
        </p:nvSpPr>
        <p:spPr bwMode="auto">
          <a:xfrm flipV="1">
            <a:off x="4800600" y="2819400"/>
            <a:ext cx="0" cy="533400"/>
          </a:xfrm>
          <a:prstGeom prst="line">
            <a:avLst/>
          </a:prstGeom>
          <a:noFill/>
          <a:ln w="19050">
            <a:solidFill>
              <a:srgbClr val="3366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0" name="Freeform 672"/>
          <p:cNvSpPr>
            <a:spLocks/>
          </p:cNvSpPr>
          <p:nvPr/>
        </p:nvSpPr>
        <p:spPr bwMode="auto">
          <a:xfrm>
            <a:off x="4724400" y="2743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9799" name="Line 166"/>
          <p:cNvSpPr>
            <a:spLocks noChangeShapeType="1"/>
          </p:cNvSpPr>
          <p:nvPr/>
        </p:nvSpPr>
        <p:spPr bwMode="auto">
          <a:xfrm flipH="1">
            <a:off x="1295400" y="5791200"/>
            <a:ext cx="533400" cy="0"/>
          </a:xfrm>
          <a:prstGeom prst="line">
            <a:avLst/>
          </a:prstGeom>
          <a:noFill/>
          <a:ln w="19050">
            <a:solidFill>
              <a:srgbClr val="FF0000"/>
            </a:solidFill>
            <a:prstDash val="sysDot"/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Freeform 672"/>
          <p:cNvSpPr>
            <a:spLocks/>
          </p:cNvSpPr>
          <p:nvPr/>
        </p:nvSpPr>
        <p:spPr bwMode="auto">
          <a:xfrm>
            <a:off x="1752600" y="57150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9801" name="Text Box 168"/>
          <p:cNvSpPr txBox="1">
            <a:spLocks noChangeArrowheads="1"/>
          </p:cNvSpPr>
          <p:nvPr/>
        </p:nvSpPr>
        <p:spPr bwMode="auto">
          <a:xfrm>
            <a:off x="3810000" y="38862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IBM QS20</a:t>
            </a:r>
          </a:p>
          <a:p>
            <a:pPr algn="l"/>
            <a:r>
              <a:rPr lang="en-US" altLang="en-US" sz="1800"/>
              <a:t>Cell Blade</a:t>
            </a:r>
          </a:p>
        </p:txBody>
      </p:sp>
      <p:sp>
        <p:nvSpPr>
          <p:cNvPr id="69802" name="Text Box 169"/>
          <p:cNvSpPr txBox="1">
            <a:spLocks noChangeArrowheads="1"/>
          </p:cNvSpPr>
          <p:nvPr/>
        </p:nvSpPr>
        <p:spPr bwMode="auto">
          <a:xfrm>
            <a:off x="3810000" y="914400"/>
            <a:ext cx="21304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Opteron 2356</a:t>
            </a:r>
          </a:p>
          <a:p>
            <a:pPr algn="l"/>
            <a:r>
              <a:rPr lang="en-US" altLang="en-US" sz="1800"/>
              <a:t>(Barcelona)</a:t>
            </a:r>
          </a:p>
        </p:txBody>
      </p:sp>
      <p:sp>
        <p:nvSpPr>
          <p:cNvPr id="69803" name="Text Box 170"/>
          <p:cNvSpPr txBox="1">
            <a:spLocks noChangeArrowheads="1"/>
          </p:cNvSpPr>
          <p:nvPr/>
        </p:nvSpPr>
        <p:spPr bwMode="auto">
          <a:xfrm>
            <a:off x="838200" y="3884613"/>
            <a:ext cx="2132013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Sun T2+ T5140</a:t>
            </a:r>
          </a:p>
          <a:p>
            <a:pPr algn="l"/>
            <a:r>
              <a:rPr lang="en-US" altLang="en-US" sz="1800"/>
              <a:t>(Victoria Falls)</a:t>
            </a:r>
          </a:p>
        </p:txBody>
      </p:sp>
      <p:sp>
        <p:nvSpPr>
          <p:cNvPr id="69804" name="Line 171"/>
          <p:cNvSpPr>
            <a:spLocks noChangeShapeType="1"/>
          </p:cNvSpPr>
          <p:nvPr/>
        </p:nvSpPr>
        <p:spPr bwMode="auto">
          <a:xfrm flipV="1">
            <a:off x="10652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05" name="Line 172"/>
          <p:cNvSpPr>
            <a:spLocks noChangeShapeType="1"/>
          </p:cNvSpPr>
          <p:nvPr/>
        </p:nvSpPr>
        <p:spPr bwMode="auto">
          <a:xfrm flipV="1">
            <a:off x="1370013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06" name="Line 173"/>
          <p:cNvSpPr>
            <a:spLocks noChangeShapeType="1"/>
          </p:cNvSpPr>
          <p:nvPr/>
        </p:nvSpPr>
        <p:spPr bwMode="auto">
          <a:xfrm flipV="1">
            <a:off x="16732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07" name="Line 174"/>
          <p:cNvSpPr>
            <a:spLocks noChangeShapeType="1"/>
          </p:cNvSpPr>
          <p:nvPr/>
        </p:nvSpPr>
        <p:spPr bwMode="auto">
          <a:xfrm flipV="1">
            <a:off x="19780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08" name="Line 175"/>
          <p:cNvSpPr>
            <a:spLocks noChangeShapeType="1"/>
          </p:cNvSpPr>
          <p:nvPr/>
        </p:nvSpPr>
        <p:spPr bwMode="auto">
          <a:xfrm flipV="1">
            <a:off x="2282825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09" name="Line 176"/>
          <p:cNvSpPr>
            <a:spLocks noChangeShapeType="1"/>
          </p:cNvSpPr>
          <p:nvPr/>
        </p:nvSpPr>
        <p:spPr bwMode="auto">
          <a:xfrm flipV="1">
            <a:off x="25860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0" name="Line 177"/>
          <p:cNvSpPr>
            <a:spLocks noChangeShapeType="1"/>
          </p:cNvSpPr>
          <p:nvPr/>
        </p:nvSpPr>
        <p:spPr bwMode="auto">
          <a:xfrm flipV="1">
            <a:off x="2890838" y="1069975"/>
            <a:ext cx="0" cy="2284413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1" name="Line 178"/>
          <p:cNvSpPr>
            <a:spLocks noChangeShapeType="1"/>
          </p:cNvSpPr>
          <p:nvPr/>
        </p:nvSpPr>
        <p:spPr bwMode="auto">
          <a:xfrm flipH="1" flipV="1">
            <a:off x="760413" y="30464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2" name="Line 179"/>
          <p:cNvSpPr>
            <a:spLocks noChangeShapeType="1"/>
          </p:cNvSpPr>
          <p:nvPr/>
        </p:nvSpPr>
        <p:spPr bwMode="auto">
          <a:xfrm flipH="1" flipV="1">
            <a:off x="760413" y="2741613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3" name="Line 180"/>
          <p:cNvSpPr>
            <a:spLocks noChangeShapeType="1"/>
          </p:cNvSpPr>
          <p:nvPr/>
        </p:nvSpPr>
        <p:spPr bwMode="auto">
          <a:xfrm flipH="1" flipV="1">
            <a:off x="760413" y="24384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4" name="Line 181"/>
          <p:cNvSpPr>
            <a:spLocks noChangeShapeType="1"/>
          </p:cNvSpPr>
          <p:nvPr/>
        </p:nvSpPr>
        <p:spPr bwMode="auto">
          <a:xfrm flipH="1" flipV="1">
            <a:off x="760413" y="21336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5" name="Line 182"/>
          <p:cNvSpPr>
            <a:spLocks noChangeShapeType="1"/>
          </p:cNvSpPr>
          <p:nvPr/>
        </p:nvSpPr>
        <p:spPr bwMode="auto">
          <a:xfrm flipH="1" flipV="1">
            <a:off x="760413" y="18288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6" name="Line 183"/>
          <p:cNvSpPr>
            <a:spLocks noChangeShapeType="1"/>
          </p:cNvSpPr>
          <p:nvPr/>
        </p:nvSpPr>
        <p:spPr bwMode="auto">
          <a:xfrm flipH="1" flipV="1">
            <a:off x="760413" y="15240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7" name="Line 184"/>
          <p:cNvSpPr>
            <a:spLocks noChangeShapeType="1"/>
          </p:cNvSpPr>
          <p:nvPr/>
        </p:nvSpPr>
        <p:spPr bwMode="auto">
          <a:xfrm flipH="1" flipV="1">
            <a:off x="760413" y="1219200"/>
            <a:ext cx="2282825" cy="0"/>
          </a:xfrm>
          <a:prstGeom prst="line">
            <a:avLst/>
          </a:prstGeom>
          <a:noFill/>
          <a:ln w="9525">
            <a:solidFill>
              <a:srgbClr val="E6E6E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18" name="Text Box 185"/>
          <p:cNvSpPr txBox="1">
            <a:spLocks noChangeArrowheads="1"/>
          </p:cNvSpPr>
          <p:nvPr/>
        </p:nvSpPr>
        <p:spPr bwMode="auto">
          <a:xfrm>
            <a:off x="155575" y="31988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</a:t>
            </a:r>
          </a:p>
        </p:txBody>
      </p:sp>
      <p:sp>
        <p:nvSpPr>
          <p:cNvPr id="69819" name="Text Box 186"/>
          <p:cNvSpPr txBox="1">
            <a:spLocks noChangeArrowheads="1"/>
          </p:cNvSpPr>
          <p:nvPr/>
        </p:nvSpPr>
        <p:spPr bwMode="auto">
          <a:xfrm>
            <a:off x="165100" y="28940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2</a:t>
            </a:r>
          </a:p>
        </p:txBody>
      </p:sp>
      <p:sp>
        <p:nvSpPr>
          <p:cNvPr id="69820" name="Text Box 187"/>
          <p:cNvSpPr txBox="1">
            <a:spLocks noChangeArrowheads="1"/>
          </p:cNvSpPr>
          <p:nvPr/>
        </p:nvSpPr>
        <p:spPr bwMode="auto">
          <a:xfrm>
            <a:off x="6080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16</a:t>
            </a:r>
            <a:endParaRPr lang="en-US" altLang="en-US" sz="1200"/>
          </a:p>
        </p:txBody>
      </p:sp>
      <p:sp>
        <p:nvSpPr>
          <p:cNvPr id="69821" name="Line 188"/>
          <p:cNvSpPr>
            <a:spLocks noChangeShapeType="1"/>
          </p:cNvSpPr>
          <p:nvPr/>
        </p:nvSpPr>
        <p:spPr bwMode="auto">
          <a:xfrm flipV="1">
            <a:off x="760413" y="1069975"/>
            <a:ext cx="0" cy="2284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22" name="Text Box 189"/>
          <p:cNvSpPr txBox="1">
            <a:spLocks noChangeArrowheads="1"/>
          </p:cNvSpPr>
          <p:nvPr/>
        </p:nvSpPr>
        <p:spPr bwMode="auto">
          <a:xfrm>
            <a:off x="760413" y="3656013"/>
            <a:ext cx="19780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flop:DRAM byte ratio</a:t>
            </a:r>
          </a:p>
        </p:txBody>
      </p:sp>
      <p:sp>
        <p:nvSpPr>
          <p:cNvPr id="69823" name="Text Box 190"/>
          <p:cNvSpPr txBox="1">
            <a:spLocks noChangeArrowheads="1"/>
          </p:cNvSpPr>
          <p:nvPr/>
        </p:nvSpPr>
        <p:spPr bwMode="auto">
          <a:xfrm rot="-5400000">
            <a:off x="-988219" y="2058194"/>
            <a:ext cx="2281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attainable Gflop/s</a:t>
            </a:r>
          </a:p>
        </p:txBody>
      </p:sp>
      <p:sp>
        <p:nvSpPr>
          <p:cNvPr id="69824" name="Text Box 191"/>
          <p:cNvSpPr txBox="1">
            <a:spLocks noChangeArrowheads="1"/>
          </p:cNvSpPr>
          <p:nvPr/>
        </p:nvSpPr>
        <p:spPr bwMode="auto">
          <a:xfrm>
            <a:off x="165100" y="258921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4</a:t>
            </a:r>
          </a:p>
        </p:txBody>
      </p:sp>
      <p:sp>
        <p:nvSpPr>
          <p:cNvPr id="69825" name="Text Box 192"/>
          <p:cNvSpPr txBox="1">
            <a:spLocks noChangeArrowheads="1"/>
          </p:cNvSpPr>
          <p:nvPr/>
        </p:nvSpPr>
        <p:spPr bwMode="auto">
          <a:xfrm>
            <a:off x="165100" y="2286000"/>
            <a:ext cx="455613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8</a:t>
            </a:r>
          </a:p>
        </p:txBody>
      </p:sp>
      <p:sp>
        <p:nvSpPr>
          <p:cNvPr id="69826" name="Text Box 193"/>
          <p:cNvSpPr txBox="1">
            <a:spLocks noChangeArrowheads="1"/>
          </p:cNvSpPr>
          <p:nvPr/>
        </p:nvSpPr>
        <p:spPr bwMode="auto">
          <a:xfrm>
            <a:off x="165100" y="19812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16</a:t>
            </a:r>
          </a:p>
        </p:txBody>
      </p:sp>
      <p:sp>
        <p:nvSpPr>
          <p:cNvPr id="69827" name="Text Box 194"/>
          <p:cNvSpPr txBox="1">
            <a:spLocks noChangeArrowheads="1"/>
          </p:cNvSpPr>
          <p:nvPr/>
        </p:nvSpPr>
        <p:spPr bwMode="auto">
          <a:xfrm>
            <a:off x="165100" y="16764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32</a:t>
            </a:r>
          </a:p>
        </p:txBody>
      </p:sp>
      <p:sp>
        <p:nvSpPr>
          <p:cNvPr id="69828" name="Text Box 195"/>
          <p:cNvSpPr txBox="1">
            <a:spLocks noChangeArrowheads="1"/>
          </p:cNvSpPr>
          <p:nvPr/>
        </p:nvSpPr>
        <p:spPr bwMode="auto">
          <a:xfrm>
            <a:off x="165100" y="13716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64</a:t>
            </a:r>
          </a:p>
        </p:txBody>
      </p:sp>
      <p:sp>
        <p:nvSpPr>
          <p:cNvPr id="69829" name="Text Box 196"/>
          <p:cNvSpPr txBox="1">
            <a:spLocks noChangeArrowheads="1"/>
          </p:cNvSpPr>
          <p:nvPr/>
        </p:nvSpPr>
        <p:spPr bwMode="auto">
          <a:xfrm>
            <a:off x="165100" y="1066800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/>
              <a:t>128</a:t>
            </a:r>
          </a:p>
        </p:txBody>
      </p:sp>
      <p:sp>
        <p:nvSpPr>
          <p:cNvPr id="69830" name="Text Box 197"/>
          <p:cNvSpPr txBox="1">
            <a:spLocks noChangeArrowheads="1"/>
          </p:cNvSpPr>
          <p:nvPr/>
        </p:nvSpPr>
        <p:spPr bwMode="auto">
          <a:xfrm>
            <a:off x="90646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8</a:t>
            </a:r>
            <a:endParaRPr lang="en-US" altLang="en-US" sz="1200"/>
          </a:p>
        </p:txBody>
      </p:sp>
      <p:sp>
        <p:nvSpPr>
          <p:cNvPr id="69831" name="Text Box 198"/>
          <p:cNvSpPr txBox="1">
            <a:spLocks noChangeArrowheads="1"/>
          </p:cNvSpPr>
          <p:nvPr/>
        </p:nvSpPr>
        <p:spPr bwMode="auto">
          <a:xfrm>
            <a:off x="1204913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4</a:t>
            </a:r>
            <a:endParaRPr lang="en-US" altLang="en-US" sz="1200"/>
          </a:p>
        </p:txBody>
      </p:sp>
      <p:sp>
        <p:nvSpPr>
          <p:cNvPr id="69832" name="Text Box 199"/>
          <p:cNvSpPr txBox="1">
            <a:spLocks noChangeArrowheads="1"/>
          </p:cNvSpPr>
          <p:nvPr/>
        </p:nvSpPr>
        <p:spPr bwMode="auto">
          <a:xfrm>
            <a:off x="1522413" y="3351213"/>
            <a:ext cx="309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baseline="30000"/>
              <a:t>1</a:t>
            </a:r>
            <a:r>
              <a:rPr lang="en-US" altLang="en-US" sz="1200"/>
              <a:t>/</a:t>
            </a:r>
            <a:r>
              <a:rPr lang="en-US" altLang="en-US" sz="1200" baseline="-25000"/>
              <a:t>2</a:t>
            </a:r>
          </a:p>
        </p:txBody>
      </p:sp>
      <p:sp>
        <p:nvSpPr>
          <p:cNvPr id="69833" name="Text Box 200"/>
          <p:cNvSpPr txBox="1">
            <a:spLocks noChangeArrowheads="1"/>
          </p:cNvSpPr>
          <p:nvPr/>
        </p:nvSpPr>
        <p:spPr bwMode="auto">
          <a:xfrm>
            <a:off x="18192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69834" name="Text Box 201"/>
          <p:cNvSpPr txBox="1">
            <a:spLocks noChangeArrowheads="1"/>
          </p:cNvSpPr>
          <p:nvPr/>
        </p:nvSpPr>
        <p:spPr bwMode="auto">
          <a:xfrm>
            <a:off x="2124075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sp>
        <p:nvSpPr>
          <p:cNvPr id="69835" name="Text Box 202"/>
          <p:cNvSpPr txBox="1">
            <a:spLocks noChangeArrowheads="1"/>
          </p:cNvSpPr>
          <p:nvPr/>
        </p:nvSpPr>
        <p:spPr bwMode="auto">
          <a:xfrm>
            <a:off x="2428875" y="3351213"/>
            <a:ext cx="30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4</a:t>
            </a:r>
          </a:p>
        </p:txBody>
      </p:sp>
      <p:sp>
        <p:nvSpPr>
          <p:cNvPr id="69836" name="Text Box 203"/>
          <p:cNvSpPr txBox="1">
            <a:spLocks noChangeArrowheads="1"/>
          </p:cNvSpPr>
          <p:nvPr/>
        </p:nvSpPr>
        <p:spPr bwMode="auto">
          <a:xfrm>
            <a:off x="2732088" y="3351213"/>
            <a:ext cx="31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/>
              <a:t>8</a:t>
            </a:r>
          </a:p>
        </p:txBody>
      </p:sp>
      <p:sp>
        <p:nvSpPr>
          <p:cNvPr id="69837" name="Text Box 204"/>
          <p:cNvSpPr txBox="1">
            <a:spLocks noChangeArrowheads="1"/>
          </p:cNvSpPr>
          <p:nvPr/>
        </p:nvSpPr>
        <p:spPr bwMode="auto">
          <a:xfrm>
            <a:off x="838200" y="1219200"/>
            <a:ext cx="2051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peak DP</a:t>
            </a:r>
          </a:p>
        </p:txBody>
      </p:sp>
      <p:sp>
        <p:nvSpPr>
          <p:cNvPr id="69838" name="Text Box 205"/>
          <p:cNvSpPr txBox="1">
            <a:spLocks noChangeArrowheads="1"/>
          </p:cNvSpPr>
          <p:nvPr/>
        </p:nvSpPr>
        <p:spPr bwMode="auto">
          <a:xfrm>
            <a:off x="762000" y="1600200"/>
            <a:ext cx="2133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mul/add imbalance</a:t>
            </a:r>
          </a:p>
        </p:txBody>
      </p:sp>
      <p:sp>
        <p:nvSpPr>
          <p:cNvPr id="69839" name="Text Box 206"/>
          <p:cNvSpPr txBox="1">
            <a:spLocks noChangeArrowheads="1"/>
          </p:cNvSpPr>
          <p:nvPr/>
        </p:nvSpPr>
        <p:spPr bwMode="auto">
          <a:xfrm rot="-2700000">
            <a:off x="609600" y="2590800"/>
            <a:ext cx="1828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200">
                <a:solidFill>
                  <a:srgbClr val="808080"/>
                </a:solidFill>
              </a:rPr>
              <a:t>dataset fits in snoop filter</a:t>
            </a:r>
          </a:p>
        </p:txBody>
      </p:sp>
      <p:sp>
        <p:nvSpPr>
          <p:cNvPr id="69840" name="Text Box 207"/>
          <p:cNvSpPr txBox="1">
            <a:spLocks noChangeArrowheads="1"/>
          </p:cNvSpPr>
          <p:nvPr/>
        </p:nvSpPr>
        <p:spPr bwMode="auto">
          <a:xfrm>
            <a:off x="838200" y="914400"/>
            <a:ext cx="2132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/>
            <a:r>
              <a:rPr lang="en-US" altLang="en-US" sz="1800"/>
              <a:t>Intel Xeon E5345</a:t>
            </a:r>
          </a:p>
          <a:p>
            <a:pPr algn="l"/>
            <a:r>
              <a:rPr lang="en-US" altLang="en-US" sz="1800"/>
              <a:t>(Clovertown)</a:t>
            </a:r>
          </a:p>
        </p:txBody>
      </p:sp>
      <p:sp>
        <p:nvSpPr>
          <p:cNvPr id="69841" name="Freeform 208"/>
          <p:cNvSpPr>
            <a:spLocks/>
          </p:cNvSpPr>
          <p:nvPr/>
        </p:nvSpPr>
        <p:spPr bwMode="auto">
          <a:xfrm>
            <a:off x="1143000" y="1752600"/>
            <a:ext cx="1752600" cy="1600200"/>
          </a:xfrm>
          <a:custGeom>
            <a:avLst/>
            <a:gdLst>
              <a:gd name="T0" fmla="*/ 120967500 w 1104"/>
              <a:gd name="T1" fmla="*/ 2147483647 h 1008"/>
              <a:gd name="T2" fmla="*/ 0 w 1104"/>
              <a:gd name="T3" fmla="*/ 2147483647 h 1008"/>
              <a:gd name="T4" fmla="*/ 2147483647 w 1104"/>
              <a:gd name="T5" fmla="*/ 0 h 1008"/>
              <a:gd name="T6" fmla="*/ 2147483647 w 1104"/>
              <a:gd name="T7" fmla="*/ 0 h 1008"/>
              <a:gd name="T8" fmla="*/ 2147483647 w 1104"/>
              <a:gd name="T9" fmla="*/ 1572577500 h 1008"/>
              <a:gd name="T10" fmla="*/ 1088707500 w 1104"/>
              <a:gd name="T11" fmla="*/ 1572577500 h 1008"/>
              <a:gd name="T12" fmla="*/ 120967500 w 1104"/>
              <a:gd name="T13" fmla="*/ 2147483647 h 10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4" h="1008">
                <a:moveTo>
                  <a:pt x="48" y="1008"/>
                </a:moveTo>
                <a:lnTo>
                  <a:pt x="0" y="1008"/>
                </a:lnTo>
                <a:lnTo>
                  <a:pt x="1008" y="0"/>
                </a:lnTo>
                <a:lnTo>
                  <a:pt x="1104" y="0"/>
                </a:lnTo>
                <a:lnTo>
                  <a:pt x="1104" y="624"/>
                </a:lnTo>
                <a:lnTo>
                  <a:pt x="432" y="624"/>
                </a:lnTo>
                <a:lnTo>
                  <a:pt x="48" y="1008"/>
                </a:lnTo>
                <a:close/>
              </a:path>
            </a:pathLst>
          </a:custGeom>
          <a:solidFill>
            <a:srgbClr val="CCCC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42" name="Line 209"/>
          <p:cNvSpPr>
            <a:spLocks noChangeShapeType="1"/>
          </p:cNvSpPr>
          <p:nvPr/>
        </p:nvSpPr>
        <p:spPr bwMode="auto">
          <a:xfrm flipH="1" flipV="1">
            <a:off x="2819400" y="14478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43" name="Line 210"/>
          <p:cNvSpPr>
            <a:spLocks noChangeShapeType="1"/>
          </p:cNvSpPr>
          <p:nvPr/>
        </p:nvSpPr>
        <p:spPr bwMode="auto">
          <a:xfrm flipH="1" flipV="1">
            <a:off x="2819400" y="1752600"/>
            <a:ext cx="71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44" name="Line 211"/>
          <p:cNvSpPr>
            <a:spLocks noChangeShapeType="1"/>
          </p:cNvSpPr>
          <p:nvPr/>
        </p:nvSpPr>
        <p:spPr bwMode="auto">
          <a:xfrm flipH="1" flipV="1">
            <a:off x="2514600" y="2057400"/>
            <a:ext cx="376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45" name="Text Box 212"/>
          <p:cNvSpPr txBox="1">
            <a:spLocks noChangeArrowheads="1"/>
          </p:cNvSpPr>
          <p:nvPr/>
        </p:nvSpPr>
        <p:spPr bwMode="auto">
          <a:xfrm>
            <a:off x="1806575" y="19050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SIMD</a:t>
            </a:r>
          </a:p>
        </p:txBody>
      </p:sp>
      <p:sp>
        <p:nvSpPr>
          <p:cNvPr id="69846" name="Text Box 213"/>
          <p:cNvSpPr txBox="1">
            <a:spLocks noChangeArrowheads="1"/>
          </p:cNvSpPr>
          <p:nvPr/>
        </p:nvSpPr>
        <p:spPr bwMode="auto">
          <a:xfrm>
            <a:off x="1806575" y="2590800"/>
            <a:ext cx="10842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1200">
                <a:solidFill>
                  <a:srgbClr val="808080"/>
                </a:solidFill>
              </a:rPr>
              <a:t>w/out ILP</a:t>
            </a:r>
          </a:p>
        </p:txBody>
      </p:sp>
      <p:sp>
        <p:nvSpPr>
          <p:cNvPr id="69847" name="Line 214"/>
          <p:cNvSpPr>
            <a:spLocks noChangeShapeType="1"/>
          </p:cNvSpPr>
          <p:nvPr/>
        </p:nvSpPr>
        <p:spPr bwMode="auto">
          <a:xfrm flipV="1">
            <a:off x="1219200" y="1752600"/>
            <a:ext cx="16002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48" name="Line 215"/>
          <p:cNvSpPr>
            <a:spLocks noChangeShapeType="1"/>
          </p:cNvSpPr>
          <p:nvPr/>
        </p:nvSpPr>
        <p:spPr bwMode="auto">
          <a:xfrm flipH="1" flipV="1">
            <a:off x="1828800" y="27432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49" name="Line 216"/>
          <p:cNvSpPr>
            <a:spLocks noChangeShapeType="1"/>
          </p:cNvSpPr>
          <p:nvPr/>
        </p:nvSpPr>
        <p:spPr bwMode="auto">
          <a:xfrm flipV="1">
            <a:off x="914400" y="1447800"/>
            <a:ext cx="1905000" cy="1905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0" name="Line 217"/>
          <p:cNvSpPr>
            <a:spLocks noChangeShapeType="1"/>
          </p:cNvSpPr>
          <p:nvPr/>
        </p:nvSpPr>
        <p:spPr bwMode="auto">
          <a:xfrm flipV="1">
            <a:off x="2819400" y="1676400"/>
            <a:ext cx="76200" cy="76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1" name="Line 218"/>
          <p:cNvSpPr>
            <a:spLocks noChangeShapeType="1"/>
          </p:cNvSpPr>
          <p:nvPr/>
        </p:nvSpPr>
        <p:spPr bwMode="auto">
          <a:xfrm flipH="1" flipV="1">
            <a:off x="2514600" y="17526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2" name="Line 219"/>
          <p:cNvSpPr>
            <a:spLocks noChangeShapeType="1"/>
          </p:cNvSpPr>
          <p:nvPr/>
        </p:nvSpPr>
        <p:spPr bwMode="auto">
          <a:xfrm flipH="1" flipV="1">
            <a:off x="2209800" y="20574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3" name="Line 220"/>
          <p:cNvSpPr>
            <a:spLocks noChangeShapeType="1"/>
          </p:cNvSpPr>
          <p:nvPr/>
        </p:nvSpPr>
        <p:spPr bwMode="auto">
          <a:xfrm flipH="1" flipV="1">
            <a:off x="1524000" y="2743200"/>
            <a:ext cx="3000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4" name="Line 221"/>
          <p:cNvSpPr>
            <a:spLocks noChangeShapeType="1"/>
          </p:cNvSpPr>
          <p:nvPr/>
        </p:nvSpPr>
        <p:spPr bwMode="auto">
          <a:xfrm>
            <a:off x="760413" y="3352800"/>
            <a:ext cx="22875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5" name="Freeform 222"/>
          <p:cNvSpPr>
            <a:spLocks/>
          </p:cNvSpPr>
          <p:nvPr/>
        </p:nvSpPr>
        <p:spPr bwMode="auto">
          <a:xfrm>
            <a:off x="1828800" y="2514600"/>
            <a:ext cx="152400" cy="228600"/>
          </a:xfrm>
          <a:custGeom>
            <a:avLst/>
            <a:gdLst>
              <a:gd name="T0" fmla="*/ 0 w 96"/>
              <a:gd name="T1" fmla="*/ 362902500 h 144"/>
              <a:gd name="T2" fmla="*/ 0 w 96"/>
              <a:gd name="T3" fmla="*/ 241935000 h 144"/>
              <a:gd name="T4" fmla="*/ 241935000 w 96"/>
              <a:gd name="T5" fmla="*/ 0 h 144"/>
              <a:gd name="T6" fmla="*/ 241935000 w 96"/>
              <a:gd name="T7" fmla="*/ 362902500 h 144"/>
              <a:gd name="T8" fmla="*/ 0 w 96"/>
              <a:gd name="T9" fmla="*/ 362902500 h 1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144">
                <a:moveTo>
                  <a:pt x="0" y="144"/>
                </a:moveTo>
                <a:lnTo>
                  <a:pt x="0" y="96"/>
                </a:lnTo>
                <a:lnTo>
                  <a:pt x="96" y="0"/>
                </a:lnTo>
                <a:lnTo>
                  <a:pt x="96" y="144"/>
                </a:lnTo>
                <a:lnTo>
                  <a:pt x="0" y="144"/>
                </a:lnTo>
                <a:close/>
              </a:path>
            </a:pathLst>
          </a:custGeom>
          <a:gradFill rotWithShape="0">
            <a:gsLst>
              <a:gs pos="0">
                <a:srgbClr val="CC66FF">
                  <a:alpha val="0"/>
                </a:srgbClr>
              </a:gs>
              <a:gs pos="100000">
                <a:srgbClr val="CC66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6" name="Line 223"/>
          <p:cNvSpPr>
            <a:spLocks noChangeShapeType="1"/>
          </p:cNvSpPr>
          <p:nvPr/>
        </p:nvSpPr>
        <p:spPr bwMode="auto">
          <a:xfrm flipV="1">
            <a:off x="1981200" y="2514600"/>
            <a:ext cx="0" cy="228600"/>
          </a:xfrm>
          <a:prstGeom prst="line">
            <a:avLst/>
          </a:prstGeom>
          <a:noFill/>
          <a:ln w="38100">
            <a:solidFill>
              <a:srgbClr val="CC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7" name="Line 224"/>
          <p:cNvSpPr>
            <a:spLocks noChangeShapeType="1"/>
          </p:cNvSpPr>
          <p:nvPr/>
        </p:nvSpPr>
        <p:spPr bwMode="auto">
          <a:xfrm flipV="1">
            <a:off x="1981200" y="2514600"/>
            <a:ext cx="0" cy="838200"/>
          </a:xfrm>
          <a:prstGeom prst="line">
            <a:avLst/>
          </a:prstGeom>
          <a:noFill/>
          <a:ln w="19050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58" name="Line 225"/>
          <p:cNvSpPr>
            <a:spLocks noChangeShapeType="1"/>
          </p:cNvSpPr>
          <p:nvPr/>
        </p:nvSpPr>
        <p:spPr bwMode="auto">
          <a:xfrm flipV="1">
            <a:off x="1828800" y="2743200"/>
            <a:ext cx="0" cy="609600"/>
          </a:xfrm>
          <a:prstGeom prst="line">
            <a:avLst/>
          </a:prstGeom>
          <a:noFill/>
          <a:ln w="19050">
            <a:solidFill>
              <a:srgbClr val="3366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" name="Freeform 672"/>
          <p:cNvSpPr>
            <a:spLocks/>
          </p:cNvSpPr>
          <p:nvPr/>
        </p:nvSpPr>
        <p:spPr bwMode="auto">
          <a:xfrm>
            <a:off x="1752600" y="2743200"/>
            <a:ext cx="152400" cy="152400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0" y="48"/>
              </a:cxn>
              <a:cxn ang="0">
                <a:pos x="48" y="96"/>
              </a:cxn>
              <a:cxn ang="0">
                <a:pos x="96" y="48"/>
              </a:cxn>
              <a:cxn ang="0">
                <a:pos x="48" y="0"/>
              </a:cxn>
            </a:cxnLst>
            <a:rect l="0" t="0" r="r" b="b"/>
            <a:pathLst>
              <a:path w="96" h="96">
                <a:moveTo>
                  <a:pt x="48" y="0"/>
                </a:moveTo>
                <a:lnTo>
                  <a:pt x="0" y="48"/>
                </a:lnTo>
                <a:lnTo>
                  <a:pt x="48" y="96"/>
                </a:lnTo>
                <a:lnTo>
                  <a:pt x="96" y="48"/>
                </a:lnTo>
                <a:lnTo>
                  <a:pt x="48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rgbClr val="800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" name="Oval 678"/>
          <p:cNvSpPr>
            <a:spLocks noChangeArrowheads="1"/>
          </p:cNvSpPr>
          <p:nvPr/>
        </p:nvSpPr>
        <p:spPr bwMode="auto">
          <a:xfrm>
            <a:off x="1905000" y="2514600"/>
            <a:ext cx="152400" cy="152400"/>
          </a:xfrm>
          <a:prstGeom prst="ellipse">
            <a:avLst/>
          </a:prstGeom>
          <a:solidFill>
            <a:srgbClr val="00FF00"/>
          </a:solidFill>
          <a:ln w="3175">
            <a:solidFill>
              <a:srgbClr val="008000"/>
            </a:solidFill>
            <a:round/>
            <a:headEnd/>
            <a:tailEnd/>
          </a:ln>
          <a:effectLst>
            <a:outerShdw blurRad="63500" dist="38099" dir="2700000" algn="ctr" rotWithShape="0">
              <a:srgbClr val="000000">
                <a:alpha val="75000"/>
              </a:srgbClr>
            </a:outerShdw>
          </a:effectLst>
        </p:spPr>
        <p:txBody>
          <a:bodyPr wrap="none" anchor="ctr"/>
          <a:lstStyle/>
          <a:p>
            <a:pPr algn="l">
              <a:defRPr/>
            </a:pPr>
            <a:endParaRPr lang="en-US" sz="2400"/>
          </a:p>
        </p:txBody>
      </p:sp>
      <p:sp>
        <p:nvSpPr>
          <p:cNvPr id="69861" name="Rectangle 228"/>
          <p:cNvSpPr>
            <a:spLocks noChangeArrowheads="1"/>
          </p:cNvSpPr>
          <p:nvPr/>
        </p:nvSpPr>
        <p:spPr bwMode="auto">
          <a:xfrm>
            <a:off x="0" y="914400"/>
            <a:ext cx="8839200" cy="5943600"/>
          </a:xfrm>
          <a:prstGeom prst="rect">
            <a:avLst/>
          </a:prstGeom>
          <a:solidFill>
            <a:schemeClr val="bg1">
              <a:alpha val="67058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9862" name="Text Box 229"/>
          <p:cNvSpPr txBox="1">
            <a:spLocks noChangeArrowheads="1"/>
          </p:cNvSpPr>
          <p:nvPr/>
        </p:nvSpPr>
        <p:spPr bwMode="auto">
          <a:xfrm rot="-2700000">
            <a:off x="1524000" y="2819400"/>
            <a:ext cx="3656013" cy="1828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800" b="1">
                <a:solidFill>
                  <a:srgbClr val="FF0080"/>
                </a:solidFill>
              </a:rPr>
              <a:t>3 out of 4 machines</a:t>
            </a:r>
          </a:p>
          <a:p>
            <a:r>
              <a:rPr lang="en-US" altLang="en-US" sz="4800" b="1">
                <a:solidFill>
                  <a:srgbClr val="FF0080"/>
                </a:solidFill>
              </a:rPr>
              <a:t>hit the Roofline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CBF25D0-5F75-433E-8FC1-414DE556D8ED}" type="slidenum">
              <a:rPr lang="en-US" altLang="en-US" sz="1200">
                <a:latin typeface="Arial Black" panose="020B0A04020102020204" pitchFamily="34" charset="0"/>
              </a:rPr>
              <a:pPr/>
              <a:t>67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70659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z="4000" smtClean="0"/>
              <a:t>Conclusions</a:t>
            </a:r>
            <a:endParaRPr lang="en-US" altLang="en-US" smtClean="0"/>
          </a:p>
        </p:txBody>
      </p:sp>
      <p:sp>
        <p:nvSpPr>
          <p:cNvPr id="70660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399DFDA-E4E6-467B-AAF6-78E8A09E3A57}" type="slidenum">
              <a:rPr lang="en-US" altLang="en-US" sz="1200">
                <a:latin typeface="Arial Black" panose="020B0A04020102020204" pitchFamily="34" charset="0"/>
              </a:rPr>
              <a:pPr/>
              <a:t>68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Summary</a:t>
            </a:r>
          </a:p>
        </p:txBody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The Roofline model is a visually intuitive figure for kernel analysis and optimization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We believe undergraduates will find it useful in assessing performance and scalability limitations</a:t>
            </a:r>
          </a:p>
          <a:p>
            <a:pPr eaLnBrk="1" hangingPunct="1">
              <a:lnSpc>
                <a:spcPct val="90000"/>
              </a:lnSpc>
            </a:pPr>
            <a:endParaRPr lang="en-US" altLang="en-US" sz="2400" smtClean="0"/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It is easily extended to other architectural paradigms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We believe it is easily extendable to other metrics: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performance (sort, graphics, crypto…) 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bandwidth (L2, PCIe, …)</a:t>
            </a:r>
          </a:p>
          <a:p>
            <a:pPr eaLnBrk="1" hangingPunct="1">
              <a:lnSpc>
                <a:spcPct val="90000"/>
              </a:lnSpc>
            </a:pPr>
            <a:endParaRPr lang="en-US" altLang="en-US" sz="2400" smtClean="0"/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We believe that a performance counters could be used to generate a </a:t>
            </a:r>
            <a:r>
              <a:rPr lang="en-US" altLang="en-US" sz="2400" b="1" smtClean="0">
                <a:solidFill>
                  <a:srgbClr val="0000FF"/>
                </a:solidFill>
              </a:rPr>
              <a:t>runtime-specific</a:t>
            </a:r>
            <a:r>
              <a:rPr lang="en-US" altLang="en-US" sz="2400" smtClean="0"/>
              <a:t> roofline that would greatly aide the optimization</a:t>
            </a:r>
            <a:endParaRPr lang="en-US" altLang="en-US" sz="1600" smtClean="0"/>
          </a:p>
          <a:p>
            <a:pPr eaLnBrk="1" hangingPunct="1">
              <a:lnSpc>
                <a:spcPct val="90000"/>
              </a:lnSpc>
            </a:pPr>
            <a:endParaRPr lang="en-US" altLang="en-US" sz="16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3E06459-52ED-47D2-9CB5-C60C4AC5A6E5}" type="slidenum">
              <a:rPr lang="en-US" altLang="en-US" sz="1200">
                <a:latin typeface="Arial Black" panose="020B0A04020102020204" pitchFamily="34" charset="0"/>
              </a:rPr>
              <a:pPr/>
              <a:t>69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727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Suggestion…</a:t>
            </a:r>
          </a:p>
        </p:txBody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z="2400" smtClean="0"/>
              <a:t>As architectures are presented over the next two days, we invite you to create a roofline model for each.</a:t>
            </a:r>
          </a:p>
          <a:p>
            <a:pPr eaLnBrk="1" hangingPunct="1"/>
            <a:r>
              <a:rPr lang="en-US" altLang="en-US" sz="2400" smtClean="0"/>
              <a:t>Estimate the ceilings.</a:t>
            </a:r>
          </a:p>
          <a:p>
            <a:pPr eaLnBrk="1" hangingPunct="1"/>
            <a:endParaRPr lang="en-US" altLang="en-US" sz="2400" smtClean="0"/>
          </a:p>
          <a:p>
            <a:pPr eaLnBrk="1" hangingPunct="1"/>
            <a:r>
              <a:rPr lang="en-US" altLang="en-US" sz="2400" smtClean="0"/>
              <a:t>Then contemplate performance and productivity among them</a:t>
            </a:r>
            <a:endParaRPr lang="en-US" altLang="en-US" sz="28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3B3CBA0-539D-4E3A-9FDF-BCEC1E6D2F07}" type="slidenum">
              <a:rPr lang="en-US" altLang="en-US" sz="1200">
                <a:latin typeface="Arial Black" panose="020B0A04020102020204" pitchFamily="34" charset="0"/>
              </a:rPr>
              <a:pPr/>
              <a:t>7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921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Multicore SMPs Used</a:t>
            </a:r>
          </a:p>
        </p:txBody>
      </p:sp>
      <p:grpSp>
        <p:nvGrpSpPr>
          <p:cNvPr id="9220" name="Group 3"/>
          <p:cNvGrpSpPr>
            <a:grpSpLocks/>
          </p:cNvGrpSpPr>
          <p:nvPr/>
        </p:nvGrpSpPr>
        <p:grpSpPr bwMode="auto">
          <a:xfrm>
            <a:off x="4724400" y="1600200"/>
            <a:ext cx="3427413" cy="1447800"/>
            <a:chOff x="3070" y="3021"/>
            <a:chExt cx="4320" cy="1825"/>
          </a:xfrm>
        </p:grpSpPr>
        <p:sp>
          <p:nvSpPr>
            <p:cNvPr id="9533" name="Rectangle 4"/>
            <p:cNvSpPr>
              <a:spLocks noChangeArrowheads="1"/>
            </p:cNvSpPr>
            <p:nvPr/>
          </p:nvSpPr>
          <p:spPr bwMode="auto">
            <a:xfrm>
              <a:off x="3070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4" name="Text Box 5"/>
            <p:cNvSpPr txBox="1">
              <a:spLocks noChangeArrowheads="1"/>
            </p:cNvSpPr>
            <p:nvPr/>
          </p:nvSpPr>
          <p:spPr bwMode="auto">
            <a:xfrm>
              <a:off x="3070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9535" name="Text Box 6"/>
            <p:cNvSpPr txBox="1">
              <a:spLocks noChangeArrowheads="1"/>
            </p:cNvSpPr>
            <p:nvPr/>
          </p:nvSpPr>
          <p:spPr bwMode="auto">
            <a:xfrm>
              <a:off x="4078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9536" name="Text Box 7"/>
            <p:cNvSpPr txBox="1">
              <a:spLocks noChangeArrowheads="1"/>
            </p:cNvSpPr>
            <p:nvPr/>
          </p:nvSpPr>
          <p:spPr bwMode="auto">
            <a:xfrm>
              <a:off x="3168" y="4077"/>
              <a:ext cx="1822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9537" name="Text Box 8"/>
            <p:cNvSpPr txBox="1">
              <a:spLocks noChangeArrowheads="1"/>
            </p:cNvSpPr>
            <p:nvPr/>
          </p:nvSpPr>
          <p:spPr bwMode="auto">
            <a:xfrm rot="-5400000">
              <a:off x="4462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9538" name="Text Box 9"/>
            <p:cNvSpPr txBox="1">
              <a:spLocks noChangeArrowheads="1"/>
            </p:cNvSpPr>
            <p:nvPr/>
          </p:nvSpPr>
          <p:spPr bwMode="auto">
            <a:xfrm>
              <a:off x="316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9539" name="Text Box 10"/>
            <p:cNvSpPr txBox="1">
              <a:spLocks noChangeArrowheads="1"/>
            </p:cNvSpPr>
            <p:nvPr/>
          </p:nvSpPr>
          <p:spPr bwMode="auto">
            <a:xfrm>
              <a:off x="355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9540" name="Text Box 11"/>
            <p:cNvSpPr txBox="1">
              <a:spLocks noChangeArrowheads="1"/>
            </p:cNvSpPr>
            <p:nvPr/>
          </p:nvSpPr>
          <p:spPr bwMode="auto">
            <a:xfrm>
              <a:off x="3934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9541" name="Text Box 12"/>
            <p:cNvSpPr txBox="1">
              <a:spLocks noChangeArrowheads="1"/>
            </p:cNvSpPr>
            <p:nvPr/>
          </p:nvSpPr>
          <p:spPr bwMode="auto">
            <a:xfrm>
              <a:off x="431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9542" name="Line 13"/>
            <p:cNvSpPr>
              <a:spLocks noChangeShapeType="1"/>
            </p:cNvSpPr>
            <p:nvPr/>
          </p:nvSpPr>
          <p:spPr bwMode="auto">
            <a:xfrm flipV="1">
              <a:off x="4126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43" name="Rectangle 14"/>
            <p:cNvSpPr>
              <a:spLocks noChangeArrowheads="1"/>
            </p:cNvSpPr>
            <p:nvPr/>
          </p:nvSpPr>
          <p:spPr bwMode="auto">
            <a:xfrm>
              <a:off x="5374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44" name="Text Box 15"/>
            <p:cNvSpPr txBox="1">
              <a:spLocks noChangeArrowheads="1"/>
            </p:cNvSpPr>
            <p:nvPr/>
          </p:nvSpPr>
          <p:spPr bwMode="auto">
            <a:xfrm>
              <a:off x="5374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9545" name="Text Box 16"/>
            <p:cNvSpPr txBox="1">
              <a:spLocks noChangeArrowheads="1"/>
            </p:cNvSpPr>
            <p:nvPr/>
          </p:nvSpPr>
          <p:spPr bwMode="auto">
            <a:xfrm>
              <a:off x="6382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9546" name="Text Box 17"/>
            <p:cNvSpPr txBox="1">
              <a:spLocks noChangeArrowheads="1"/>
            </p:cNvSpPr>
            <p:nvPr/>
          </p:nvSpPr>
          <p:spPr bwMode="auto">
            <a:xfrm>
              <a:off x="5470" y="4077"/>
              <a:ext cx="182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9547" name="Text Box 18"/>
            <p:cNvSpPr txBox="1">
              <a:spLocks noChangeArrowheads="1"/>
            </p:cNvSpPr>
            <p:nvPr/>
          </p:nvSpPr>
          <p:spPr bwMode="auto">
            <a:xfrm>
              <a:off x="575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9548" name="Text Box 19"/>
            <p:cNvSpPr txBox="1">
              <a:spLocks noChangeArrowheads="1"/>
            </p:cNvSpPr>
            <p:nvPr/>
          </p:nvSpPr>
          <p:spPr bwMode="auto">
            <a:xfrm>
              <a:off x="6142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9549" name="Text Box 20"/>
            <p:cNvSpPr txBox="1">
              <a:spLocks noChangeArrowheads="1"/>
            </p:cNvSpPr>
            <p:nvPr/>
          </p:nvSpPr>
          <p:spPr bwMode="auto">
            <a:xfrm>
              <a:off x="652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9550" name="Text Box 21"/>
            <p:cNvSpPr txBox="1">
              <a:spLocks noChangeArrowheads="1"/>
            </p:cNvSpPr>
            <p:nvPr/>
          </p:nvSpPr>
          <p:spPr bwMode="auto">
            <a:xfrm>
              <a:off x="691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9551" name="Line 22"/>
            <p:cNvSpPr>
              <a:spLocks noChangeShapeType="1"/>
            </p:cNvSpPr>
            <p:nvPr/>
          </p:nvSpPr>
          <p:spPr bwMode="auto">
            <a:xfrm flipV="1">
              <a:off x="6430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2" name="Line 23"/>
            <p:cNvSpPr>
              <a:spLocks noChangeShapeType="1"/>
            </p:cNvSpPr>
            <p:nvPr/>
          </p:nvSpPr>
          <p:spPr bwMode="auto">
            <a:xfrm flipV="1">
              <a:off x="4030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3" name="Line 24"/>
            <p:cNvSpPr>
              <a:spLocks noChangeShapeType="1"/>
            </p:cNvSpPr>
            <p:nvPr/>
          </p:nvSpPr>
          <p:spPr bwMode="auto">
            <a:xfrm flipV="1">
              <a:off x="6334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4" name="Line 25"/>
            <p:cNvSpPr>
              <a:spLocks noChangeShapeType="1"/>
            </p:cNvSpPr>
            <p:nvPr/>
          </p:nvSpPr>
          <p:spPr bwMode="auto">
            <a:xfrm rot="5400000" flipV="1">
              <a:off x="474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5" name="Line 26"/>
            <p:cNvSpPr>
              <a:spLocks noChangeShapeType="1"/>
            </p:cNvSpPr>
            <p:nvPr/>
          </p:nvSpPr>
          <p:spPr bwMode="auto">
            <a:xfrm rot="5400000">
              <a:off x="474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6" name="Line 27"/>
            <p:cNvSpPr>
              <a:spLocks noChangeShapeType="1"/>
            </p:cNvSpPr>
            <p:nvPr/>
          </p:nvSpPr>
          <p:spPr bwMode="auto">
            <a:xfrm flipV="1">
              <a:off x="3886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7" name="Text Box 28"/>
            <p:cNvSpPr txBox="1">
              <a:spLocks noChangeArrowheads="1"/>
            </p:cNvSpPr>
            <p:nvPr/>
          </p:nvSpPr>
          <p:spPr bwMode="auto">
            <a:xfrm>
              <a:off x="316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9558" name="Text Box 29"/>
            <p:cNvSpPr txBox="1">
              <a:spLocks noChangeArrowheads="1"/>
            </p:cNvSpPr>
            <p:nvPr/>
          </p:nvSpPr>
          <p:spPr bwMode="auto">
            <a:xfrm>
              <a:off x="355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9559" name="Text Box 30"/>
            <p:cNvSpPr txBox="1">
              <a:spLocks noChangeArrowheads="1"/>
            </p:cNvSpPr>
            <p:nvPr/>
          </p:nvSpPr>
          <p:spPr bwMode="auto">
            <a:xfrm>
              <a:off x="3934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9560" name="Text Box 31"/>
            <p:cNvSpPr txBox="1">
              <a:spLocks noChangeArrowheads="1"/>
            </p:cNvSpPr>
            <p:nvPr/>
          </p:nvSpPr>
          <p:spPr bwMode="auto">
            <a:xfrm>
              <a:off x="431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9561" name="Line 32"/>
            <p:cNvSpPr>
              <a:spLocks noChangeShapeType="1"/>
            </p:cNvSpPr>
            <p:nvPr/>
          </p:nvSpPr>
          <p:spPr bwMode="auto">
            <a:xfrm>
              <a:off x="3982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62" name="Line 33"/>
            <p:cNvSpPr>
              <a:spLocks noChangeShapeType="1"/>
            </p:cNvSpPr>
            <p:nvPr/>
          </p:nvSpPr>
          <p:spPr bwMode="auto">
            <a:xfrm flipV="1">
              <a:off x="6478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63" name="Text Box 34"/>
            <p:cNvSpPr txBox="1">
              <a:spLocks noChangeArrowheads="1"/>
            </p:cNvSpPr>
            <p:nvPr/>
          </p:nvSpPr>
          <p:spPr bwMode="auto">
            <a:xfrm>
              <a:off x="575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9564" name="Text Box 35"/>
            <p:cNvSpPr txBox="1">
              <a:spLocks noChangeArrowheads="1"/>
            </p:cNvSpPr>
            <p:nvPr/>
          </p:nvSpPr>
          <p:spPr bwMode="auto">
            <a:xfrm>
              <a:off x="6142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9565" name="Text Box 36"/>
            <p:cNvSpPr txBox="1">
              <a:spLocks noChangeArrowheads="1"/>
            </p:cNvSpPr>
            <p:nvPr/>
          </p:nvSpPr>
          <p:spPr bwMode="auto">
            <a:xfrm>
              <a:off x="652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9566" name="Text Box 37"/>
            <p:cNvSpPr txBox="1">
              <a:spLocks noChangeArrowheads="1"/>
            </p:cNvSpPr>
            <p:nvPr/>
          </p:nvSpPr>
          <p:spPr bwMode="auto">
            <a:xfrm>
              <a:off x="691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9567" name="Line 38"/>
            <p:cNvSpPr>
              <a:spLocks noChangeShapeType="1"/>
            </p:cNvSpPr>
            <p:nvPr/>
          </p:nvSpPr>
          <p:spPr bwMode="auto">
            <a:xfrm>
              <a:off x="6574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68" name="Text Box 39"/>
            <p:cNvSpPr txBox="1">
              <a:spLocks noChangeArrowheads="1"/>
            </p:cNvSpPr>
            <p:nvPr/>
          </p:nvSpPr>
          <p:spPr bwMode="auto">
            <a:xfrm>
              <a:off x="3166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9569" name="Text Box 40"/>
            <p:cNvSpPr txBox="1">
              <a:spLocks noChangeArrowheads="1"/>
            </p:cNvSpPr>
            <p:nvPr/>
          </p:nvSpPr>
          <p:spPr bwMode="auto">
            <a:xfrm>
              <a:off x="3168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9570" name="Text Box 41"/>
            <p:cNvSpPr txBox="1">
              <a:spLocks noChangeArrowheads="1"/>
            </p:cNvSpPr>
            <p:nvPr/>
          </p:nvSpPr>
          <p:spPr bwMode="auto">
            <a:xfrm>
              <a:off x="5758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9571" name="Text Box 42"/>
            <p:cNvSpPr txBox="1">
              <a:spLocks noChangeArrowheads="1"/>
            </p:cNvSpPr>
            <p:nvPr/>
          </p:nvSpPr>
          <p:spPr bwMode="auto">
            <a:xfrm>
              <a:off x="5760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9572" name="Line 43"/>
            <p:cNvSpPr>
              <a:spLocks noChangeShapeType="1"/>
            </p:cNvSpPr>
            <p:nvPr/>
          </p:nvSpPr>
          <p:spPr bwMode="auto">
            <a:xfrm>
              <a:off x="355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3" name="Line 44"/>
            <p:cNvSpPr>
              <a:spLocks noChangeShapeType="1"/>
            </p:cNvSpPr>
            <p:nvPr/>
          </p:nvSpPr>
          <p:spPr bwMode="auto">
            <a:xfrm>
              <a:off x="3934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4" name="Line 45"/>
            <p:cNvSpPr>
              <a:spLocks noChangeShapeType="1"/>
            </p:cNvSpPr>
            <p:nvPr/>
          </p:nvSpPr>
          <p:spPr bwMode="auto">
            <a:xfrm>
              <a:off x="4318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5" name="Line 46"/>
            <p:cNvSpPr>
              <a:spLocks noChangeShapeType="1"/>
            </p:cNvSpPr>
            <p:nvPr/>
          </p:nvSpPr>
          <p:spPr bwMode="auto">
            <a:xfrm>
              <a:off x="6142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6" name="Line 47"/>
            <p:cNvSpPr>
              <a:spLocks noChangeShapeType="1"/>
            </p:cNvSpPr>
            <p:nvPr/>
          </p:nvSpPr>
          <p:spPr bwMode="auto">
            <a:xfrm>
              <a:off x="6526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7" name="Line 48"/>
            <p:cNvSpPr>
              <a:spLocks noChangeShapeType="1"/>
            </p:cNvSpPr>
            <p:nvPr/>
          </p:nvSpPr>
          <p:spPr bwMode="auto">
            <a:xfrm>
              <a:off x="691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8" name="Rectangle 49"/>
            <p:cNvSpPr>
              <a:spLocks noChangeArrowheads="1"/>
            </p:cNvSpPr>
            <p:nvPr/>
          </p:nvSpPr>
          <p:spPr bwMode="auto">
            <a:xfrm>
              <a:off x="3166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79" name="Rectangle 50"/>
            <p:cNvSpPr>
              <a:spLocks noChangeArrowheads="1"/>
            </p:cNvSpPr>
            <p:nvPr/>
          </p:nvSpPr>
          <p:spPr bwMode="auto">
            <a:xfrm>
              <a:off x="5758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80" name="Line 51"/>
            <p:cNvSpPr>
              <a:spLocks noChangeShapeType="1"/>
            </p:cNvSpPr>
            <p:nvPr/>
          </p:nvSpPr>
          <p:spPr bwMode="auto">
            <a:xfrm>
              <a:off x="3166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1" name="Line 52"/>
            <p:cNvSpPr>
              <a:spLocks noChangeShapeType="1"/>
            </p:cNvSpPr>
            <p:nvPr/>
          </p:nvSpPr>
          <p:spPr bwMode="auto">
            <a:xfrm>
              <a:off x="5758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2" name="Line 53"/>
            <p:cNvSpPr>
              <a:spLocks noChangeShapeType="1"/>
            </p:cNvSpPr>
            <p:nvPr/>
          </p:nvSpPr>
          <p:spPr bwMode="auto">
            <a:xfrm>
              <a:off x="3166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3" name="Line 54"/>
            <p:cNvSpPr>
              <a:spLocks noChangeShapeType="1"/>
            </p:cNvSpPr>
            <p:nvPr/>
          </p:nvSpPr>
          <p:spPr bwMode="auto">
            <a:xfrm>
              <a:off x="5758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4" name="Line 55"/>
            <p:cNvSpPr>
              <a:spLocks noChangeShapeType="1"/>
            </p:cNvSpPr>
            <p:nvPr/>
          </p:nvSpPr>
          <p:spPr bwMode="auto">
            <a:xfrm>
              <a:off x="3166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5" name="Line 56"/>
            <p:cNvSpPr>
              <a:spLocks noChangeShapeType="1"/>
            </p:cNvSpPr>
            <p:nvPr/>
          </p:nvSpPr>
          <p:spPr bwMode="auto">
            <a:xfrm>
              <a:off x="5758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6" name="Text Box 57"/>
            <p:cNvSpPr txBox="1">
              <a:spLocks noChangeArrowheads="1"/>
            </p:cNvSpPr>
            <p:nvPr/>
          </p:nvSpPr>
          <p:spPr bwMode="auto">
            <a:xfrm rot="-5400000">
              <a:off x="5134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9587" name="Line 58"/>
            <p:cNvSpPr>
              <a:spLocks noChangeShapeType="1"/>
            </p:cNvSpPr>
            <p:nvPr/>
          </p:nvSpPr>
          <p:spPr bwMode="auto">
            <a:xfrm rot="5400000" flipV="1">
              <a:off x="570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8" name="Line 59"/>
            <p:cNvSpPr>
              <a:spLocks noChangeShapeType="1"/>
            </p:cNvSpPr>
            <p:nvPr/>
          </p:nvSpPr>
          <p:spPr bwMode="auto">
            <a:xfrm rot="5400000">
              <a:off x="570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9" name="Line 60"/>
            <p:cNvSpPr>
              <a:spLocks noChangeShapeType="1"/>
            </p:cNvSpPr>
            <p:nvPr/>
          </p:nvSpPr>
          <p:spPr bwMode="auto">
            <a:xfrm flipH="1">
              <a:off x="4990" y="3935"/>
              <a:ext cx="4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90" name="Line 61"/>
            <p:cNvSpPr>
              <a:spLocks noChangeShapeType="1"/>
            </p:cNvSpPr>
            <p:nvPr/>
          </p:nvSpPr>
          <p:spPr bwMode="auto">
            <a:xfrm flipH="1">
              <a:off x="4991" y="3840"/>
              <a:ext cx="480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91" name="Text Box 62"/>
            <p:cNvSpPr txBox="1">
              <a:spLocks noChangeArrowheads="1"/>
            </p:cNvSpPr>
            <p:nvPr/>
          </p:nvSpPr>
          <p:spPr bwMode="auto">
            <a:xfrm rot="-5400000">
              <a:off x="4894" y="3311"/>
              <a:ext cx="6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4GB/s</a:t>
              </a:r>
            </a:p>
            <a:p>
              <a:pPr algn="l"/>
              <a:r>
                <a:rPr lang="en-US" altLang="en-US"/>
                <a:t>(each direction)</a:t>
              </a:r>
            </a:p>
          </p:txBody>
        </p:sp>
      </p:grpSp>
      <p:grpSp>
        <p:nvGrpSpPr>
          <p:cNvPr id="9221" name="Group 63"/>
          <p:cNvGrpSpPr>
            <a:grpSpLocks/>
          </p:cNvGrpSpPr>
          <p:nvPr/>
        </p:nvGrpSpPr>
        <p:grpSpPr bwMode="auto">
          <a:xfrm>
            <a:off x="1447800" y="4038600"/>
            <a:ext cx="2366963" cy="1828800"/>
            <a:chOff x="2876" y="6864"/>
            <a:chExt cx="2980" cy="2304"/>
          </a:xfrm>
        </p:grpSpPr>
        <p:grpSp>
          <p:nvGrpSpPr>
            <p:cNvPr id="9437" name="Group 64"/>
            <p:cNvGrpSpPr>
              <a:grpSpLocks/>
            </p:cNvGrpSpPr>
            <p:nvPr/>
          </p:nvGrpSpPr>
          <p:grpSpPr bwMode="auto">
            <a:xfrm>
              <a:off x="2876" y="6864"/>
              <a:ext cx="1348" cy="2304"/>
              <a:chOff x="2876" y="6864"/>
              <a:chExt cx="1348" cy="2304"/>
            </a:xfrm>
          </p:grpSpPr>
          <p:sp>
            <p:nvSpPr>
              <p:cNvPr id="9488" name="Rectangle 65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89" name="Text Box 66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9490" name="Text Box 67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9491" name="Text Box 68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9492" name="Line 69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93" name="Line 70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94" name="Line 71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95" name="Line 72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9496" name="Group 73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9520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9521" name="Text Box 75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9522" name="Text Box 76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9523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24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25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26" name="Line 80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27" name="Line 81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28" name="Line 82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29" name="Line 83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30" name="Rectangle 84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531" name="Line 85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32" name="Line 86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497" name="Group 87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9512" name="Text Box 8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513" name="Text Box 8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514" name="Text Box 9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515" name="Text Box 9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516" name="Text Box 92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517" name="Text Box 93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518" name="Text Box 9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519" name="Text Box 9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9498" name="Line 96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99" name="Line 97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00" name="Line 98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01" name="Line 99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02" name="Line 100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03" name="Line 101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04" name="Line 102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05" name="Text Box 103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9506" name="Line 104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07" name="Line 105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08" name="Line 106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09" name="Rectangle 107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10" name="Text Box 108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9511" name="Text Box 109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9438" name="Group 110"/>
            <p:cNvGrpSpPr>
              <a:grpSpLocks/>
            </p:cNvGrpSpPr>
            <p:nvPr/>
          </p:nvGrpSpPr>
          <p:grpSpPr bwMode="auto">
            <a:xfrm>
              <a:off x="4508" y="6864"/>
              <a:ext cx="1348" cy="2304"/>
              <a:chOff x="2876" y="6864"/>
              <a:chExt cx="1348" cy="2304"/>
            </a:xfrm>
          </p:grpSpPr>
          <p:sp>
            <p:nvSpPr>
              <p:cNvPr id="9443" name="Rectangle 111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44" name="Text Box 112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9445" name="Text Box 113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9446" name="Text Box 114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9447" name="Line 115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48" name="Line 116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49" name="Line 117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50" name="Line 118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9451" name="Group 119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9475" name="Text Box 120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9476" name="Text Box 121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9477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9478" name="Line 123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479" name="Line 124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480" name="Line 125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481" name="Line 126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482" name="Line 127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483" name="Line 128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484" name="Line 129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485" name="Rectangle 130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486" name="Line 131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487" name="Line 132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452" name="Group 133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9467" name="Text Box 13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468" name="Text Box 13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469" name="Text Box 136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470" name="Text Box 137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471" name="Text Box 13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472" name="Text Box 13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473" name="Text Box 14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9474" name="Text Box 14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9453" name="Line 142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54" name="Line 143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55" name="Line 144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56" name="Line 145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57" name="Line 146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58" name="Line 147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59" name="Line 148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60" name="Text Box 149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9461" name="Line 150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62" name="Line 151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63" name="Line 152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64" name="Rectangle 153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65" name="Text Box 154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9466" name="Text Box 155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9439" name="Group 156"/>
            <p:cNvGrpSpPr>
              <a:grpSpLocks/>
            </p:cNvGrpSpPr>
            <p:nvPr/>
          </p:nvGrpSpPr>
          <p:grpSpPr bwMode="auto">
            <a:xfrm>
              <a:off x="4128" y="7439"/>
              <a:ext cx="480" cy="912"/>
              <a:chOff x="5280" y="7439"/>
              <a:chExt cx="480" cy="912"/>
            </a:xfrm>
          </p:grpSpPr>
          <p:sp>
            <p:nvSpPr>
              <p:cNvPr id="9440" name="Text Box 157"/>
              <p:cNvSpPr txBox="1">
                <a:spLocks noChangeArrowheads="1"/>
              </p:cNvSpPr>
              <p:nvPr/>
            </p:nvSpPr>
            <p:spPr bwMode="auto">
              <a:xfrm rot="-5400000">
                <a:off x="5136" y="7679"/>
                <a:ext cx="76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8 x 6.4 GB/s</a:t>
                </a:r>
              </a:p>
              <a:p>
                <a:pPr algn="l"/>
                <a:r>
                  <a:rPr lang="en-US" altLang="en-US"/>
                  <a:t>(1 per hub per direction)</a:t>
                </a:r>
              </a:p>
            </p:txBody>
          </p:sp>
          <p:sp>
            <p:nvSpPr>
              <p:cNvPr id="9441" name="Line 158"/>
              <p:cNvSpPr>
                <a:spLocks noChangeShapeType="1"/>
              </p:cNvSpPr>
              <p:nvPr/>
            </p:nvSpPr>
            <p:spPr bwMode="auto">
              <a:xfrm rot="16200000" flipH="1">
                <a:off x="5520" y="8111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42" name="Line 159"/>
              <p:cNvSpPr>
                <a:spLocks noChangeShapeType="1"/>
              </p:cNvSpPr>
              <p:nvPr/>
            </p:nvSpPr>
            <p:spPr bwMode="auto">
              <a:xfrm rot="16200000" flipH="1">
                <a:off x="5520" y="8015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9222" name="Group 160"/>
          <p:cNvGrpSpPr>
            <a:grpSpLocks/>
          </p:cNvGrpSpPr>
          <p:nvPr/>
        </p:nvGrpSpPr>
        <p:grpSpPr bwMode="auto">
          <a:xfrm>
            <a:off x="4795838" y="4038600"/>
            <a:ext cx="3281362" cy="1676400"/>
            <a:chOff x="10080" y="3936"/>
            <a:chExt cx="4130" cy="2112"/>
          </a:xfrm>
        </p:grpSpPr>
        <p:grpSp>
          <p:nvGrpSpPr>
            <p:cNvPr id="9278" name="Group 161"/>
            <p:cNvGrpSpPr>
              <a:grpSpLocks/>
            </p:cNvGrpSpPr>
            <p:nvPr/>
          </p:nvGrpSpPr>
          <p:grpSpPr bwMode="auto">
            <a:xfrm>
              <a:off x="10080" y="3936"/>
              <a:ext cx="1922" cy="2112"/>
              <a:chOff x="10080" y="3936"/>
              <a:chExt cx="1922" cy="2112"/>
            </a:xfrm>
          </p:grpSpPr>
          <p:sp>
            <p:nvSpPr>
              <p:cNvPr id="9360" name="Rectangle 162"/>
              <p:cNvSpPr>
                <a:spLocks noChangeArrowheads="1"/>
              </p:cNvSpPr>
              <p:nvPr/>
            </p:nvSpPr>
            <p:spPr bwMode="auto">
              <a:xfrm>
                <a:off x="10080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361" name="Text Box 163"/>
              <p:cNvSpPr txBox="1">
                <a:spLocks noChangeArrowheads="1"/>
              </p:cNvSpPr>
              <p:nvPr/>
            </p:nvSpPr>
            <p:spPr bwMode="auto">
              <a:xfrm rot="-5400000">
                <a:off x="1123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9362" name="Text Box 164"/>
              <p:cNvSpPr txBox="1">
                <a:spLocks noChangeArrowheads="1"/>
              </p:cNvSpPr>
              <p:nvPr/>
            </p:nvSpPr>
            <p:spPr bwMode="auto">
              <a:xfrm>
                <a:off x="10080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9363" name="Text Box 165"/>
              <p:cNvSpPr txBox="1">
                <a:spLocks noChangeArrowheads="1"/>
              </p:cNvSpPr>
              <p:nvPr/>
            </p:nvSpPr>
            <p:spPr bwMode="auto">
              <a:xfrm>
                <a:off x="11136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9364" name="Line 166"/>
              <p:cNvSpPr>
                <a:spLocks noChangeShapeType="1"/>
              </p:cNvSpPr>
              <p:nvPr/>
            </p:nvSpPr>
            <p:spPr bwMode="auto">
              <a:xfrm>
                <a:off x="10992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65" name="Text Box 167"/>
              <p:cNvSpPr txBox="1">
                <a:spLocks noChangeArrowheads="1"/>
              </p:cNvSpPr>
              <p:nvPr/>
            </p:nvSpPr>
            <p:spPr bwMode="auto">
              <a:xfrm>
                <a:off x="10176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9366" name="Text Box 168"/>
              <p:cNvSpPr txBox="1">
                <a:spLocks noChangeArrowheads="1"/>
              </p:cNvSpPr>
              <p:nvPr/>
            </p:nvSpPr>
            <p:spPr bwMode="auto">
              <a:xfrm>
                <a:off x="10176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9367" name="Line 169"/>
              <p:cNvSpPr>
                <a:spLocks noChangeShapeType="1"/>
              </p:cNvSpPr>
              <p:nvPr/>
            </p:nvSpPr>
            <p:spPr bwMode="auto">
              <a:xfrm rot="5400000" flipH="1" flipV="1">
                <a:off x="11666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68" name="Line 170"/>
              <p:cNvSpPr>
                <a:spLocks noChangeShapeType="1"/>
              </p:cNvSpPr>
              <p:nvPr/>
            </p:nvSpPr>
            <p:spPr bwMode="auto">
              <a:xfrm rot="5400000" flipH="1">
                <a:off x="11666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69" name="Line 171"/>
              <p:cNvSpPr>
                <a:spLocks noChangeShapeType="1"/>
              </p:cNvSpPr>
              <p:nvPr/>
            </p:nvSpPr>
            <p:spPr bwMode="auto">
              <a:xfrm flipH="1" flipV="1">
                <a:off x="1084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70" name="Line 172"/>
              <p:cNvSpPr>
                <a:spLocks noChangeShapeType="1"/>
              </p:cNvSpPr>
              <p:nvPr/>
            </p:nvSpPr>
            <p:spPr bwMode="auto">
              <a:xfrm flipH="1">
                <a:off x="10944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71" name="Line 173"/>
              <p:cNvSpPr>
                <a:spLocks noChangeShapeType="1"/>
              </p:cNvSpPr>
              <p:nvPr/>
            </p:nvSpPr>
            <p:spPr bwMode="auto">
              <a:xfrm>
                <a:off x="11088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9372" name="Group 174"/>
              <p:cNvGrpSpPr>
                <a:grpSpLocks/>
              </p:cNvGrpSpPr>
              <p:nvPr/>
            </p:nvGrpSpPr>
            <p:grpSpPr bwMode="auto">
              <a:xfrm>
                <a:off x="10176" y="4032"/>
                <a:ext cx="1442" cy="960"/>
                <a:chOff x="6912" y="-144"/>
                <a:chExt cx="1442" cy="960"/>
              </a:xfrm>
            </p:grpSpPr>
            <p:sp>
              <p:nvSpPr>
                <p:cNvPr id="9373" name="Line 17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008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74" name="Line 17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7104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75" name="Text Box 17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9376" name="Text Box 17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288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9377" name="Line 1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912" y="288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78" name="Rectangle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grpSp>
              <p:nvGrpSpPr>
                <p:cNvPr id="9379" name="Group 181"/>
                <p:cNvGrpSpPr>
                  <a:grpSpLocks/>
                </p:cNvGrpSpPr>
                <p:nvPr/>
              </p:nvGrpSpPr>
              <p:grpSpPr bwMode="auto">
                <a:xfrm>
                  <a:off x="720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9431" name="Text Box 1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432" name="Text Box 1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433" name="Text Box 1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434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435" name="Line 1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436" name="Line 1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80" name="Group 188"/>
                <p:cNvGrpSpPr>
                  <a:grpSpLocks/>
                </p:cNvGrpSpPr>
                <p:nvPr/>
              </p:nvGrpSpPr>
              <p:grpSpPr bwMode="auto">
                <a:xfrm>
                  <a:off x="734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9425" name="Text Box 1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426" name="Text Box 1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427" name="Text Box 1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428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429" name="Line 1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430" name="Line 1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81" name="Group 195"/>
                <p:cNvGrpSpPr>
                  <a:grpSpLocks/>
                </p:cNvGrpSpPr>
                <p:nvPr/>
              </p:nvGrpSpPr>
              <p:grpSpPr bwMode="auto">
                <a:xfrm>
                  <a:off x="748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9419" name="Text Box 1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420" name="Text Box 1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421" name="Text Box 1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422" name="Rectangle 1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423" name="Line 2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424" name="Line 2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82" name="Group 202"/>
                <p:cNvGrpSpPr>
                  <a:grpSpLocks/>
                </p:cNvGrpSpPr>
                <p:nvPr/>
              </p:nvGrpSpPr>
              <p:grpSpPr bwMode="auto">
                <a:xfrm>
                  <a:off x="7632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9413" name="Text Box 2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414" name="Text Box 2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415" name="Text Box 2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416" name="Rectangle 2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417" name="Line 2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418" name="Line 2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83" name="Group 209"/>
                <p:cNvGrpSpPr>
                  <a:grpSpLocks/>
                </p:cNvGrpSpPr>
                <p:nvPr/>
              </p:nvGrpSpPr>
              <p:grpSpPr bwMode="auto">
                <a:xfrm>
                  <a:off x="7776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9407" name="Text Box 21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408" name="Text Box 21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409" name="Text Box 21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410" name="Rectangle 213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411" name="Line 2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412" name="Line 21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84" name="Group 216"/>
                <p:cNvGrpSpPr>
                  <a:grpSpLocks/>
                </p:cNvGrpSpPr>
                <p:nvPr/>
              </p:nvGrpSpPr>
              <p:grpSpPr bwMode="auto">
                <a:xfrm>
                  <a:off x="792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9401" name="Text Box 21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402" name="Text Box 21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403" name="Text Box 21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404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405" name="Line 2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406" name="Line 22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85" name="Group 223"/>
                <p:cNvGrpSpPr>
                  <a:grpSpLocks/>
                </p:cNvGrpSpPr>
                <p:nvPr/>
              </p:nvGrpSpPr>
              <p:grpSpPr bwMode="auto">
                <a:xfrm>
                  <a:off x="806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9395" name="Text Box 22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96" name="Text Box 22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97" name="Text Box 22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98" name="Rectangle 22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99" name="Line 2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400" name="Line 2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86" name="Group 230"/>
                <p:cNvGrpSpPr>
                  <a:grpSpLocks/>
                </p:cNvGrpSpPr>
                <p:nvPr/>
              </p:nvGrpSpPr>
              <p:grpSpPr bwMode="auto">
                <a:xfrm>
                  <a:off x="820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9389" name="Text Box 23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90" name="Text Box 23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91" name="Text Box 23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92" name="Rectangle 23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93" name="Line 2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94" name="Line 23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387" name="Line 237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198" y="144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88" name="Line 238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200" y="432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279" name="Group 239"/>
            <p:cNvGrpSpPr>
              <a:grpSpLocks/>
            </p:cNvGrpSpPr>
            <p:nvPr/>
          </p:nvGrpSpPr>
          <p:grpSpPr bwMode="auto">
            <a:xfrm>
              <a:off x="12286" y="3936"/>
              <a:ext cx="1924" cy="2112"/>
              <a:chOff x="12286" y="3936"/>
              <a:chExt cx="1924" cy="2112"/>
            </a:xfrm>
          </p:grpSpPr>
          <p:sp>
            <p:nvSpPr>
              <p:cNvPr id="9283" name="Rectangle 240"/>
              <p:cNvSpPr>
                <a:spLocks noChangeArrowheads="1"/>
              </p:cNvSpPr>
              <p:nvPr/>
            </p:nvSpPr>
            <p:spPr bwMode="auto">
              <a:xfrm>
                <a:off x="12286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284" name="Text Box 241"/>
              <p:cNvSpPr txBox="1">
                <a:spLocks noChangeArrowheads="1"/>
              </p:cNvSpPr>
              <p:nvPr/>
            </p:nvSpPr>
            <p:spPr bwMode="auto">
              <a:xfrm rot="-5400000">
                <a:off x="1190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9285" name="Text Box 242"/>
              <p:cNvSpPr txBox="1">
                <a:spLocks noChangeArrowheads="1"/>
              </p:cNvSpPr>
              <p:nvPr/>
            </p:nvSpPr>
            <p:spPr bwMode="auto">
              <a:xfrm>
                <a:off x="12288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9286" name="Text Box 243"/>
              <p:cNvSpPr txBox="1">
                <a:spLocks noChangeArrowheads="1"/>
              </p:cNvSpPr>
              <p:nvPr/>
            </p:nvSpPr>
            <p:spPr bwMode="auto">
              <a:xfrm>
                <a:off x="13344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9287" name="Line 244"/>
              <p:cNvSpPr>
                <a:spLocks noChangeShapeType="1"/>
              </p:cNvSpPr>
              <p:nvPr/>
            </p:nvSpPr>
            <p:spPr bwMode="auto">
              <a:xfrm>
                <a:off x="13200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8" name="Text Box 245"/>
              <p:cNvSpPr txBox="1">
                <a:spLocks noChangeArrowheads="1"/>
              </p:cNvSpPr>
              <p:nvPr/>
            </p:nvSpPr>
            <p:spPr bwMode="auto">
              <a:xfrm>
                <a:off x="12670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9289" name="Text Box 246"/>
              <p:cNvSpPr txBox="1">
                <a:spLocks noChangeArrowheads="1"/>
              </p:cNvSpPr>
              <p:nvPr/>
            </p:nvSpPr>
            <p:spPr bwMode="auto">
              <a:xfrm>
                <a:off x="12384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9290" name="Line 247"/>
              <p:cNvSpPr>
                <a:spLocks noChangeShapeType="1"/>
              </p:cNvSpPr>
              <p:nvPr/>
            </p:nvSpPr>
            <p:spPr bwMode="auto">
              <a:xfrm rot="5400000" flipH="1" flipV="1">
                <a:off x="12624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91" name="Line 248"/>
              <p:cNvSpPr>
                <a:spLocks noChangeShapeType="1"/>
              </p:cNvSpPr>
              <p:nvPr/>
            </p:nvSpPr>
            <p:spPr bwMode="auto">
              <a:xfrm rot="5400000" flipH="1">
                <a:off x="12624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92" name="Line 249"/>
              <p:cNvSpPr>
                <a:spLocks noChangeShapeType="1"/>
              </p:cNvSpPr>
              <p:nvPr/>
            </p:nvSpPr>
            <p:spPr bwMode="auto">
              <a:xfrm flipH="1" flipV="1">
                <a:off x="13342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93" name="Line 250"/>
              <p:cNvSpPr>
                <a:spLocks noChangeShapeType="1"/>
              </p:cNvSpPr>
              <p:nvPr/>
            </p:nvSpPr>
            <p:spPr bwMode="auto">
              <a:xfrm flipH="1">
                <a:off x="1343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94" name="Line 251"/>
              <p:cNvSpPr>
                <a:spLocks noChangeShapeType="1"/>
              </p:cNvSpPr>
              <p:nvPr/>
            </p:nvSpPr>
            <p:spPr bwMode="auto">
              <a:xfrm>
                <a:off x="13296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9295" name="Group 252"/>
              <p:cNvGrpSpPr>
                <a:grpSpLocks/>
              </p:cNvGrpSpPr>
              <p:nvPr/>
            </p:nvGrpSpPr>
            <p:grpSpPr bwMode="auto">
              <a:xfrm>
                <a:off x="12672" y="4032"/>
                <a:ext cx="1440" cy="960"/>
                <a:chOff x="12672" y="4032"/>
                <a:chExt cx="1440" cy="960"/>
              </a:xfrm>
            </p:grpSpPr>
            <p:grpSp>
              <p:nvGrpSpPr>
                <p:cNvPr id="9296" name="Group 253"/>
                <p:cNvGrpSpPr>
                  <a:grpSpLocks/>
                </p:cNvGrpSpPr>
                <p:nvPr/>
              </p:nvGrpSpPr>
              <p:grpSpPr bwMode="auto">
                <a:xfrm>
                  <a:off x="1267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9354" name="Text Box 25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55" name="Text Box 25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56" name="Text Box 25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57" name="Rectangle 25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58" name="Line 2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9" name="Line 2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97" name="Group 260"/>
                <p:cNvGrpSpPr>
                  <a:grpSpLocks/>
                </p:cNvGrpSpPr>
                <p:nvPr/>
              </p:nvGrpSpPr>
              <p:grpSpPr bwMode="auto">
                <a:xfrm>
                  <a:off x="1281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9348" name="Text Box 26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49" name="Text Box 26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50" name="Text Box 26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51" name="Rectangle 26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52" name="Line 2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3" name="Line 26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98" name="Group 267"/>
                <p:cNvGrpSpPr>
                  <a:grpSpLocks/>
                </p:cNvGrpSpPr>
                <p:nvPr/>
              </p:nvGrpSpPr>
              <p:grpSpPr bwMode="auto">
                <a:xfrm>
                  <a:off x="1296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9342" name="Text Box 26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43" name="Text Box 26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44" name="Text Box 27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45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46" name="Line 2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7" name="Line 27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99" name="Group 274"/>
                <p:cNvGrpSpPr>
                  <a:grpSpLocks/>
                </p:cNvGrpSpPr>
                <p:nvPr/>
              </p:nvGrpSpPr>
              <p:grpSpPr bwMode="auto">
                <a:xfrm>
                  <a:off x="13106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9336" name="Text Box 27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37" name="Text Box 27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38" name="Text Box 27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39" name="Rectangle 278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40" name="Line 2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1" name="Line 28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00" name="Group 281"/>
                <p:cNvGrpSpPr>
                  <a:grpSpLocks/>
                </p:cNvGrpSpPr>
                <p:nvPr/>
              </p:nvGrpSpPr>
              <p:grpSpPr bwMode="auto">
                <a:xfrm>
                  <a:off x="13250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9330" name="Text Box 2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31" name="Text Box 2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32" name="Text Box 2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33" name="Rectangle 2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34" name="Line 2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5" name="Line 2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01" name="Group 288"/>
                <p:cNvGrpSpPr>
                  <a:grpSpLocks/>
                </p:cNvGrpSpPr>
                <p:nvPr/>
              </p:nvGrpSpPr>
              <p:grpSpPr bwMode="auto">
                <a:xfrm>
                  <a:off x="1339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9324" name="Text Box 2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25" name="Text Box 2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26" name="Text Box 2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27" name="Rectangle 2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28" name="Line 2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9" name="Line 2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02" name="Group 295"/>
                <p:cNvGrpSpPr>
                  <a:grpSpLocks/>
                </p:cNvGrpSpPr>
                <p:nvPr/>
              </p:nvGrpSpPr>
              <p:grpSpPr bwMode="auto">
                <a:xfrm>
                  <a:off x="1353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9318" name="Text Box 2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19" name="Text Box 2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20" name="Text Box 2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21" name="Rectangle 2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22" name="Line 3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3" name="Line 3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03" name="Group 302"/>
                <p:cNvGrpSpPr>
                  <a:grpSpLocks/>
                </p:cNvGrpSpPr>
                <p:nvPr/>
              </p:nvGrpSpPr>
              <p:grpSpPr bwMode="auto">
                <a:xfrm>
                  <a:off x="1368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9312" name="Text Box 3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9313" name="Text Box 3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9314" name="Text Box 3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9315" name="Rectangle 3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9316" name="Line 3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7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304" name="Line 30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2" y="4320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05" name="Line 310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4" y="4608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06" name="Line 311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920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07" name="Line 3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4016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08" name="Text Box 31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9309" name="Text Box 31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464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9310" name="Line 31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824" y="4464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11" name="Rectangle 316"/>
                <p:cNvSpPr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sp>
          <p:nvSpPr>
            <p:cNvPr id="9280" name="Text Box 317"/>
            <p:cNvSpPr txBox="1">
              <a:spLocks noChangeArrowheads="1"/>
            </p:cNvSpPr>
            <p:nvPr/>
          </p:nvSpPr>
          <p:spPr bwMode="auto">
            <a:xfrm rot="-5400000">
              <a:off x="11857" y="4559"/>
              <a:ext cx="57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&lt;20GB/s</a:t>
              </a:r>
            </a:p>
            <a:p>
              <a:r>
                <a:rPr lang="en-US" altLang="en-US"/>
                <a:t>(each direction)</a:t>
              </a:r>
            </a:p>
          </p:txBody>
        </p:sp>
        <p:sp>
          <p:nvSpPr>
            <p:cNvPr id="9281" name="Line 318"/>
            <p:cNvSpPr>
              <a:spLocks noChangeShapeType="1"/>
            </p:cNvSpPr>
            <p:nvPr/>
          </p:nvSpPr>
          <p:spPr bwMode="auto">
            <a:xfrm flipV="1">
              <a:off x="11906" y="5040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82" name="Line 319"/>
            <p:cNvSpPr>
              <a:spLocks noChangeShapeType="1"/>
            </p:cNvSpPr>
            <p:nvPr/>
          </p:nvSpPr>
          <p:spPr bwMode="auto">
            <a:xfrm flipH="1" flipV="1">
              <a:off x="11906" y="5136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223" name="Text Box 320"/>
          <p:cNvSpPr txBox="1">
            <a:spLocks noChangeArrowheads="1"/>
          </p:cNvSpPr>
          <p:nvPr/>
        </p:nvSpPr>
        <p:spPr bwMode="auto">
          <a:xfrm>
            <a:off x="464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AMD Opteron 2356 (Barcelona)</a:t>
            </a:r>
          </a:p>
        </p:txBody>
      </p:sp>
      <p:sp>
        <p:nvSpPr>
          <p:cNvPr id="9224" name="Text Box 321"/>
          <p:cNvSpPr txBox="1">
            <a:spLocks noChangeArrowheads="1"/>
          </p:cNvSpPr>
          <p:nvPr/>
        </p:nvSpPr>
        <p:spPr bwMode="auto">
          <a:xfrm>
            <a:off x="83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Intel Xeon E5345 (Clovertown)</a:t>
            </a:r>
          </a:p>
        </p:txBody>
      </p:sp>
      <p:sp>
        <p:nvSpPr>
          <p:cNvPr id="9225" name="Text Box 322"/>
          <p:cNvSpPr txBox="1">
            <a:spLocks noChangeArrowheads="1"/>
          </p:cNvSpPr>
          <p:nvPr/>
        </p:nvSpPr>
        <p:spPr bwMode="auto">
          <a:xfrm>
            <a:off x="464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IBM QS20 Cell Blade</a:t>
            </a:r>
          </a:p>
        </p:txBody>
      </p:sp>
      <p:sp>
        <p:nvSpPr>
          <p:cNvPr id="9226" name="Text Box 323"/>
          <p:cNvSpPr txBox="1">
            <a:spLocks noChangeArrowheads="1"/>
          </p:cNvSpPr>
          <p:nvPr/>
        </p:nvSpPr>
        <p:spPr bwMode="auto">
          <a:xfrm>
            <a:off x="83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Sun T2+ T5140 (Victoria Falls)</a:t>
            </a:r>
          </a:p>
        </p:txBody>
      </p:sp>
      <p:grpSp>
        <p:nvGrpSpPr>
          <p:cNvPr id="9227" name="Group 111"/>
          <p:cNvGrpSpPr>
            <a:grpSpLocks/>
          </p:cNvGrpSpPr>
          <p:nvPr/>
        </p:nvGrpSpPr>
        <p:grpSpPr bwMode="auto">
          <a:xfrm>
            <a:off x="1447800" y="1562100"/>
            <a:ext cx="2362200" cy="1333500"/>
            <a:chOff x="3072" y="3936"/>
            <a:chExt cx="2976" cy="1680"/>
          </a:xfrm>
        </p:grpSpPr>
        <p:sp>
          <p:nvSpPr>
            <p:cNvPr id="9228" name="AutoShape 112"/>
            <p:cNvSpPr>
              <a:spLocks noChangeArrowheads="1"/>
            </p:cNvSpPr>
            <p:nvPr/>
          </p:nvSpPr>
          <p:spPr bwMode="auto">
            <a:xfrm>
              <a:off x="4608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29" name="AutoShape 113"/>
            <p:cNvSpPr>
              <a:spLocks noChangeArrowheads="1"/>
            </p:cNvSpPr>
            <p:nvPr/>
          </p:nvSpPr>
          <p:spPr bwMode="auto">
            <a:xfrm>
              <a:off x="3072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30" name="Line 114"/>
            <p:cNvSpPr>
              <a:spLocks noChangeAspect="1" noChangeShapeType="1"/>
            </p:cNvSpPr>
            <p:nvPr/>
          </p:nvSpPr>
          <p:spPr bwMode="auto">
            <a:xfrm flipV="1">
              <a:off x="4032" y="4752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1" name="Line 115"/>
            <p:cNvSpPr>
              <a:spLocks noChangeAspect="1" noChangeShapeType="1"/>
            </p:cNvSpPr>
            <p:nvPr/>
          </p:nvSpPr>
          <p:spPr bwMode="auto">
            <a:xfrm flipV="1">
              <a:off x="5088" y="4753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2" name="Text Box 116"/>
            <p:cNvSpPr txBox="1">
              <a:spLocks noChangeAspect="1" noChangeArrowheads="1"/>
            </p:cNvSpPr>
            <p:nvPr/>
          </p:nvSpPr>
          <p:spPr bwMode="auto">
            <a:xfrm>
              <a:off x="3694" y="5328"/>
              <a:ext cx="1729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FBDIMMs</a:t>
              </a:r>
            </a:p>
          </p:txBody>
        </p:sp>
        <p:sp>
          <p:nvSpPr>
            <p:cNvPr id="9233" name="Text Box 117"/>
            <p:cNvSpPr txBox="1">
              <a:spLocks noChangeAspect="1" noChangeArrowheads="1"/>
            </p:cNvSpPr>
            <p:nvPr/>
          </p:nvSpPr>
          <p:spPr bwMode="auto">
            <a:xfrm>
              <a:off x="3694" y="4944"/>
              <a:ext cx="1729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Chipset (4x64b controllers)</a:t>
              </a:r>
            </a:p>
          </p:txBody>
        </p:sp>
        <p:sp>
          <p:nvSpPr>
            <p:cNvPr id="9234" name="Text Box 118"/>
            <p:cNvSpPr txBox="1">
              <a:spLocks noChangeAspect="1" noChangeArrowheads="1"/>
            </p:cNvSpPr>
            <p:nvPr/>
          </p:nvSpPr>
          <p:spPr bwMode="auto">
            <a:xfrm>
              <a:off x="4848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GB/s(write)</a:t>
              </a:r>
            </a:p>
          </p:txBody>
        </p:sp>
        <p:sp>
          <p:nvSpPr>
            <p:cNvPr id="9235" name="Line 119"/>
            <p:cNvSpPr>
              <a:spLocks noChangeAspect="1" noChangeShapeType="1"/>
            </p:cNvSpPr>
            <p:nvPr/>
          </p:nvSpPr>
          <p:spPr bwMode="auto">
            <a:xfrm>
              <a:off x="4655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6" name="Text Box 120"/>
            <p:cNvSpPr txBox="1">
              <a:spLocks noChangeAspect="1" noChangeArrowheads="1"/>
            </p:cNvSpPr>
            <p:nvPr/>
          </p:nvSpPr>
          <p:spPr bwMode="auto">
            <a:xfrm>
              <a:off x="3792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21.33 GB/s(read)</a:t>
              </a:r>
            </a:p>
          </p:txBody>
        </p:sp>
        <p:sp>
          <p:nvSpPr>
            <p:cNvPr id="9237" name="Line 121"/>
            <p:cNvSpPr>
              <a:spLocks noChangeAspect="1" noChangeShapeType="1"/>
            </p:cNvSpPr>
            <p:nvPr/>
          </p:nvSpPr>
          <p:spPr bwMode="auto">
            <a:xfrm flipV="1">
              <a:off x="446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8" name="Line 122"/>
            <p:cNvSpPr>
              <a:spLocks noChangeAspect="1" noChangeShapeType="1"/>
            </p:cNvSpPr>
            <p:nvPr/>
          </p:nvSpPr>
          <p:spPr bwMode="auto">
            <a:xfrm>
              <a:off x="4704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9" name="Line 123"/>
            <p:cNvSpPr>
              <a:spLocks noChangeAspect="1" noChangeShapeType="1"/>
            </p:cNvSpPr>
            <p:nvPr/>
          </p:nvSpPr>
          <p:spPr bwMode="auto">
            <a:xfrm>
              <a:off x="475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0" name="Line 124"/>
            <p:cNvSpPr>
              <a:spLocks noChangeAspect="1" noChangeShapeType="1"/>
            </p:cNvSpPr>
            <p:nvPr/>
          </p:nvSpPr>
          <p:spPr bwMode="auto">
            <a:xfrm>
              <a:off x="480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1" name="Line 125"/>
            <p:cNvSpPr>
              <a:spLocks noChangeAspect="1" noChangeShapeType="1"/>
            </p:cNvSpPr>
            <p:nvPr/>
          </p:nvSpPr>
          <p:spPr bwMode="auto">
            <a:xfrm flipV="1">
              <a:off x="4416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2" name="Line 126"/>
            <p:cNvSpPr>
              <a:spLocks noChangeAspect="1" noChangeShapeType="1"/>
            </p:cNvSpPr>
            <p:nvPr/>
          </p:nvSpPr>
          <p:spPr bwMode="auto">
            <a:xfrm flipV="1">
              <a:off x="4368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3" name="Line 127"/>
            <p:cNvSpPr>
              <a:spLocks noChangeAspect="1" noChangeShapeType="1"/>
            </p:cNvSpPr>
            <p:nvPr/>
          </p:nvSpPr>
          <p:spPr bwMode="auto">
            <a:xfrm flipV="1">
              <a:off x="432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4" name="Text Box 128"/>
            <p:cNvSpPr txBox="1">
              <a:spLocks noChangeAspect="1" noChangeArrowheads="1"/>
            </p:cNvSpPr>
            <p:nvPr/>
          </p:nvSpPr>
          <p:spPr bwMode="auto">
            <a:xfrm>
              <a:off x="5185" y="4751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</a:t>
              </a:r>
            </a:p>
          </p:txBody>
        </p:sp>
        <p:sp>
          <p:nvSpPr>
            <p:cNvPr id="9245" name="Text Box 129"/>
            <p:cNvSpPr txBox="1">
              <a:spLocks noChangeAspect="1" noChangeArrowheads="1"/>
            </p:cNvSpPr>
            <p:nvPr/>
          </p:nvSpPr>
          <p:spPr bwMode="auto">
            <a:xfrm>
              <a:off x="316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9246" name="Text Box 130"/>
            <p:cNvSpPr txBox="1">
              <a:spLocks noChangeAspect="1" noChangeArrowheads="1"/>
            </p:cNvSpPr>
            <p:nvPr/>
          </p:nvSpPr>
          <p:spPr bwMode="auto">
            <a:xfrm>
              <a:off x="3169" y="4607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9247" name="Text Box 131"/>
            <p:cNvSpPr txBox="1">
              <a:spLocks noChangeAspect="1" noChangeArrowheads="1"/>
            </p:cNvSpPr>
            <p:nvPr/>
          </p:nvSpPr>
          <p:spPr bwMode="auto">
            <a:xfrm>
              <a:off x="3457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9248" name="Text Box 132"/>
            <p:cNvSpPr txBox="1">
              <a:spLocks noChangeAspect="1" noChangeArrowheads="1"/>
            </p:cNvSpPr>
            <p:nvPr/>
          </p:nvSpPr>
          <p:spPr bwMode="auto">
            <a:xfrm>
              <a:off x="3841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9249" name="Text Box 133"/>
            <p:cNvSpPr txBox="1">
              <a:spLocks noChangeAspect="1" noChangeArrowheads="1"/>
            </p:cNvSpPr>
            <p:nvPr/>
          </p:nvSpPr>
          <p:spPr bwMode="auto">
            <a:xfrm>
              <a:off x="412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9250" name="Line 134"/>
            <p:cNvSpPr>
              <a:spLocks noChangeShapeType="1"/>
            </p:cNvSpPr>
            <p:nvPr/>
          </p:nvSpPr>
          <p:spPr bwMode="auto">
            <a:xfrm flipH="1" flipV="1">
              <a:off x="3360" y="4751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1" name="Text Box 135"/>
            <p:cNvSpPr txBox="1">
              <a:spLocks noChangeAspect="1" noChangeArrowheads="1"/>
            </p:cNvSpPr>
            <p:nvPr/>
          </p:nvSpPr>
          <p:spPr bwMode="auto">
            <a:xfrm>
              <a:off x="3360" y="4752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10.66 GB/s</a:t>
              </a:r>
            </a:p>
          </p:txBody>
        </p:sp>
        <p:sp>
          <p:nvSpPr>
            <p:cNvPr id="9252" name="Text Box 136"/>
            <p:cNvSpPr txBox="1">
              <a:spLocks noChangeAspect="1" noChangeArrowheads="1"/>
            </p:cNvSpPr>
            <p:nvPr/>
          </p:nvSpPr>
          <p:spPr bwMode="auto">
            <a:xfrm>
              <a:off x="470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9253" name="Text Box 137"/>
            <p:cNvSpPr txBox="1">
              <a:spLocks noChangeAspect="1" noChangeArrowheads="1"/>
            </p:cNvSpPr>
            <p:nvPr/>
          </p:nvSpPr>
          <p:spPr bwMode="auto">
            <a:xfrm>
              <a:off x="4704" y="4608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9254" name="Text Box 138"/>
            <p:cNvSpPr txBox="1">
              <a:spLocks noChangeAspect="1" noChangeArrowheads="1"/>
            </p:cNvSpPr>
            <p:nvPr/>
          </p:nvSpPr>
          <p:spPr bwMode="auto">
            <a:xfrm>
              <a:off x="499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9255" name="Text Box 139"/>
            <p:cNvSpPr txBox="1">
              <a:spLocks noChangeAspect="1" noChangeArrowheads="1"/>
            </p:cNvSpPr>
            <p:nvPr/>
          </p:nvSpPr>
          <p:spPr bwMode="auto">
            <a:xfrm>
              <a:off x="537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9256" name="Text Box 140"/>
            <p:cNvSpPr txBox="1">
              <a:spLocks noChangeAspect="1" noChangeArrowheads="1"/>
            </p:cNvSpPr>
            <p:nvPr/>
          </p:nvSpPr>
          <p:spPr bwMode="auto">
            <a:xfrm>
              <a:off x="566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9257" name="Line 141"/>
            <p:cNvSpPr>
              <a:spLocks noChangeShapeType="1"/>
            </p:cNvSpPr>
            <p:nvPr/>
          </p:nvSpPr>
          <p:spPr bwMode="auto">
            <a:xfrm flipH="1" flipV="1">
              <a:off x="4895" y="4752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8" name="Line 142"/>
            <p:cNvSpPr>
              <a:spLocks noChangeAspect="1" noChangeShapeType="1"/>
            </p:cNvSpPr>
            <p:nvPr/>
          </p:nvSpPr>
          <p:spPr bwMode="auto">
            <a:xfrm flipV="1">
              <a:off x="3456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9" name="Line 143"/>
            <p:cNvSpPr>
              <a:spLocks noChangeAspect="1" noChangeShapeType="1"/>
            </p:cNvSpPr>
            <p:nvPr/>
          </p:nvSpPr>
          <p:spPr bwMode="auto">
            <a:xfrm>
              <a:off x="4128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0" name="Line 144"/>
            <p:cNvSpPr>
              <a:spLocks noChangeAspect="1" noChangeShapeType="1"/>
            </p:cNvSpPr>
            <p:nvPr/>
          </p:nvSpPr>
          <p:spPr bwMode="auto">
            <a:xfrm flipV="1">
              <a:off x="4991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1" name="Line 145"/>
            <p:cNvSpPr>
              <a:spLocks noChangeAspect="1" noChangeShapeType="1"/>
            </p:cNvSpPr>
            <p:nvPr/>
          </p:nvSpPr>
          <p:spPr bwMode="auto">
            <a:xfrm>
              <a:off x="5663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2" name="Text Box 146"/>
            <p:cNvSpPr txBox="1">
              <a:spLocks noChangeAspect="1" noChangeArrowheads="1"/>
            </p:cNvSpPr>
            <p:nvPr/>
          </p:nvSpPr>
          <p:spPr bwMode="auto">
            <a:xfrm>
              <a:off x="3169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9263" name="Text Box 147"/>
            <p:cNvSpPr txBox="1">
              <a:spLocks noChangeAspect="1" noChangeArrowheads="1"/>
            </p:cNvSpPr>
            <p:nvPr/>
          </p:nvSpPr>
          <p:spPr bwMode="auto">
            <a:xfrm>
              <a:off x="3841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9264" name="Text Box 148"/>
            <p:cNvSpPr txBox="1">
              <a:spLocks noChangeAspect="1" noChangeArrowheads="1"/>
            </p:cNvSpPr>
            <p:nvPr/>
          </p:nvSpPr>
          <p:spPr bwMode="auto">
            <a:xfrm>
              <a:off x="4705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9265" name="Text Box 149"/>
            <p:cNvSpPr txBox="1">
              <a:spLocks noChangeAspect="1" noChangeArrowheads="1"/>
            </p:cNvSpPr>
            <p:nvPr/>
          </p:nvSpPr>
          <p:spPr bwMode="auto">
            <a:xfrm>
              <a:off x="5376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9266" name="Line 150"/>
            <p:cNvSpPr>
              <a:spLocks noChangeAspect="1" noChangeShapeType="1"/>
            </p:cNvSpPr>
            <p:nvPr/>
          </p:nvSpPr>
          <p:spPr bwMode="auto">
            <a:xfrm>
              <a:off x="3169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7" name="Line 151"/>
            <p:cNvSpPr>
              <a:spLocks noChangeAspect="1" noChangeShapeType="1"/>
            </p:cNvSpPr>
            <p:nvPr/>
          </p:nvSpPr>
          <p:spPr bwMode="auto">
            <a:xfrm>
              <a:off x="3840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8" name="Line 152"/>
            <p:cNvSpPr>
              <a:spLocks noChangeAspect="1" noChangeShapeType="1"/>
            </p:cNvSpPr>
            <p:nvPr/>
          </p:nvSpPr>
          <p:spPr bwMode="auto">
            <a:xfrm>
              <a:off x="4704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9" name="Line 153"/>
            <p:cNvSpPr>
              <a:spLocks noChangeAspect="1" noChangeShapeType="1"/>
            </p:cNvSpPr>
            <p:nvPr/>
          </p:nvSpPr>
          <p:spPr bwMode="auto">
            <a:xfrm>
              <a:off x="5375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0" name="Rectangle 154"/>
            <p:cNvSpPr>
              <a:spLocks noChangeAspect="1" noChangeArrowheads="1"/>
            </p:cNvSpPr>
            <p:nvPr/>
          </p:nvSpPr>
          <p:spPr bwMode="auto">
            <a:xfrm>
              <a:off x="3169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71" name="Line 155"/>
            <p:cNvSpPr>
              <a:spLocks noChangeAspect="1" noChangeShapeType="1"/>
            </p:cNvSpPr>
            <p:nvPr/>
          </p:nvSpPr>
          <p:spPr bwMode="auto">
            <a:xfrm>
              <a:off x="3457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2" name="Rectangle 156"/>
            <p:cNvSpPr>
              <a:spLocks noChangeAspect="1" noChangeArrowheads="1"/>
            </p:cNvSpPr>
            <p:nvPr/>
          </p:nvSpPr>
          <p:spPr bwMode="auto">
            <a:xfrm>
              <a:off x="3840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73" name="Line 157"/>
            <p:cNvSpPr>
              <a:spLocks noChangeAspect="1" noChangeShapeType="1"/>
            </p:cNvSpPr>
            <p:nvPr/>
          </p:nvSpPr>
          <p:spPr bwMode="auto">
            <a:xfrm>
              <a:off x="4128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4" name="Rectangle 158"/>
            <p:cNvSpPr>
              <a:spLocks noChangeAspect="1" noChangeArrowheads="1"/>
            </p:cNvSpPr>
            <p:nvPr/>
          </p:nvSpPr>
          <p:spPr bwMode="auto">
            <a:xfrm>
              <a:off x="4704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75" name="Line 159"/>
            <p:cNvSpPr>
              <a:spLocks noChangeAspect="1" noChangeShapeType="1"/>
            </p:cNvSpPr>
            <p:nvPr/>
          </p:nvSpPr>
          <p:spPr bwMode="auto">
            <a:xfrm>
              <a:off x="4992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6" name="Rectangle 160"/>
            <p:cNvSpPr>
              <a:spLocks noChangeAspect="1" noChangeArrowheads="1"/>
            </p:cNvSpPr>
            <p:nvPr/>
          </p:nvSpPr>
          <p:spPr bwMode="auto">
            <a:xfrm>
              <a:off x="5375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77" name="Line 161"/>
            <p:cNvSpPr>
              <a:spLocks noChangeAspect="1" noChangeShapeType="1"/>
            </p:cNvSpPr>
            <p:nvPr/>
          </p:nvSpPr>
          <p:spPr bwMode="auto">
            <a:xfrm>
              <a:off x="5663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29A833C-74D1-47EE-B9BD-A69401CD4316}" type="slidenum">
              <a:rPr lang="en-US" altLang="en-US" sz="1200">
                <a:latin typeface="Arial Black" panose="020B0A04020102020204" pitchFamily="34" charset="0"/>
              </a:rPr>
              <a:pPr/>
              <a:t>70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Acknowledgements</a:t>
            </a:r>
          </a:p>
        </p:txBody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Research supported by:</a:t>
            </a:r>
          </a:p>
          <a:p>
            <a:pPr lvl="1" eaLnBrk="1" hangingPunct="1"/>
            <a:r>
              <a:rPr lang="en-US" altLang="en-US" smtClean="0"/>
              <a:t>Microsoft and Intel funding (Award #20080469)</a:t>
            </a:r>
          </a:p>
          <a:p>
            <a:pPr lvl="1" eaLnBrk="1" hangingPunct="1"/>
            <a:r>
              <a:rPr lang="en-US" altLang="en-US" smtClean="0"/>
              <a:t>DOE Office of Science under contract number DE-AC02-05CH11231</a:t>
            </a:r>
          </a:p>
          <a:p>
            <a:pPr lvl="1" eaLnBrk="1" hangingPunct="1"/>
            <a:r>
              <a:rPr lang="en-US" altLang="en-US" smtClean="0"/>
              <a:t>NSF contract CNS-0325873</a:t>
            </a:r>
          </a:p>
          <a:p>
            <a:pPr lvl="1" eaLnBrk="1" hangingPunct="1"/>
            <a:r>
              <a:rPr lang="en-US" altLang="en-US" smtClean="0"/>
              <a:t>Sun Microsystems - Niagara2 / Victoria Falls machines</a:t>
            </a:r>
          </a:p>
          <a:p>
            <a:pPr lvl="1" eaLnBrk="1" hangingPunct="1"/>
            <a:r>
              <a:rPr lang="en-US" altLang="en-US" smtClean="0"/>
              <a:t>AMD - access to Quad-core Opteron (barcelona) access</a:t>
            </a:r>
          </a:p>
          <a:p>
            <a:pPr lvl="1" eaLnBrk="1" hangingPunct="1"/>
            <a:r>
              <a:rPr lang="en-US" altLang="en-US" smtClean="0"/>
              <a:t>Forschungszentrum Jülich - access to QS20 Cell blades </a:t>
            </a:r>
          </a:p>
          <a:p>
            <a:pPr lvl="1" eaLnBrk="1" hangingPunct="1"/>
            <a:r>
              <a:rPr lang="en-US" altLang="en-US" smtClean="0"/>
              <a:t>IBM - virtual loaner program to QS20 Cell blades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9"/>
          <p:cNvSpPr>
            <a:spLocks noGrp="1" noChangeArrowheads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CA2B121-32AA-4557-9B3E-D6E5BFE520FF}" type="slidenum">
              <a:rPr lang="en-US" altLang="en-US" sz="1200">
                <a:latin typeface="Arial Black" panose="020B0A04020102020204" pitchFamily="34" charset="0"/>
              </a:rPr>
              <a:pPr/>
              <a:t>71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74755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z="4800" smtClean="0"/>
              <a:t>Questions ?</a:t>
            </a:r>
            <a:endParaRPr lang="en-US" altLang="en-US" smtClean="0"/>
          </a:p>
        </p:txBody>
      </p:sp>
      <p:sp>
        <p:nvSpPr>
          <p:cNvPr id="74756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algn="l" eaLnBrk="1" hangingPunct="1"/>
            <a:r>
              <a:rPr lang="en-US" altLang="en-US" smtClean="0"/>
              <a:t>Samuel Williams, Leonid Oliker, Richard Vuduc, John Shalf, Katherine Yelick, James Demmel, "</a:t>
            </a:r>
            <a:r>
              <a:rPr lang="en-US" altLang="en-US" i="1" smtClean="0"/>
              <a:t>Optimization of Sparse Matrix-Vector Multiplication on Emerging Multicore Platforms</a:t>
            </a:r>
            <a:r>
              <a:rPr lang="en-US" altLang="en-US" smtClean="0"/>
              <a:t>", Supercomputing (SC), 2007. </a:t>
            </a:r>
          </a:p>
          <a:p>
            <a:pPr algn="l" eaLnBrk="1" hangingPunct="1"/>
            <a:endParaRPr lang="en-US" altLang="en-US" smtClean="0"/>
          </a:p>
          <a:p>
            <a:pPr algn="l" eaLnBrk="1" hangingPunct="1"/>
            <a:r>
              <a:rPr lang="en-US" altLang="en-US" smtClean="0"/>
              <a:t>Samuel Williams, Jonathan Carter, Leonid Oliker, John Shalf, Katherine Yelick, "</a:t>
            </a:r>
            <a:r>
              <a:rPr lang="en-US" altLang="en-US" i="1" smtClean="0"/>
              <a:t>Lattice Boltzmann Simulation Optimization on Leading Multicore Platforms</a:t>
            </a:r>
            <a:r>
              <a:rPr lang="en-US" altLang="en-US" smtClean="0"/>
              <a:t>", International Parallel &amp; Distributed Processing Symposium (IPDPS), 2008. </a:t>
            </a:r>
          </a:p>
          <a:p>
            <a:pPr algn="l" eaLnBrk="1" hangingPunct="1"/>
            <a:r>
              <a:rPr lang="en-US" altLang="en-US" b="1" smtClean="0"/>
              <a:t>Best Paper, Application Track</a:t>
            </a:r>
            <a:endParaRPr lang="en-US" altLang="en-US" smtClean="0"/>
          </a:p>
          <a:p>
            <a:pPr algn="l" eaLnBrk="1" hangingPunct="1"/>
            <a:endParaRPr lang="en-US" altLang="en-US" smtClean="0"/>
          </a:p>
          <a:p>
            <a:pPr algn="l" eaLnBrk="1" hangingPunct="1"/>
            <a:r>
              <a:rPr lang="en-US" altLang="en-US" smtClean="0"/>
              <a:t>Kaushik Datta, Mark Murphy, Vasily Volkov, Samuel Williams, Jonathan Carter, Leonid Oliker, David Patterson, John Shalf, Katherine Yelick, “</a:t>
            </a:r>
            <a:r>
              <a:rPr lang="en-US" altLang="en-US" i="1" smtClean="0"/>
              <a:t>Stencil Computation Optimization and Autotuning on State-of-the-Art Multicore Architecture</a:t>
            </a:r>
            <a:r>
              <a:rPr lang="en-US" altLang="en-US" smtClean="0"/>
              <a:t>”, Supercomputing (SC) (to appear), 2008. </a:t>
            </a:r>
          </a:p>
          <a:p>
            <a:pPr algn="l" eaLnBrk="1" hangingPunct="1"/>
            <a:endParaRPr lang="en-US" altLang="en-US" smtClean="0"/>
          </a:p>
          <a:p>
            <a:pPr eaLnBrk="1" hangingPunct="1"/>
            <a:endParaRPr lang="en-US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5249700-E46E-4CA7-9A6F-F0E1A9384257}" type="slidenum">
              <a:rPr lang="en-US" altLang="en-US" sz="1200">
                <a:latin typeface="Arial Black" panose="020B0A04020102020204" pitchFamily="34" charset="0"/>
              </a:rPr>
              <a:pPr/>
              <a:t>8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024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Multicore SMPs Used</a:t>
            </a:r>
          </a:p>
        </p:txBody>
      </p:sp>
      <p:grpSp>
        <p:nvGrpSpPr>
          <p:cNvPr id="10244" name="Group 3"/>
          <p:cNvGrpSpPr>
            <a:grpSpLocks/>
          </p:cNvGrpSpPr>
          <p:nvPr/>
        </p:nvGrpSpPr>
        <p:grpSpPr bwMode="auto">
          <a:xfrm>
            <a:off x="4724400" y="1600200"/>
            <a:ext cx="3427413" cy="1447800"/>
            <a:chOff x="3070" y="3021"/>
            <a:chExt cx="4320" cy="1825"/>
          </a:xfrm>
        </p:grpSpPr>
        <p:sp>
          <p:nvSpPr>
            <p:cNvPr id="10562" name="Rectangle 4"/>
            <p:cNvSpPr>
              <a:spLocks noChangeArrowheads="1"/>
            </p:cNvSpPr>
            <p:nvPr/>
          </p:nvSpPr>
          <p:spPr bwMode="auto">
            <a:xfrm>
              <a:off x="3070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563" name="Text Box 5"/>
            <p:cNvSpPr txBox="1">
              <a:spLocks noChangeArrowheads="1"/>
            </p:cNvSpPr>
            <p:nvPr/>
          </p:nvSpPr>
          <p:spPr bwMode="auto">
            <a:xfrm>
              <a:off x="3070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10564" name="Text Box 6"/>
            <p:cNvSpPr txBox="1">
              <a:spLocks noChangeArrowheads="1"/>
            </p:cNvSpPr>
            <p:nvPr/>
          </p:nvSpPr>
          <p:spPr bwMode="auto">
            <a:xfrm>
              <a:off x="4078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10565" name="Text Box 7"/>
            <p:cNvSpPr txBox="1">
              <a:spLocks noChangeArrowheads="1"/>
            </p:cNvSpPr>
            <p:nvPr/>
          </p:nvSpPr>
          <p:spPr bwMode="auto">
            <a:xfrm>
              <a:off x="3168" y="4077"/>
              <a:ext cx="1822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10566" name="Text Box 8"/>
            <p:cNvSpPr txBox="1">
              <a:spLocks noChangeArrowheads="1"/>
            </p:cNvSpPr>
            <p:nvPr/>
          </p:nvSpPr>
          <p:spPr bwMode="auto">
            <a:xfrm rot="-5400000">
              <a:off x="4462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10567" name="Text Box 9"/>
            <p:cNvSpPr txBox="1">
              <a:spLocks noChangeArrowheads="1"/>
            </p:cNvSpPr>
            <p:nvPr/>
          </p:nvSpPr>
          <p:spPr bwMode="auto">
            <a:xfrm>
              <a:off x="316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0568" name="Text Box 10"/>
            <p:cNvSpPr txBox="1">
              <a:spLocks noChangeArrowheads="1"/>
            </p:cNvSpPr>
            <p:nvPr/>
          </p:nvSpPr>
          <p:spPr bwMode="auto">
            <a:xfrm>
              <a:off x="355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0569" name="Text Box 11"/>
            <p:cNvSpPr txBox="1">
              <a:spLocks noChangeArrowheads="1"/>
            </p:cNvSpPr>
            <p:nvPr/>
          </p:nvSpPr>
          <p:spPr bwMode="auto">
            <a:xfrm>
              <a:off x="3934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0570" name="Text Box 12"/>
            <p:cNvSpPr txBox="1">
              <a:spLocks noChangeArrowheads="1"/>
            </p:cNvSpPr>
            <p:nvPr/>
          </p:nvSpPr>
          <p:spPr bwMode="auto">
            <a:xfrm>
              <a:off x="431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0571" name="Line 13"/>
            <p:cNvSpPr>
              <a:spLocks noChangeShapeType="1"/>
            </p:cNvSpPr>
            <p:nvPr/>
          </p:nvSpPr>
          <p:spPr bwMode="auto">
            <a:xfrm flipV="1">
              <a:off x="4126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72" name="Rectangle 14"/>
            <p:cNvSpPr>
              <a:spLocks noChangeArrowheads="1"/>
            </p:cNvSpPr>
            <p:nvPr/>
          </p:nvSpPr>
          <p:spPr bwMode="auto">
            <a:xfrm>
              <a:off x="5374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573" name="Text Box 15"/>
            <p:cNvSpPr txBox="1">
              <a:spLocks noChangeArrowheads="1"/>
            </p:cNvSpPr>
            <p:nvPr/>
          </p:nvSpPr>
          <p:spPr bwMode="auto">
            <a:xfrm>
              <a:off x="5374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10574" name="Text Box 16"/>
            <p:cNvSpPr txBox="1">
              <a:spLocks noChangeArrowheads="1"/>
            </p:cNvSpPr>
            <p:nvPr/>
          </p:nvSpPr>
          <p:spPr bwMode="auto">
            <a:xfrm>
              <a:off x="6382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10575" name="Text Box 17"/>
            <p:cNvSpPr txBox="1">
              <a:spLocks noChangeArrowheads="1"/>
            </p:cNvSpPr>
            <p:nvPr/>
          </p:nvSpPr>
          <p:spPr bwMode="auto">
            <a:xfrm>
              <a:off x="5470" y="4077"/>
              <a:ext cx="182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10576" name="Text Box 18"/>
            <p:cNvSpPr txBox="1">
              <a:spLocks noChangeArrowheads="1"/>
            </p:cNvSpPr>
            <p:nvPr/>
          </p:nvSpPr>
          <p:spPr bwMode="auto">
            <a:xfrm>
              <a:off x="575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0577" name="Text Box 19"/>
            <p:cNvSpPr txBox="1">
              <a:spLocks noChangeArrowheads="1"/>
            </p:cNvSpPr>
            <p:nvPr/>
          </p:nvSpPr>
          <p:spPr bwMode="auto">
            <a:xfrm>
              <a:off x="6142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0578" name="Text Box 20"/>
            <p:cNvSpPr txBox="1">
              <a:spLocks noChangeArrowheads="1"/>
            </p:cNvSpPr>
            <p:nvPr/>
          </p:nvSpPr>
          <p:spPr bwMode="auto">
            <a:xfrm>
              <a:off x="652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0579" name="Text Box 21"/>
            <p:cNvSpPr txBox="1">
              <a:spLocks noChangeArrowheads="1"/>
            </p:cNvSpPr>
            <p:nvPr/>
          </p:nvSpPr>
          <p:spPr bwMode="auto">
            <a:xfrm>
              <a:off x="691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0580" name="Line 22"/>
            <p:cNvSpPr>
              <a:spLocks noChangeShapeType="1"/>
            </p:cNvSpPr>
            <p:nvPr/>
          </p:nvSpPr>
          <p:spPr bwMode="auto">
            <a:xfrm flipV="1">
              <a:off x="6430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81" name="Line 23"/>
            <p:cNvSpPr>
              <a:spLocks noChangeShapeType="1"/>
            </p:cNvSpPr>
            <p:nvPr/>
          </p:nvSpPr>
          <p:spPr bwMode="auto">
            <a:xfrm flipV="1">
              <a:off x="4030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82" name="Line 24"/>
            <p:cNvSpPr>
              <a:spLocks noChangeShapeType="1"/>
            </p:cNvSpPr>
            <p:nvPr/>
          </p:nvSpPr>
          <p:spPr bwMode="auto">
            <a:xfrm flipV="1">
              <a:off x="6334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83" name="Line 25"/>
            <p:cNvSpPr>
              <a:spLocks noChangeShapeType="1"/>
            </p:cNvSpPr>
            <p:nvPr/>
          </p:nvSpPr>
          <p:spPr bwMode="auto">
            <a:xfrm rot="5400000" flipV="1">
              <a:off x="474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84" name="Line 26"/>
            <p:cNvSpPr>
              <a:spLocks noChangeShapeType="1"/>
            </p:cNvSpPr>
            <p:nvPr/>
          </p:nvSpPr>
          <p:spPr bwMode="auto">
            <a:xfrm rot="5400000">
              <a:off x="474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85" name="Line 27"/>
            <p:cNvSpPr>
              <a:spLocks noChangeShapeType="1"/>
            </p:cNvSpPr>
            <p:nvPr/>
          </p:nvSpPr>
          <p:spPr bwMode="auto">
            <a:xfrm flipV="1">
              <a:off x="3886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86" name="Text Box 28"/>
            <p:cNvSpPr txBox="1">
              <a:spLocks noChangeArrowheads="1"/>
            </p:cNvSpPr>
            <p:nvPr/>
          </p:nvSpPr>
          <p:spPr bwMode="auto">
            <a:xfrm>
              <a:off x="316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0587" name="Text Box 29"/>
            <p:cNvSpPr txBox="1">
              <a:spLocks noChangeArrowheads="1"/>
            </p:cNvSpPr>
            <p:nvPr/>
          </p:nvSpPr>
          <p:spPr bwMode="auto">
            <a:xfrm>
              <a:off x="355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0588" name="Text Box 30"/>
            <p:cNvSpPr txBox="1">
              <a:spLocks noChangeArrowheads="1"/>
            </p:cNvSpPr>
            <p:nvPr/>
          </p:nvSpPr>
          <p:spPr bwMode="auto">
            <a:xfrm>
              <a:off x="3934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0589" name="Text Box 31"/>
            <p:cNvSpPr txBox="1">
              <a:spLocks noChangeArrowheads="1"/>
            </p:cNvSpPr>
            <p:nvPr/>
          </p:nvSpPr>
          <p:spPr bwMode="auto">
            <a:xfrm>
              <a:off x="431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0590" name="Line 32"/>
            <p:cNvSpPr>
              <a:spLocks noChangeShapeType="1"/>
            </p:cNvSpPr>
            <p:nvPr/>
          </p:nvSpPr>
          <p:spPr bwMode="auto">
            <a:xfrm>
              <a:off x="3982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91" name="Line 33"/>
            <p:cNvSpPr>
              <a:spLocks noChangeShapeType="1"/>
            </p:cNvSpPr>
            <p:nvPr/>
          </p:nvSpPr>
          <p:spPr bwMode="auto">
            <a:xfrm flipV="1">
              <a:off x="6478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92" name="Text Box 34"/>
            <p:cNvSpPr txBox="1">
              <a:spLocks noChangeArrowheads="1"/>
            </p:cNvSpPr>
            <p:nvPr/>
          </p:nvSpPr>
          <p:spPr bwMode="auto">
            <a:xfrm>
              <a:off x="575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0593" name="Text Box 35"/>
            <p:cNvSpPr txBox="1">
              <a:spLocks noChangeArrowheads="1"/>
            </p:cNvSpPr>
            <p:nvPr/>
          </p:nvSpPr>
          <p:spPr bwMode="auto">
            <a:xfrm>
              <a:off x="6142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0594" name="Text Box 36"/>
            <p:cNvSpPr txBox="1">
              <a:spLocks noChangeArrowheads="1"/>
            </p:cNvSpPr>
            <p:nvPr/>
          </p:nvSpPr>
          <p:spPr bwMode="auto">
            <a:xfrm>
              <a:off x="652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0595" name="Text Box 37"/>
            <p:cNvSpPr txBox="1">
              <a:spLocks noChangeArrowheads="1"/>
            </p:cNvSpPr>
            <p:nvPr/>
          </p:nvSpPr>
          <p:spPr bwMode="auto">
            <a:xfrm>
              <a:off x="691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0596" name="Line 38"/>
            <p:cNvSpPr>
              <a:spLocks noChangeShapeType="1"/>
            </p:cNvSpPr>
            <p:nvPr/>
          </p:nvSpPr>
          <p:spPr bwMode="auto">
            <a:xfrm>
              <a:off x="6574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97" name="Text Box 39"/>
            <p:cNvSpPr txBox="1">
              <a:spLocks noChangeArrowheads="1"/>
            </p:cNvSpPr>
            <p:nvPr/>
          </p:nvSpPr>
          <p:spPr bwMode="auto">
            <a:xfrm>
              <a:off x="3166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10598" name="Text Box 40"/>
            <p:cNvSpPr txBox="1">
              <a:spLocks noChangeArrowheads="1"/>
            </p:cNvSpPr>
            <p:nvPr/>
          </p:nvSpPr>
          <p:spPr bwMode="auto">
            <a:xfrm>
              <a:off x="3168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10599" name="Text Box 41"/>
            <p:cNvSpPr txBox="1">
              <a:spLocks noChangeArrowheads="1"/>
            </p:cNvSpPr>
            <p:nvPr/>
          </p:nvSpPr>
          <p:spPr bwMode="auto">
            <a:xfrm>
              <a:off x="5758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10600" name="Text Box 42"/>
            <p:cNvSpPr txBox="1">
              <a:spLocks noChangeArrowheads="1"/>
            </p:cNvSpPr>
            <p:nvPr/>
          </p:nvSpPr>
          <p:spPr bwMode="auto">
            <a:xfrm>
              <a:off x="5760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10601" name="Line 43"/>
            <p:cNvSpPr>
              <a:spLocks noChangeShapeType="1"/>
            </p:cNvSpPr>
            <p:nvPr/>
          </p:nvSpPr>
          <p:spPr bwMode="auto">
            <a:xfrm>
              <a:off x="355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02" name="Line 44"/>
            <p:cNvSpPr>
              <a:spLocks noChangeShapeType="1"/>
            </p:cNvSpPr>
            <p:nvPr/>
          </p:nvSpPr>
          <p:spPr bwMode="auto">
            <a:xfrm>
              <a:off x="3934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03" name="Line 45"/>
            <p:cNvSpPr>
              <a:spLocks noChangeShapeType="1"/>
            </p:cNvSpPr>
            <p:nvPr/>
          </p:nvSpPr>
          <p:spPr bwMode="auto">
            <a:xfrm>
              <a:off x="4318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04" name="Line 46"/>
            <p:cNvSpPr>
              <a:spLocks noChangeShapeType="1"/>
            </p:cNvSpPr>
            <p:nvPr/>
          </p:nvSpPr>
          <p:spPr bwMode="auto">
            <a:xfrm>
              <a:off x="6142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05" name="Line 47"/>
            <p:cNvSpPr>
              <a:spLocks noChangeShapeType="1"/>
            </p:cNvSpPr>
            <p:nvPr/>
          </p:nvSpPr>
          <p:spPr bwMode="auto">
            <a:xfrm>
              <a:off x="6526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06" name="Line 48"/>
            <p:cNvSpPr>
              <a:spLocks noChangeShapeType="1"/>
            </p:cNvSpPr>
            <p:nvPr/>
          </p:nvSpPr>
          <p:spPr bwMode="auto">
            <a:xfrm>
              <a:off x="691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07" name="Rectangle 49"/>
            <p:cNvSpPr>
              <a:spLocks noChangeArrowheads="1"/>
            </p:cNvSpPr>
            <p:nvPr/>
          </p:nvSpPr>
          <p:spPr bwMode="auto">
            <a:xfrm>
              <a:off x="3166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08" name="Rectangle 50"/>
            <p:cNvSpPr>
              <a:spLocks noChangeArrowheads="1"/>
            </p:cNvSpPr>
            <p:nvPr/>
          </p:nvSpPr>
          <p:spPr bwMode="auto">
            <a:xfrm>
              <a:off x="5758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09" name="Line 51"/>
            <p:cNvSpPr>
              <a:spLocks noChangeShapeType="1"/>
            </p:cNvSpPr>
            <p:nvPr/>
          </p:nvSpPr>
          <p:spPr bwMode="auto">
            <a:xfrm>
              <a:off x="3166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10" name="Line 52"/>
            <p:cNvSpPr>
              <a:spLocks noChangeShapeType="1"/>
            </p:cNvSpPr>
            <p:nvPr/>
          </p:nvSpPr>
          <p:spPr bwMode="auto">
            <a:xfrm>
              <a:off x="5758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11" name="Line 53"/>
            <p:cNvSpPr>
              <a:spLocks noChangeShapeType="1"/>
            </p:cNvSpPr>
            <p:nvPr/>
          </p:nvSpPr>
          <p:spPr bwMode="auto">
            <a:xfrm>
              <a:off x="3166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12" name="Line 54"/>
            <p:cNvSpPr>
              <a:spLocks noChangeShapeType="1"/>
            </p:cNvSpPr>
            <p:nvPr/>
          </p:nvSpPr>
          <p:spPr bwMode="auto">
            <a:xfrm>
              <a:off x="5758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13" name="Line 55"/>
            <p:cNvSpPr>
              <a:spLocks noChangeShapeType="1"/>
            </p:cNvSpPr>
            <p:nvPr/>
          </p:nvSpPr>
          <p:spPr bwMode="auto">
            <a:xfrm>
              <a:off x="3166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14" name="Line 56"/>
            <p:cNvSpPr>
              <a:spLocks noChangeShapeType="1"/>
            </p:cNvSpPr>
            <p:nvPr/>
          </p:nvSpPr>
          <p:spPr bwMode="auto">
            <a:xfrm>
              <a:off x="5758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15" name="Text Box 57"/>
            <p:cNvSpPr txBox="1">
              <a:spLocks noChangeArrowheads="1"/>
            </p:cNvSpPr>
            <p:nvPr/>
          </p:nvSpPr>
          <p:spPr bwMode="auto">
            <a:xfrm rot="-5400000">
              <a:off x="5134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10616" name="Line 58"/>
            <p:cNvSpPr>
              <a:spLocks noChangeShapeType="1"/>
            </p:cNvSpPr>
            <p:nvPr/>
          </p:nvSpPr>
          <p:spPr bwMode="auto">
            <a:xfrm rot="5400000" flipV="1">
              <a:off x="570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17" name="Line 59"/>
            <p:cNvSpPr>
              <a:spLocks noChangeShapeType="1"/>
            </p:cNvSpPr>
            <p:nvPr/>
          </p:nvSpPr>
          <p:spPr bwMode="auto">
            <a:xfrm rot="5400000">
              <a:off x="570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18" name="Line 60"/>
            <p:cNvSpPr>
              <a:spLocks noChangeShapeType="1"/>
            </p:cNvSpPr>
            <p:nvPr/>
          </p:nvSpPr>
          <p:spPr bwMode="auto">
            <a:xfrm flipH="1">
              <a:off x="4990" y="3935"/>
              <a:ext cx="4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19" name="Line 61"/>
            <p:cNvSpPr>
              <a:spLocks noChangeShapeType="1"/>
            </p:cNvSpPr>
            <p:nvPr/>
          </p:nvSpPr>
          <p:spPr bwMode="auto">
            <a:xfrm flipH="1">
              <a:off x="4991" y="3840"/>
              <a:ext cx="480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20" name="Text Box 62"/>
            <p:cNvSpPr txBox="1">
              <a:spLocks noChangeArrowheads="1"/>
            </p:cNvSpPr>
            <p:nvPr/>
          </p:nvSpPr>
          <p:spPr bwMode="auto">
            <a:xfrm rot="-5400000">
              <a:off x="4894" y="3311"/>
              <a:ext cx="6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4GB/s</a:t>
              </a:r>
            </a:p>
            <a:p>
              <a:pPr algn="l"/>
              <a:r>
                <a:rPr lang="en-US" altLang="en-US"/>
                <a:t>(each direction)</a:t>
              </a:r>
            </a:p>
          </p:txBody>
        </p:sp>
      </p:grpSp>
      <p:grpSp>
        <p:nvGrpSpPr>
          <p:cNvPr id="10245" name="Group 63"/>
          <p:cNvGrpSpPr>
            <a:grpSpLocks/>
          </p:cNvGrpSpPr>
          <p:nvPr/>
        </p:nvGrpSpPr>
        <p:grpSpPr bwMode="auto">
          <a:xfrm>
            <a:off x="1447800" y="4038600"/>
            <a:ext cx="2366963" cy="1828800"/>
            <a:chOff x="2876" y="6864"/>
            <a:chExt cx="2980" cy="2304"/>
          </a:xfrm>
        </p:grpSpPr>
        <p:grpSp>
          <p:nvGrpSpPr>
            <p:cNvPr id="10466" name="Group 64"/>
            <p:cNvGrpSpPr>
              <a:grpSpLocks/>
            </p:cNvGrpSpPr>
            <p:nvPr/>
          </p:nvGrpSpPr>
          <p:grpSpPr bwMode="auto">
            <a:xfrm>
              <a:off x="2876" y="6864"/>
              <a:ext cx="1348" cy="2304"/>
              <a:chOff x="2876" y="6864"/>
              <a:chExt cx="1348" cy="2304"/>
            </a:xfrm>
          </p:grpSpPr>
          <p:sp>
            <p:nvSpPr>
              <p:cNvPr id="10517" name="Rectangle 65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518" name="Text Box 66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10519" name="Text Box 67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10520" name="Text Box 68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10521" name="Line 69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22" name="Line 70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23" name="Line 71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24" name="Line 72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0525" name="Group 73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10549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10550" name="Text Box 75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10551" name="Text Box 76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10552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53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54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55" name="Line 80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56" name="Line 81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57" name="Line 82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58" name="Line 83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59" name="Rectangle 84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0560" name="Line 85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61" name="Line 86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526" name="Group 87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10541" name="Text Box 8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42" name="Text Box 8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43" name="Text Box 9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44" name="Text Box 9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45" name="Text Box 92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46" name="Text Box 93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47" name="Text Box 9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48" name="Text Box 9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10527" name="Line 96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28" name="Line 97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29" name="Line 98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0" name="Line 99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1" name="Line 100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2" name="Line 101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3" name="Line 102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4" name="Text Box 103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10535" name="Line 104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6" name="Line 105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7" name="Line 106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8" name="Rectangle 107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539" name="Text Box 108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10540" name="Text Box 109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10467" name="Group 110"/>
            <p:cNvGrpSpPr>
              <a:grpSpLocks/>
            </p:cNvGrpSpPr>
            <p:nvPr/>
          </p:nvGrpSpPr>
          <p:grpSpPr bwMode="auto">
            <a:xfrm>
              <a:off x="4508" y="6864"/>
              <a:ext cx="1348" cy="2304"/>
              <a:chOff x="2876" y="6864"/>
              <a:chExt cx="1348" cy="2304"/>
            </a:xfrm>
          </p:grpSpPr>
          <p:sp>
            <p:nvSpPr>
              <p:cNvPr id="10472" name="Rectangle 111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73" name="Text Box 112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10474" name="Text Box 113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10475" name="Text Box 114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10476" name="Line 115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77" name="Line 116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78" name="Line 117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79" name="Line 118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0480" name="Group 119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10504" name="Text Box 120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10505" name="Text Box 121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10506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10507" name="Line 123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08" name="Line 124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09" name="Line 125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10" name="Line 126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11" name="Line 127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12" name="Line 128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13" name="Line 129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14" name="Rectangle 130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0515" name="Line 131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16" name="Line 132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481" name="Group 133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10496" name="Text Box 13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497" name="Text Box 13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498" name="Text Box 136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499" name="Text Box 137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00" name="Text Box 13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01" name="Text Box 13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02" name="Text Box 14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0503" name="Text Box 14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10482" name="Line 142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3" name="Line 143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4" name="Line 144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5" name="Line 145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6" name="Line 146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7" name="Line 147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8" name="Line 148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9" name="Text Box 149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10490" name="Line 150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91" name="Line 151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92" name="Line 152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93" name="Rectangle 153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94" name="Text Box 154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10495" name="Text Box 155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10468" name="Group 156"/>
            <p:cNvGrpSpPr>
              <a:grpSpLocks/>
            </p:cNvGrpSpPr>
            <p:nvPr/>
          </p:nvGrpSpPr>
          <p:grpSpPr bwMode="auto">
            <a:xfrm>
              <a:off x="4128" y="7439"/>
              <a:ext cx="480" cy="912"/>
              <a:chOff x="5280" y="7439"/>
              <a:chExt cx="480" cy="912"/>
            </a:xfrm>
          </p:grpSpPr>
          <p:sp>
            <p:nvSpPr>
              <p:cNvPr id="10469" name="Text Box 157"/>
              <p:cNvSpPr txBox="1">
                <a:spLocks noChangeArrowheads="1"/>
              </p:cNvSpPr>
              <p:nvPr/>
            </p:nvSpPr>
            <p:spPr bwMode="auto">
              <a:xfrm rot="-5400000">
                <a:off x="5136" y="7679"/>
                <a:ext cx="76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8 x 6.4 GB/s</a:t>
                </a:r>
              </a:p>
              <a:p>
                <a:pPr algn="l"/>
                <a:r>
                  <a:rPr lang="en-US" altLang="en-US"/>
                  <a:t>(1 per hub per direction)</a:t>
                </a:r>
              </a:p>
            </p:txBody>
          </p:sp>
          <p:sp>
            <p:nvSpPr>
              <p:cNvPr id="10470" name="Line 158"/>
              <p:cNvSpPr>
                <a:spLocks noChangeShapeType="1"/>
              </p:cNvSpPr>
              <p:nvPr/>
            </p:nvSpPr>
            <p:spPr bwMode="auto">
              <a:xfrm rot="16200000" flipH="1">
                <a:off x="5520" y="8111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71" name="Line 159"/>
              <p:cNvSpPr>
                <a:spLocks noChangeShapeType="1"/>
              </p:cNvSpPr>
              <p:nvPr/>
            </p:nvSpPr>
            <p:spPr bwMode="auto">
              <a:xfrm rot="16200000" flipH="1">
                <a:off x="5520" y="8015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0246" name="Group 160"/>
          <p:cNvGrpSpPr>
            <a:grpSpLocks/>
          </p:cNvGrpSpPr>
          <p:nvPr/>
        </p:nvGrpSpPr>
        <p:grpSpPr bwMode="auto">
          <a:xfrm>
            <a:off x="4795838" y="4038600"/>
            <a:ext cx="3281362" cy="1676400"/>
            <a:chOff x="10080" y="3936"/>
            <a:chExt cx="4130" cy="2112"/>
          </a:xfrm>
        </p:grpSpPr>
        <p:grpSp>
          <p:nvGrpSpPr>
            <p:cNvPr id="10307" name="Group 161"/>
            <p:cNvGrpSpPr>
              <a:grpSpLocks/>
            </p:cNvGrpSpPr>
            <p:nvPr/>
          </p:nvGrpSpPr>
          <p:grpSpPr bwMode="auto">
            <a:xfrm>
              <a:off x="10080" y="3936"/>
              <a:ext cx="1922" cy="2112"/>
              <a:chOff x="10080" y="3936"/>
              <a:chExt cx="1922" cy="2112"/>
            </a:xfrm>
          </p:grpSpPr>
          <p:sp>
            <p:nvSpPr>
              <p:cNvPr id="10389" name="Rectangle 162"/>
              <p:cNvSpPr>
                <a:spLocks noChangeArrowheads="1"/>
              </p:cNvSpPr>
              <p:nvPr/>
            </p:nvSpPr>
            <p:spPr bwMode="auto">
              <a:xfrm>
                <a:off x="10080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90" name="Text Box 163"/>
              <p:cNvSpPr txBox="1">
                <a:spLocks noChangeArrowheads="1"/>
              </p:cNvSpPr>
              <p:nvPr/>
            </p:nvSpPr>
            <p:spPr bwMode="auto">
              <a:xfrm rot="-5400000">
                <a:off x="1123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10391" name="Text Box 164"/>
              <p:cNvSpPr txBox="1">
                <a:spLocks noChangeArrowheads="1"/>
              </p:cNvSpPr>
              <p:nvPr/>
            </p:nvSpPr>
            <p:spPr bwMode="auto">
              <a:xfrm>
                <a:off x="10080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10392" name="Text Box 165"/>
              <p:cNvSpPr txBox="1">
                <a:spLocks noChangeArrowheads="1"/>
              </p:cNvSpPr>
              <p:nvPr/>
            </p:nvSpPr>
            <p:spPr bwMode="auto">
              <a:xfrm>
                <a:off x="11136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10393" name="Line 166"/>
              <p:cNvSpPr>
                <a:spLocks noChangeShapeType="1"/>
              </p:cNvSpPr>
              <p:nvPr/>
            </p:nvSpPr>
            <p:spPr bwMode="auto">
              <a:xfrm>
                <a:off x="10992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94" name="Text Box 167"/>
              <p:cNvSpPr txBox="1">
                <a:spLocks noChangeArrowheads="1"/>
              </p:cNvSpPr>
              <p:nvPr/>
            </p:nvSpPr>
            <p:spPr bwMode="auto">
              <a:xfrm>
                <a:off x="10176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10395" name="Text Box 168"/>
              <p:cNvSpPr txBox="1">
                <a:spLocks noChangeArrowheads="1"/>
              </p:cNvSpPr>
              <p:nvPr/>
            </p:nvSpPr>
            <p:spPr bwMode="auto">
              <a:xfrm>
                <a:off x="10176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10396" name="Line 169"/>
              <p:cNvSpPr>
                <a:spLocks noChangeShapeType="1"/>
              </p:cNvSpPr>
              <p:nvPr/>
            </p:nvSpPr>
            <p:spPr bwMode="auto">
              <a:xfrm rot="5400000" flipH="1" flipV="1">
                <a:off x="11666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97" name="Line 170"/>
              <p:cNvSpPr>
                <a:spLocks noChangeShapeType="1"/>
              </p:cNvSpPr>
              <p:nvPr/>
            </p:nvSpPr>
            <p:spPr bwMode="auto">
              <a:xfrm rot="5400000" flipH="1">
                <a:off x="11666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98" name="Line 171"/>
              <p:cNvSpPr>
                <a:spLocks noChangeShapeType="1"/>
              </p:cNvSpPr>
              <p:nvPr/>
            </p:nvSpPr>
            <p:spPr bwMode="auto">
              <a:xfrm flipH="1" flipV="1">
                <a:off x="1084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99" name="Line 172"/>
              <p:cNvSpPr>
                <a:spLocks noChangeShapeType="1"/>
              </p:cNvSpPr>
              <p:nvPr/>
            </p:nvSpPr>
            <p:spPr bwMode="auto">
              <a:xfrm flipH="1">
                <a:off x="10944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00" name="Line 173"/>
              <p:cNvSpPr>
                <a:spLocks noChangeShapeType="1"/>
              </p:cNvSpPr>
              <p:nvPr/>
            </p:nvSpPr>
            <p:spPr bwMode="auto">
              <a:xfrm>
                <a:off x="11088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0401" name="Group 174"/>
              <p:cNvGrpSpPr>
                <a:grpSpLocks/>
              </p:cNvGrpSpPr>
              <p:nvPr/>
            </p:nvGrpSpPr>
            <p:grpSpPr bwMode="auto">
              <a:xfrm>
                <a:off x="10176" y="4032"/>
                <a:ext cx="1442" cy="960"/>
                <a:chOff x="6912" y="-144"/>
                <a:chExt cx="1442" cy="960"/>
              </a:xfrm>
            </p:grpSpPr>
            <p:sp>
              <p:nvSpPr>
                <p:cNvPr id="10402" name="Line 17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008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403" name="Line 17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7104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404" name="Text Box 17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10405" name="Text Box 17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288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10406" name="Line 1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912" y="288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407" name="Rectangle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grpSp>
              <p:nvGrpSpPr>
                <p:cNvPr id="10408" name="Group 181"/>
                <p:cNvGrpSpPr>
                  <a:grpSpLocks/>
                </p:cNvGrpSpPr>
                <p:nvPr/>
              </p:nvGrpSpPr>
              <p:grpSpPr bwMode="auto">
                <a:xfrm>
                  <a:off x="720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0460" name="Text Box 1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461" name="Text Box 1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462" name="Text Box 1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463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464" name="Line 1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65" name="Line 1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09" name="Group 188"/>
                <p:cNvGrpSpPr>
                  <a:grpSpLocks/>
                </p:cNvGrpSpPr>
                <p:nvPr/>
              </p:nvGrpSpPr>
              <p:grpSpPr bwMode="auto">
                <a:xfrm>
                  <a:off x="734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0454" name="Text Box 1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455" name="Text Box 1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456" name="Text Box 1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457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458" name="Line 1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59" name="Line 1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10" name="Group 195"/>
                <p:cNvGrpSpPr>
                  <a:grpSpLocks/>
                </p:cNvGrpSpPr>
                <p:nvPr/>
              </p:nvGrpSpPr>
              <p:grpSpPr bwMode="auto">
                <a:xfrm>
                  <a:off x="748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0448" name="Text Box 1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449" name="Text Box 1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450" name="Text Box 1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451" name="Rectangle 1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452" name="Line 2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53" name="Line 2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11" name="Group 202"/>
                <p:cNvGrpSpPr>
                  <a:grpSpLocks/>
                </p:cNvGrpSpPr>
                <p:nvPr/>
              </p:nvGrpSpPr>
              <p:grpSpPr bwMode="auto">
                <a:xfrm>
                  <a:off x="7632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0442" name="Text Box 2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443" name="Text Box 2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444" name="Text Box 2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445" name="Rectangle 2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446" name="Line 2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47" name="Line 2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12" name="Group 209"/>
                <p:cNvGrpSpPr>
                  <a:grpSpLocks/>
                </p:cNvGrpSpPr>
                <p:nvPr/>
              </p:nvGrpSpPr>
              <p:grpSpPr bwMode="auto">
                <a:xfrm>
                  <a:off x="7776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0436" name="Text Box 21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437" name="Text Box 21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438" name="Text Box 21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439" name="Rectangle 213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440" name="Line 2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41" name="Line 21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13" name="Group 216"/>
                <p:cNvGrpSpPr>
                  <a:grpSpLocks/>
                </p:cNvGrpSpPr>
                <p:nvPr/>
              </p:nvGrpSpPr>
              <p:grpSpPr bwMode="auto">
                <a:xfrm>
                  <a:off x="792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0430" name="Text Box 21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431" name="Text Box 21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432" name="Text Box 21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433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434" name="Line 2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35" name="Line 22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14" name="Group 223"/>
                <p:cNvGrpSpPr>
                  <a:grpSpLocks/>
                </p:cNvGrpSpPr>
                <p:nvPr/>
              </p:nvGrpSpPr>
              <p:grpSpPr bwMode="auto">
                <a:xfrm>
                  <a:off x="806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0424" name="Text Box 22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425" name="Text Box 22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426" name="Text Box 22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427" name="Rectangle 22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428" name="Line 2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29" name="Line 2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15" name="Group 230"/>
                <p:cNvGrpSpPr>
                  <a:grpSpLocks/>
                </p:cNvGrpSpPr>
                <p:nvPr/>
              </p:nvGrpSpPr>
              <p:grpSpPr bwMode="auto">
                <a:xfrm>
                  <a:off x="820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0418" name="Text Box 23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419" name="Text Box 23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420" name="Text Box 23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421" name="Rectangle 23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422" name="Line 2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23" name="Line 23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416" name="Line 237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198" y="144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417" name="Line 238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200" y="432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0308" name="Group 239"/>
            <p:cNvGrpSpPr>
              <a:grpSpLocks/>
            </p:cNvGrpSpPr>
            <p:nvPr/>
          </p:nvGrpSpPr>
          <p:grpSpPr bwMode="auto">
            <a:xfrm>
              <a:off x="12286" y="3936"/>
              <a:ext cx="1924" cy="2112"/>
              <a:chOff x="12286" y="3936"/>
              <a:chExt cx="1924" cy="2112"/>
            </a:xfrm>
          </p:grpSpPr>
          <p:sp>
            <p:nvSpPr>
              <p:cNvPr id="10312" name="Rectangle 240"/>
              <p:cNvSpPr>
                <a:spLocks noChangeArrowheads="1"/>
              </p:cNvSpPr>
              <p:nvPr/>
            </p:nvSpPr>
            <p:spPr bwMode="auto">
              <a:xfrm>
                <a:off x="12286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13" name="Text Box 241"/>
              <p:cNvSpPr txBox="1">
                <a:spLocks noChangeArrowheads="1"/>
              </p:cNvSpPr>
              <p:nvPr/>
            </p:nvSpPr>
            <p:spPr bwMode="auto">
              <a:xfrm rot="-5400000">
                <a:off x="1190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10314" name="Text Box 242"/>
              <p:cNvSpPr txBox="1">
                <a:spLocks noChangeArrowheads="1"/>
              </p:cNvSpPr>
              <p:nvPr/>
            </p:nvSpPr>
            <p:spPr bwMode="auto">
              <a:xfrm>
                <a:off x="12288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10315" name="Text Box 243"/>
              <p:cNvSpPr txBox="1">
                <a:spLocks noChangeArrowheads="1"/>
              </p:cNvSpPr>
              <p:nvPr/>
            </p:nvSpPr>
            <p:spPr bwMode="auto">
              <a:xfrm>
                <a:off x="13344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10316" name="Line 244"/>
              <p:cNvSpPr>
                <a:spLocks noChangeShapeType="1"/>
              </p:cNvSpPr>
              <p:nvPr/>
            </p:nvSpPr>
            <p:spPr bwMode="auto">
              <a:xfrm>
                <a:off x="13200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17" name="Text Box 245"/>
              <p:cNvSpPr txBox="1">
                <a:spLocks noChangeArrowheads="1"/>
              </p:cNvSpPr>
              <p:nvPr/>
            </p:nvSpPr>
            <p:spPr bwMode="auto">
              <a:xfrm>
                <a:off x="12670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10318" name="Text Box 246"/>
              <p:cNvSpPr txBox="1">
                <a:spLocks noChangeArrowheads="1"/>
              </p:cNvSpPr>
              <p:nvPr/>
            </p:nvSpPr>
            <p:spPr bwMode="auto">
              <a:xfrm>
                <a:off x="12384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10319" name="Line 247"/>
              <p:cNvSpPr>
                <a:spLocks noChangeShapeType="1"/>
              </p:cNvSpPr>
              <p:nvPr/>
            </p:nvSpPr>
            <p:spPr bwMode="auto">
              <a:xfrm rot="5400000" flipH="1" flipV="1">
                <a:off x="12624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20" name="Line 248"/>
              <p:cNvSpPr>
                <a:spLocks noChangeShapeType="1"/>
              </p:cNvSpPr>
              <p:nvPr/>
            </p:nvSpPr>
            <p:spPr bwMode="auto">
              <a:xfrm rot="5400000" flipH="1">
                <a:off x="12624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21" name="Line 249"/>
              <p:cNvSpPr>
                <a:spLocks noChangeShapeType="1"/>
              </p:cNvSpPr>
              <p:nvPr/>
            </p:nvSpPr>
            <p:spPr bwMode="auto">
              <a:xfrm flipH="1" flipV="1">
                <a:off x="13342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22" name="Line 250"/>
              <p:cNvSpPr>
                <a:spLocks noChangeShapeType="1"/>
              </p:cNvSpPr>
              <p:nvPr/>
            </p:nvSpPr>
            <p:spPr bwMode="auto">
              <a:xfrm flipH="1">
                <a:off x="1343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23" name="Line 251"/>
              <p:cNvSpPr>
                <a:spLocks noChangeShapeType="1"/>
              </p:cNvSpPr>
              <p:nvPr/>
            </p:nvSpPr>
            <p:spPr bwMode="auto">
              <a:xfrm>
                <a:off x="13296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0324" name="Group 252"/>
              <p:cNvGrpSpPr>
                <a:grpSpLocks/>
              </p:cNvGrpSpPr>
              <p:nvPr/>
            </p:nvGrpSpPr>
            <p:grpSpPr bwMode="auto">
              <a:xfrm>
                <a:off x="12672" y="4032"/>
                <a:ext cx="1440" cy="960"/>
                <a:chOff x="12672" y="4032"/>
                <a:chExt cx="1440" cy="960"/>
              </a:xfrm>
            </p:grpSpPr>
            <p:grpSp>
              <p:nvGrpSpPr>
                <p:cNvPr id="10325" name="Group 253"/>
                <p:cNvGrpSpPr>
                  <a:grpSpLocks/>
                </p:cNvGrpSpPr>
                <p:nvPr/>
              </p:nvGrpSpPr>
              <p:grpSpPr bwMode="auto">
                <a:xfrm>
                  <a:off x="1267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0383" name="Text Box 25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384" name="Text Box 25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385" name="Text Box 25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386" name="Rectangle 25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387" name="Line 2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8" name="Line 2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326" name="Group 260"/>
                <p:cNvGrpSpPr>
                  <a:grpSpLocks/>
                </p:cNvGrpSpPr>
                <p:nvPr/>
              </p:nvGrpSpPr>
              <p:grpSpPr bwMode="auto">
                <a:xfrm>
                  <a:off x="1281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0377" name="Text Box 26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378" name="Text Box 26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379" name="Text Box 26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380" name="Rectangle 26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381" name="Line 2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2" name="Line 26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327" name="Group 267"/>
                <p:cNvGrpSpPr>
                  <a:grpSpLocks/>
                </p:cNvGrpSpPr>
                <p:nvPr/>
              </p:nvGrpSpPr>
              <p:grpSpPr bwMode="auto">
                <a:xfrm>
                  <a:off x="1296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0371" name="Text Box 26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372" name="Text Box 26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373" name="Text Box 27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374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375" name="Line 2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6" name="Line 27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328" name="Group 274"/>
                <p:cNvGrpSpPr>
                  <a:grpSpLocks/>
                </p:cNvGrpSpPr>
                <p:nvPr/>
              </p:nvGrpSpPr>
              <p:grpSpPr bwMode="auto">
                <a:xfrm>
                  <a:off x="13106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0365" name="Text Box 27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366" name="Text Box 27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367" name="Text Box 27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368" name="Rectangle 278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369" name="Line 2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0" name="Line 28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329" name="Group 281"/>
                <p:cNvGrpSpPr>
                  <a:grpSpLocks/>
                </p:cNvGrpSpPr>
                <p:nvPr/>
              </p:nvGrpSpPr>
              <p:grpSpPr bwMode="auto">
                <a:xfrm>
                  <a:off x="13250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0359" name="Text Box 2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360" name="Text Box 2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361" name="Text Box 2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362" name="Rectangle 2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363" name="Line 2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4" name="Line 2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330" name="Group 288"/>
                <p:cNvGrpSpPr>
                  <a:grpSpLocks/>
                </p:cNvGrpSpPr>
                <p:nvPr/>
              </p:nvGrpSpPr>
              <p:grpSpPr bwMode="auto">
                <a:xfrm>
                  <a:off x="1339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0353" name="Text Box 2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354" name="Text Box 2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355" name="Text Box 2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356" name="Rectangle 2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357" name="Line 2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8" name="Line 2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331" name="Group 295"/>
                <p:cNvGrpSpPr>
                  <a:grpSpLocks/>
                </p:cNvGrpSpPr>
                <p:nvPr/>
              </p:nvGrpSpPr>
              <p:grpSpPr bwMode="auto">
                <a:xfrm>
                  <a:off x="1353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0347" name="Text Box 2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348" name="Text Box 2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349" name="Text Box 2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350" name="Rectangle 2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351" name="Line 3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2" name="Line 3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332" name="Group 302"/>
                <p:cNvGrpSpPr>
                  <a:grpSpLocks/>
                </p:cNvGrpSpPr>
                <p:nvPr/>
              </p:nvGrpSpPr>
              <p:grpSpPr bwMode="auto">
                <a:xfrm>
                  <a:off x="1368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0341" name="Text Box 3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0342" name="Text Box 3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0343" name="Text Box 3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0344" name="Rectangle 3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0345" name="Line 3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6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333" name="Line 30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2" y="4320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334" name="Line 310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4" y="4608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335" name="Line 311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920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336" name="Line 3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4016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337" name="Text Box 31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10338" name="Text Box 31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464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10339" name="Line 31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824" y="4464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340" name="Rectangle 316"/>
                <p:cNvSpPr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sp>
          <p:nvSpPr>
            <p:cNvPr id="10309" name="Text Box 317"/>
            <p:cNvSpPr txBox="1">
              <a:spLocks noChangeArrowheads="1"/>
            </p:cNvSpPr>
            <p:nvPr/>
          </p:nvSpPr>
          <p:spPr bwMode="auto">
            <a:xfrm rot="-5400000">
              <a:off x="11857" y="4559"/>
              <a:ext cx="57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&lt;20GB/s</a:t>
              </a:r>
            </a:p>
            <a:p>
              <a:r>
                <a:rPr lang="en-US" altLang="en-US"/>
                <a:t>(each direction)</a:t>
              </a:r>
            </a:p>
          </p:txBody>
        </p:sp>
        <p:sp>
          <p:nvSpPr>
            <p:cNvPr id="10310" name="Line 318"/>
            <p:cNvSpPr>
              <a:spLocks noChangeShapeType="1"/>
            </p:cNvSpPr>
            <p:nvPr/>
          </p:nvSpPr>
          <p:spPr bwMode="auto">
            <a:xfrm flipV="1">
              <a:off x="11906" y="5040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11" name="Line 319"/>
            <p:cNvSpPr>
              <a:spLocks noChangeShapeType="1"/>
            </p:cNvSpPr>
            <p:nvPr/>
          </p:nvSpPr>
          <p:spPr bwMode="auto">
            <a:xfrm flipH="1" flipV="1">
              <a:off x="11906" y="5136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247" name="Text Box 320"/>
          <p:cNvSpPr txBox="1">
            <a:spLocks noChangeArrowheads="1"/>
          </p:cNvSpPr>
          <p:nvPr/>
        </p:nvSpPr>
        <p:spPr bwMode="auto">
          <a:xfrm>
            <a:off x="464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AMD Opteron 2356 (Barcelona)</a:t>
            </a:r>
          </a:p>
        </p:txBody>
      </p:sp>
      <p:sp>
        <p:nvSpPr>
          <p:cNvPr id="10248" name="Text Box 321"/>
          <p:cNvSpPr txBox="1">
            <a:spLocks noChangeArrowheads="1"/>
          </p:cNvSpPr>
          <p:nvPr/>
        </p:nvSpPr>
        <p:spPr bwMode="auto">
          <a:xfrm>
            <a:off x="83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Intel Xeon E5345 (Clovertown)</a:t>
            </a:r>
          </a:p>
        </p:txBody>
      </p:sp>
      <p:sp>
        <p:nvSpPr>
          <p:cNvPr id="10249" name="Text Box 322"/>
          <p:cNvSpPr txBox="1">
            <a:spLocks noChangeArrowheads="1"/>
          </p:cNvSpPr>
          <p:nvPr/>
        </p:nvSpPr>
        <p:spPr bwMode="auto">
          <a:xfrm>
            <a:off x="464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IBM QS20 Cell Blade</a:t>
            </a:r>
          </a:p>
        </p:txBody>
      </p:sp>
      <p:sp>
        <p:nvSpPr>
          <p:cNvPr id="10250" name="Text Box 323"/>
          <p:cNvSpPr txBox="1">
            <a:spLocks noChangeArrowheads="1"/>
          </p:cNvSpPr>
          <p:nvPr/>
        </p:nvSpPr>
        <p:spPr bwMode="auto">
          <a:xfrm>
            <a:off x="83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Sun T2+ T5140 (Victoria Falls)</a:t>
            </a:r>
          </a:p>
        </p:txBody>
      </p:sp>
      <p:grpSp>
        <p:nvGrpSpPr>
          <p:cNvPr id="10251" name="Group 111"/>
          <p:cNvGrpSpPr>
            <a:grpSpLocks/>
          </p:cNvGrpSpPr>
          <p:nvPr/>
        </p:nvGrpSpPr>
        <p:grpSpPr bwMode="auto">
          <a:xfrm>
            <a:off x="1447800" y="1562100"/>
            <a:ext cx="2362200" cy="1333500"/>
            <a:chOff x="3072" y="3936"/>
            <a:chExt cx="2976" cy="1680"/>
          </a:xfrm>
        </p:grpSpPr>
        <p:sp>
          <p:nvSpPr>
            <p:cNvPr id="10257" name="AutoShape 112"/>
            <p:cNvSpPr>
              <a:spLocks noChangeArrowheads="1"/>
            </p:cNvSpPr>
            <p:nvPr/>
          </p:nvSpPr>
          <p:spPr bwMode="auto">
            <a:xfrm>
              <a:off x="4608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258" name="AutoShape 113"/>
            <p:cNvSpPr>
              <a:spLocks noChangeArrowheads="1"/>
            </p:cNvSpPr>
            <p:nvPr/>
          </p:nvSpPr>
          <p:spPr bwMode="auto">
            <a:xfrm>
              <a:off x="3072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259" name="Line 114"/>
            <p:cNvSpPr>
              <a:spLocks noChangeAspect="1" noChangeShapeType="1"/>
            </p:cNvSpPr>
            <p:nvPr/>
          </p:nvSpPr>
          <p:spPr bwMode="auto">
            <a:xfrm flipV="1">
              <a:off x="4032" y="4752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0" name="Line 115"/>
            <p:cNvSpPr>
              <a:spLocks noChangeAspect="1" noChangeShapeType="1"/>
            </p:cNvSpPr>
            <p:nvPr/>
          </p:nvSpPr>
          <p:spPr bwMode="auto">
            <a:xfrm flipV="1">
              <a:off x="5088" y="4753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1" name="Text Box 116"/>
            <p:cNvSpPr txBox="1">
              <a:spLocks noChangeAspect="1" noChangeArrowheads="1"/>
            </p:cNvSpPr>
            <p:nvPr/>
          </p:nvSpPr>
          <p:spPr bwMode="auto">
            <a:xfrm>
              <a:off x="3694" y="5328"/>
              <a:ext cx="1729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FBDIMMs</a:t>
              </a:r>
            </a:p>
          </p:txBody>
        </p:sp>
        <p:sp>
          <p:nvSpPr>
            <p:cNvPr id="10262" name="Text Box 117"/>
            <p:cNvSpPr txBox="1">
              <a:spLocks noChangeAspect="1" noChangeArrowheads="1"/>
            </p:cNvSpPr>
            <p:nvPr/>
          </p:nvSpPr>
          <p:spPr bwMode="auto">
            <a:xfrm>
              <a:off x="3694" y="4944"/>
              <a:ext cx="1729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Chipset (4x64b controllers)</a:t>
              </a:r>
            </a:p>
          </p:txBody>
        </p:sp>
        <p:sp>
          <p:nvSpPr>
            <p:cNvPr id="10263" name="Text Box 118"/>
            <p:cNvSpPr txBox="1">
              <a:spLocks noChangeAspect="1" noChangeArrowheads="1"/>
            </p:cNvSpPr>
            <p:nvPr/>
          </p:nvSpPr>
          <p:spPr bwMode="auto">
            <a:xfrm>
              <a:off x="4848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GB/s(write)</a:t>
              </a:r>
            </a:p>
          </p:txBody>
        </p:sp>
        <p:sp>
          <p:nvSpPr>
            <p:cNvPr id="10264" name="Line 119"/>
            <p:cNvSpPr>
              <a:spLocks noChangeAspect="1" noChangeShapeType="1"/>
            </p:cNvSpPr>
            <p:nvPr/>
          </p:nvSpPr>
          <p:spPr bwMode="auto">
            <a:xfrm>
              <a:off x="4655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5" name="Text Box 120"/>
            <p:cNvSpPr txBox="1">
              <a:spLocks noChangeAspect="1" noChangeArrowheads="1"/>
            </p:cNvSpPr>
            <p:nvPr/>
          </p:nvSpPr>
          <p:spPr bwMode="auto">
            <a:xfrm>
              <a:off x="3792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21.33 GB/s(read)</a:t>
              </a:r>
            </a:p>
          </p:txBody>
        </p:sp>
        <p:sp>
          <p:nvSpPr>
            <p:cNvPr id="10266" name="Line 121"/>
            <p:cNvSpPr>
              <a:spLocks noChangeAspect="1" noChangeShapeType="1"/>
            </p:cNvSpPr>
            <p:nvPr/>
          </p:nvSpPr>
          <p:spPr bwMode="auto">
            <a:xfrm flipV="1">
              <a:off x="446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7" name="Line 122"/>
            <p:cNvSpPr>
              <a:spLocks noChangeAspect="1" noChangeShapeType="1"/>
            </p:cNvSpPr>
            <p:nvPr/>
          </p:nvSpPr>
          <p:spPr bwMode="auto">
            <a:xfrm>
              <a:off x="4704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8" name="Line 123"/>
            <p:cNvSpPr>
              <a:spLocks noChangeAspect="1" noChangeShapeType="1"/>
            </p:cNvSpPr>
            <p:nvPr/>
          </p:nvSpPr>
          <p:spPr bwMode="auto">
            <a:xfrm>
              <a:off x="475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9" name="Line 124"/>
            <p:cNvSpPr>
              <a:spLocks noChangeAspect="1" noChangeShapeType="1"/>
            </p:cNvSpPr>
            <p:nvPr/>
          </p:nvSpPr>
          <p:spPr bwMode="auto">
            <a:xfrm>
              <a:off x="480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70" name="Line 125"/>
            <p:cNvSpPr>
              <a:spLocks noChangeAspect="1" noChangeShapeType="1"/>
            </p:cNvSpPr>
            <p:nvPr/>
          </p:nvSpPr>
          <p:spPr bwMode="auto">
            <a:xfrm flipV="1">
              <a:off x="4416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71" name="Line 126"/>
            <p:cNvSpPr>
              <a:spLocks noChangeAspect="1" noChangeShapeType="1"/>
            </p:cNvSpPr>
            <p:nvPr/>
          </p:nvSpPr>
          <p:spPr bwMode="auto">
            <a:xfrm flipV="1">
              <a:off x="4368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72" name="Line 127"/>
            <p:cNvSpPr>
              <a:spLocks noChangeAspect="1" noChangeShapeType="1"/>
            </p:cNvSpPr>
            <p:nvPr/>
          </p:nvSpPr>
          <p:spPr bwMode="auto">
            <a:xfrm flipV="1">
              <a:off x="432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73" name="Text Box 128"/>
            <p:cNvSpPr txBox="1">
              <a:spLocks noChangeAspect="1" noChangeArrowheads="1"/>
            </p:cNvSpPr>
            <p:nvPr/>
          </p:nvSpPr>
          <p:spPr bwMode="auto">
            <a:xfrm>
              <a:off x="5185" y="4751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</a:t>
              </a:r>
            </a:p>
          </p:txBody>
        </p:sp>
        <p:sp>
          <p:nvSpPr>
            <p:cNvPr id="10274" name="Text Box 129"/>
            <p:cNvSpPr txBox="1">
              <a:spLocks noChangeAspect="1" noChangeArrowheads="1"/>
            </p:cNvSpPr>
            <p:nvPr/>
          </p:nvSpPr>
          <p:spPr bwMode="auto">
            <a:xfrm>
              <a:off x="316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0275" name="Text Box 130"/>
            <p:cNvSpPr txBox="1">
              <a:spLocks noChangeAspect="1" noChangeArrowheads="1"/>
            </p:cNvSpPr>
            <p:nvPr/>
          </p:nvSpPr>
          <p:spPr bwMode="auto">
            <a:xfrm>
              <a:off x="3169" y="4607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10276" name="Text Box 131"/>
            <p:cNvSpPr txBox="1">
              <a:spLocks noChangeAspect="1" noChangeArrowheads="1"/>
            </p:cNvSpPr>
            <p:nvPr/>
          </p:nvSpPr>
          <p:spPr bwMode="auto">
            <a:xfrm>
              <a:off x="3457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0277" name="Text Box 132"/>
            <p:cNvSpPr txBox="1">
              <a:spLocks noChangeAspect="1" noChangeArrowheads="1"/>
            </p:cNvSpPr>
            <p:nvPr/>
          </p:nvSpPr>
          <p:spPr bwMode="auto">
            <a:xfrm>
              <a:off x="3841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0278" name="Text Box 133"/>
            <p:cNvSpPr txBox="1">
              <a:spLocks noChangeAspect="1" noChangeArrowheads="1"/>
            </p:cNvSpPr>
            <p:nvPr/>
          </p:nvSpPr>
          <p:spPr bwMode="auto">
            <a:xfrm>
              <a:off x="412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0279" name="Line 134"/>
            <p:cNvSpPr>
              <a:spLocks noChangeShapeType="1"/>
            </p:cNvSpPr>
            <p:nvPr/>
          </p:nvSpPr>
          <p:spPr bwMode="auto">
            <a:xfrm flipH="1" flipV="1">
              <a:off x="3360" y="4751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80" name="Text Box 135"/>
            <p:cNvSpPr txBox="1">
              <a:spLocks noChangeAspect="1" noChangeArrowheads="1"/>
            </p:cNvSpPr>
            <p:nvPr/>
          </p:nvSpPr>
          <p:spPr bwMode="auto">
            <a:xfrm>
              <a:off x="3360" y="4752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10.66 GB/s</a:t>
              </a:r>
            </a:p>
          </p:txBody>
        </p:sp>
        <p:sp>
          <p:nvSpPr>
            <p:cNvPr id="10281" name="Text Box 136"/>
            <p:cNvSpPr txBox="1">
              <a:spLocks noChangeAspect="1" noChangeArrowheads="1"/>
            </p:cNvSpPr>
            <p:nvPr/>
          </p:nvSpPr>
          <p:spPr bwMode="auto">
            <a:xfrm>
              <a:off x="470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0282" name="Text Box 137"/>
            <p:cNvSpPr txBox="1">
              <a:spLocks noChangeAspect="1" noChangeArrowheads="1"/>
            </p:cNvSpPr>
            <p:nvPr/>
          </p:nvSpPr>
          <p:spPr bwMode="auto">
            <a:xfrm>
              <a:off x="4704" y="4608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10283" name="Text Box 138"/>
            <p:cNvSpPr txBox="1">
              <a:spLocks noChangeAspect="1" noChangeArrowheads="1"/>
            </p:cNvSpPr>
            <p:nvPr/>
          </p:nvSpPr>
          <p:spPr bwMode="auto">
            <a:xfrm>
              <a:off x="499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0284" name="Text Box 139"/>
            <p:cNvSpPr txBox="1">
              <a:spLocks noChangeAspect="1" noChangeArrowheads="1"/>
            </p:cNvSpPr>
            <p:nvPr/>
          </p:nvSpPr>
          <p:spPr bwMode="auto">
            <a:xfrm>
              <a:off x="537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0285" name="Text Box 140"/>
            <p:cNvSpPr txBox="1">
              <a:spLocks noChangeAspect="1" noChangeArrowheads="1"/>
            </p:cNvSpPr>
            <p:nvPr/>
          </p:nvSpPr>
          <p:spPr bwMode="auto">
            <a:xfrm>
              <a:off x="566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0286" name="Line 141"/>
            <p:cNvSpPr>
              <a:spLocks noChangeShapeType="1"/>
            </p:cNvSpPr>
            <p:nvPr/>
          </p:nvSpPr>
          <p:spPr bwMode="auto">
            <a:xfrm flipH="1" flipV="1">
              <a:off x="4895" y="4752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87" name="Line 142"/>
            <p:cNvSpPr>
              <a:spLocks noChangeAspect="1" noChangeShapeType="1"/>
            </p:cNvSpPr>
            <p:nvPr/>
          </p:nvSpPr>
          <p:spPr bwMode="auto">
            <a:xfrm flipV="1">
              <a:off x="3456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88" name="Line 143"/>
            <p:cNvSpPr>
              <a:spLocks noChangeAspect="1" noChangeShapeType="1"/>
            </p:cNvSpPr>
            <p:nvPr/>
          </p:nvSpPr>
          <p:spPr bwMode="auto">
            <a:xfrm>
              <a:off x="4128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89" name="Line 144"/>
            <p:cNvSpPr>
              <a:spLocks noChangeAspect="1" noChangeShapeType="1"/>
            </p:cNvSpPr>
            <p:nvPr/>
          </p:nvSpPr>
          <p:spPr bwMode="auto">
            <a:xfrm flipV="1">
              <a:off x="4991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0" name="Line 145"/>
            <p:cNvSpPr>
              <a:spLocks noChangeAspect="1" noChangeShapeType="1"/>
            </p:cNvSpPr>
            <p:nvPr/>
          </p:nvSpPr>
          <p:spPr bwMode="auto">
            <a:xfrm>
              <a:off x="5663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1" name="Text Box 146"/>
            <p:cNvSpPr txBox="1">
              <a:spLocks noChangeAspect="1" noChangeArrowheads="1"/>
            </p:cNvSpPr>
            <p:nvPr/>
          </p:nvSpPr>
          <p:spPr bwMode="auto">
            <a:xfrm>
              <a:off x="3169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0292" name="Text Box 147"/>
            <p:cNvSpPr txBox="1">
              <a:spLocks noChangeAspect="1" noChangeArrowheads="1"/>
            </p:cNvSpPr>
            <p:nvPr/>
          </p:nvSpPr>
          <p:spPr bwMode="auto">
            <a:xfrm>
              <a:off x="3841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0293" name="Text Box 148"/>
            <p:cNvSpPr txBox="1">
              <a:spLocks noChangeAspect="1" noChangeArrowheads="1"/>
            </p:cNvSpPr>
            <p:nvPr/>
          </p:nvSpPr>
          <p:spPr bwMode="auto">
            <a:xfrm>
              <a:off x="4705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0294" name="Text Box 149"/>
            <p:cNvSpPr txBox="1">
              <a:spLocks noChangeAspect="1" noChangeArrowheads="1"/>
            </p:cNvSpPr>
            <p:nvPr/>
          </p:nvSpPr>
          <p:spPr bwMode="auto">
            <a:xfrm>
              <a:off x="5376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0295" name="Line 150"/>
            <p:cNvSpPr>
              <a:spLocks noChangeAspect="1" noChangeShapeType="1"/>
            </p:cNvSpPr>
            <p:nvPr/>
          </p:nvSpPr>
          <p:spPr bwMode="auto">
            <a:xfrm>
              <a:off x="3169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6" name="Line 151"/>
            <p:cNvSpPr>
              <a:spLocks noChangeAspect="1" noChangeShapeType="1"/>
            </p:cNvSpPr>
            <p:nvPr/>
          </p:nvSpPr>
          <p:spPr bwMode="auto">
            <a:xfrm>
              <a:off x="3840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7" name="Line 152"/>
            <p:cNvSpPr>
              <a:spLocks noChangeAspect="1" noChangeShapeType="1"/>
            </p:cNvSpPr>
            <p:nvPr/>
          </p:nvSpPr>
          <p:spPr bwMode="auto">
            <a:xfrm>
              <a:off x="4704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8" name="Line 153"/>
            <p:cNvSpPr>
              <a:spLocks noChangeAspect="1" noChangeShapeType="1"/>
            </p:cNvSpPr>
            <p:nvPr/>
          </p:nvSpPr>
          <p:spPr bwMode="auto">
            <a:xfrm>
              <a:off x="5375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9" name="Rectangle 154"/>
            <p:cNvSpPr>
              <a:spLocks noChangeAspect="1" noChangeArrowheads="1"/>
            </p:cNvSpPr>
            <p:nvPr/>
          </p:nvSpPr>
          <p:spPr bwMode="auto">
            <a:xfrm>
              <a:off x="3169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00" name="Line 155"/>
            <p:cNvSpPr>
              <a:spLocks noChangeAspect="1" noChangeShapeType="1"/>
            </p:cNvSpPr>
            <p:nvPr/>
          </p:nvSpPr>
          <p:spPr bwMode="auto">
            <a:xfrm>
              <a:off x="3457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1" name="Rectangle 156"/>
            <p:cNvSpPr>
              <a:spLocks noChangeAspect="1" noChangeArrowheads="1"/>
            </p:cNvSpPr>
            <p:nvPr/>
          </p:nvSpPr>
          <p:spPr bwMode="auto">
            <a:xfrm>
              <a:off x="3840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02" name="Line 157"/>
            <p:cNvSpPr>
              <a:spLocks noChangeAspect="1" noChangeShapeType="1"/>
            </p:cNvSpPr>
            <p:nvPr/>
          </p:nvSpPr>
          <p:spPr bwMode="auto">
            <a:xfrm>
              <a:off x="4128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3" name="Rectangle 158"/>
            <p:cNvSpPr>
              <a:spLocks noChangeAspect="1" noChangeArrowheads="1"/>
            </p:cNvSpPr>
            <p:nvPr/>
          </p:nvSpPr>
          <p:spPr bwMode="auto">
            <a:xfrm>
              <a:off x="4704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04" name="Line 159"/>
            <p:cNvSpPr>
              <a:spLocks noChangeAspect="1" noChangeShapeType="1"/>
            </p:cNvSpPr>
            <p:nvPr/>
          </p:nvSpPr>
          <p:spPr bwMode="auto">
            <a:xfrm>
              <a:off x="4992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5" name="Rectangle 160"/>
            <p:cNvSpPr>
              <a:spLocks noChangeAspect="1" noChangeArrowheads="1"/>
            </p:cNvSpPr>
            <p:nvPr/>
          </p:nvSpPr>
          <p:spPr bwMode="auto">
            <a:xfrm>
              <a:off x="5375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06" name="Line 161"/>
            <p:cNvSpPr>
              <a:spLocks noChangeAspect="1" noChangeShapeType="1"/>
            </p:cNvSpPr>
            <p:nvPr/>
          </p:nvSpPr>
          <p:spPr bwMode="auto">
            <a:xfrm>
              <a:off x="5663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252" name="Rectangle 375"/>
          <p:cNvSpPr>
            <a:spLocks noChangeArrowheads="1"/>
          </p:cNvSpPr>
          <p:nvPr/>
        </p:nvSpPr>
        <p:spPr bwMode="auto">
          <a:xfrm>
            <a:off x="4572000" y="3505200"/>
            <a:ext cx="3962400" cy="2971800"/>
          </a:xfrm>
          <a:prstGeom prst="rect">
            <a:avLst/>
          </a:prstGeom>
          <a:solidFill>
            <a:srgbClr val="FFCC99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253" name="Rectangle 376"/>
          <p:cNvSpPr>
            <a:spLocks noChangeArrowheads="1"/>
          </p:cNvSpPr>
          <p:nvPr/>
        </p:nvSpPr>
        <p:spPr bwMode="auto">
          <a:xfrm>
            <a:off x="609600" y="1066800"/>
            <a:ext cx="3733800" cy="5410200"/>
          </a:xfrm>
          <a:prstGeom prst="rect">
            <a:avLst/>
          </a:prstGeom>
          <a:solidFill>
            <a:srgbClr val="CCFF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254" name="Rectangle 377"/>
          <p:cNvSpPr>
            <a:spLocks noChangeArrowheads="1"/>
          </p:cNvSpPr>
          <p:nvPr/>
        </p:nvSpPr>
        <p:spPr bwMode="auto">
          <a:xfrm>
            <a:off x="4343400" y="1066800"/>
            <a:ext cx="4191000" cy="2209800"/>
          </a:xfrm>
          <a:prstGeom prst="rect">
            <a:avLst/>
          </a:prstGeom>
          <a:solidFill>
            <a:srgbClr val="CCFF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255" name="Text Box 378"/>
          <p:cNvSpPr txBox="1">
            <a:spLocks noChangeArrowheads="1"/>
          </p:cNvSpPr>
          <p:nvPr/>
        </p:nvSpPr>
        <p:spPr bwMode="auto">
          <a:xfrm rot="-1800000">
            <a:off x="441325" y="2301875"/>
            <a:ext cx="6705600" cy="1311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4000" b="1">
                <a:solidFill>
                  <a:srgbClr val="008080"/>
                </a:solidFill>
              </a:rPr>
              <a:t>Conventional Cache-based</a:t>
            </a:r>
          </a:p>
          <a:p>
            <a:r>
              <a:rPr lang="en-US" altLang="en-US" sz="4000" b="1">
                <a:solidFill>
                  <a:srgbClr val="008080"/>
                </a:solidFill>
              </a:rPr>
              <a:t>Memory Hierarchy</a:t>
            </a:r>
          </a:p>
        </p:txBody>
      </p:sp>
      <p:sp>
        <p:nvSpPr>
          <p:cNvPr id="10256" name="Text Box 379"/>
          <p:cNvSpPr txBox="1">
            <a:spLocks noChangeArrowheads="1"/>
          </p:cNvSpPr>
          <p:nvPr/>
        </p:nvSpPr>
        <p:spPr bwMode="auto">
          <a:xfrm rot="-1800000">
            <a:off x="4572000" y="4414838"/>
            <a:ext cx="4000500" cy="1066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b="1">
                <a:solidFill>
                  <a:srgbClr val="FF8000"/>
                </a:solidFill>
              </a:rPr>
              <a:t>Disjoint Local Store</a:t>
            </a:r>
          </a:p>
          <a:p>
            <a:r>
              <a:rPr lang="en-US" altLang="en-US" sz="3200" b="1">
                <a:solidFill>
                  <a:srgbClr val="FF8000"/>
                </a:solidFill>
              </a:rPr>
              <a:t>Memory Hierarchy</a:t>
            </a:r>
            <a:endParaRPr lang="en-US" altLang="en-US" sz="3200">
              <a:solidFill>
                <a:srgbClr val="FF8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152DD9E-F74C-4B19-BA49-455FE3C7E449}" type="slidenum">
              <a:rPr lang="en-US" altLang="en-US" sz="1200">
                <a:latin typeface="Arial Black" panose="020B0A04020102020204" pitchFamily="34" charset="0"/>
              </a:rPr>
              <a:pPr/>
              <a:t>9</a:t>
            </a:fld>
            <a:endParaRPr lang="en-US" altLang="en-US" sz="1200">
              <a:latin typeface="Arial Black" panose="020B0A04020102020204" pitchFamily="34" charset="0"/>
            </a:endParaRPr>
          </a:p>
        </p:txBody>
      </p:sp>
      <p:sp>
        <p:nvSpPr>
          <p:cNvPr id="112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Multicore SMPs Used</a:t>
            </a:r>
          </a:p>
        </p:txBody>
      </p:sp>
      <p:grpSp>
        <p:nvGrpSpPr>
          <p:cNvPr id="11268" name="Group 3"/>
          <p:cNvGrpSpPr>
            <a:grpSpLocks/>
          </p:cNvGrpSpPr>
          <p:nvPr/>
        </p:nvGrpSpPr>
        <p:grpSpPr bwMode="auto">
          <a:xfrm>
            <a:off x="4724400" y="1600200"/>
            <a:ext cx="3427413" cy="1447800"/>
            <a:chOff x="3070" y="3021"/>
            <a:chExt cx="4320" cy="1825"/>
          </a:xfrm>
        </p:grpSpPr>
        <p:sp>
          <p:nvSpPr>
            <p:cNvPr id="11583" name="Rectangle 4"/>
            <p:cNvSpPr>
              <a:spLocks noChangeArrowheads="1"/>
            </p:cNvSpPr>
            <p:nvPr/>
          </p:nvSpPr>
          <p:spPr bwMode="auto">
            <a:xfrm>
              <a:off x="3070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" name="Text Box 5"/>
            <p:cNvSpPr txBox="1">
              <a:spLocks noChangeArrowheads="1"/>
            </p:cNvSpPr>
            <p:nvPr/>
          </p:nvSpPr>
          <p:spPr bwMode="auto">
            <a:xfrm>
              <a:off x="3070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11585" name="Text Box 6"/>
            <p:cNvSpPr txBox="1">
              <a:spLocks noChangeArrowheads="1"/>
            </p:cNvSpPr>
            <p:nvPr/>
          </p:nvSpPr>
          <p:spPr bwMode="auto">
            <a:xfrm>
              <a:off x="4078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11586" name="Text Box 7"/>
            <p:cNvSpPr txBox="1">
              <a:spLocks noChangeArrowheads="1"/>
            </p:cNvSpPr>
            <p:nvPr/>
          </p:nvSpPr>
          <p:spPr bwMode="auto">
            <a:xfrm>
              <a:off x="3168" y="4077"/>
              <a:ext cx="1822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11587" name="Text Box 8"/>
            <p:cNvSpPr txBox="1">
              <a:spLocks noChangeArrowheads="1"/>
            </p:cNvSpPr>
            <p:nvPr/>
          </p:nvSpPr>
          <p:spPr bwMode="auto">
            <a:xfrm rot="-5400000">
              <a:off x="4462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11588" name="Text Box 9"/>
            <p:cNvSpPr txBox="1">
              <a:spLocks noChangeArrowheads="1"/>
            </p:cNvSpPr>
            <p:nvPr/>
          </p:nvSpPr>
          <p:spPr bwMode="auto">
            <a:xfrm>
              <a:off x="316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1589" name="Text Box 10"/>
            <p:cNvSpPr txBox="1">
              <a:spLocks noChangeArrowheads="1"/>
            </p:cNvSpPr>
            <p:nvPr/>
          </p:nvSpPr>
          <p:spPr bwMode="auto">
            <a:xfrm>
              <a:off x="355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1590" name="Text Box 11"/>
            <p:cNvSpPr txBox="1">
              <a:spLocks noChangeArrowheads="1"/>
            </p:cNvSpPr>
            <p:nvPr/>
          </p:nvSpPr>
          <p:spPr bwMode="auto">
            <a:xfrm>
              <a:off x="3934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1591" name="Text Box 12"/>
            <p:cNvSpPr txBox="1">
              <a:spLocks noChangeArrowheads="1"/>
            </p:cNvSpPr>
            <p:nvPr/>
          </p:nvSpPr>
          <p:spPr bwMode="auto">
            <a:xfrm>
              <a:off x="431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1592" name="Line 13"/>
            <p:cNvSpPr>
              <a:spLocks noChangeShapeType="1"/>
            </p:cNvSpPr>
            <p:nvPr/>
          </p:nvSpPr>
          <p:spPr bwMode="auto">
            <a:xfrm flipV="1">
              <a:off x="4126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3" name="Rectangle 14"/>
            <p:cNvSpPr>
              <a:spLocks noChangeArrowheads="1"/>
            </p:cNvSpPr>
            <p:nvPr/>
          </p:nvSpPr>
          <p:spPr bwMode="auto">
            <a:xfrm>
              <a:off x="5374" y="3021"/>
              <a:ext cx="2016" cy="134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94" name="Text Box 15"/>
            <p:cNvSpPr txBox="1">
              <a:spLocks noChangeArrowheads="1"/>
            </p:cNvSpPr>
            <p:nvPr/>
          </p:nvSpPr>
          <p:spPr bwMode="auto">
            <a:xfrm>
              <a:off x="5374" y="4558"/>
              <a:ext cx="2016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DDR2 DIMMs</a:t>
              </a:r>
            </a:p>
          </p:txBody>
        </p:sp>
        <p:sp>
          <p:nvSpPr>
            <p:cNvPr id="11595" name="Text Box 16"/>
            <p:cNvSpPr txBox="1">
              <a:spLocks noChangeArrowheads="1"/>
            </p:cNvSpPr>
            <p:nvPr/>
          </p:nvSpPr>
          <p:spPr bwMode="auto">
            <a:xfrm>
              <a:off x="6382" y="4366"/>
              <a:ext cx="6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10.66 GB/s</a:t>
              </a:r>
            </a:p>
          </p:txBody>
        </p:sp>
        <p:sp>
          <p:nvSpPr>
            <p:cNvPr id="11596" name="Text Box 17"/>
            <p:cNvSpPr txBox="1">
              <a:spLocks noChangeArrowheads="1"/>
            </p:cNvSpPr>
            <p:nvPr/>
          </p:nvSpPr>
          <p:spPr bwMode="auto">
            <a:xfrm>
              <a:off x="5470" y="4077"/>
              <a:ext cx="182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2x64b memory controllers</a:t>
              </a:r>
            </a:p>
          </p:txBody>
        </p:sp>
        <p:sp>
          <p:nvSpPr>
            <p:cNvPr id="11597" name="Text Box 18"/>
            <p:cNvSpPr txBox="1">
              <a:spLocks noChangeArrowheads="1"/>
            </p:cNvSpPr>
            <p:nvPr/>
          </p:nvSpPr>
          <p:spPr bwMode="auto">
            <a:xfrm>
              <a:off x="5758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1598" name="Text Box 19"/>
            <p:cNvSpPr txBox="1">
              <a:spLocks noChangeArrowheads="1"/>
            </p:cNvSpPr>
            <p:nvPr/>
          </p:nvSpPr>
          <p:spPr bwMode="auto">
            <a:xfrm>
              <a:off x="6142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1599" name="Text Box 20"/>
            <p:cNvSpPr txBox="1">
              <a:spLocks noChangeArrowheads="1"/>
            </p:cNvSpPr>
            <p:nvPr/>
          </p:nvSpPr>
          <p:spPr bwMode="auto">
            <a:xfrm>
              <a:off x="6526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1600" name="Text Box 21"/>
            <p:cNvSpPr txBox="1">
              <a:spLocks noChangeArrowheads="1"/>
            </p:cNvSpPr>
            <p:nvPr/>
          </p:nvSpPr>
          <p:spPr bwMode="auto">
            <a:xfrm>
              <a:off x="6910" y="3117"/>
              <a:ext cx="384" cy="192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Opteron</a:t>
              </a:r>
            </a:p>
          </p:txBody>
        </p:sp>
        <p:sp>
          <p:nvSpPr>
            <p:cNvPr id="11601" name="Line 22"/>
            <p:cNvSpPr>
              <a:spLocks noChangeShapeType="1"/>
            </p:cNvSpPr>
            <p:nvPr/>
          </p:nvSpPr>
          <p:spPr bwMode="auto">
            <a:xfrm flipV="1">
              <a:off x="6430" y="427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02" name="Line 23"/>
            <p:cNvSpPr>
              <a:spLocks noChangeShapeType="1"/>
            </p:cNvSpPr>
            <p:nvPr/>
          </p:nvSpPr>
          <p:spPr bwMode="auto">
            <a:xfrm flipV="1">
              <a:off x="4030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03" name="Line 24"/>
            <p:cNvSpPr>
              <a:spLocks noChangeShapeType="1"/>
            </p:cNvSpPr>
            <p:nvPr/>
          </p:nvSpPr>
          <p:spPr bwMode="auto">
            <a:xfrm flipV="1">
              <a:off x="6334" y="4269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04" name="Line 25"/>
            <p:cNvSpPr>
              <a:spLocks noChangeShapeType="1"/>
            </p:cNvSpPr>
            <p:nvPr/>
          </p:nvSpPr>
          <p:spPr bwMode="auto">
            <a:xfrm rot="5400000" flipV="1">
              <a:off x="474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05" name="Line 26"/>
            <p:cNvSpPr>
              <a:spLocks noChangeShapeType="1"/>
            </p:cNvSpPr>
            <p:nvPr/>
          </p:nvSpPr>
          <p:spPr bwMode="auto">
            <a:xfrm rot="5400000">
              <a:off x="474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06" name="Line 27"/>
            <p:cNvSpPr>
              <a:spLocks noChangeShapeType="1"/>
            </p:cNvSpPr>
            <p:nvPr/>
          </p:nvSpPr>
          <p:spPr bwMode="auto">
            <a:xfrm flipV="1">
              <a:off x="3886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07" name="Text Box 28"/>
            <p:cNvSpPr txBox="1">
              <a:spLocks noChangeArrowheads="1"/>
            </p:cNvSpPr>
            <p:nvPr/>
          </p:nvSpPr>
          <p:spPr bwMode="auto">
            <a:xfrm>
              <a:off x="316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1608" name="Text Box 29"/>
            <p:cNvSpPr txBox="1">
              <a:spLocks noChangeArrowheads="1"/>
            </p:cNvSpPr>
            <p:nvPr/>
          </p:nvSpPr>
          <p:spPr bwMode="auto">
            <a:xfrm>
              <a:off x="355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1609" name="Text Box 30"/>
            <p:cNvSpPr txBox="1">
              <a:spLocks noChangeArrowheads="1"/>
            </p:cNvSpPr>
            <p:nvPr/>
          </p:nvSpPr>
          <p:spPr bwMode="auto">
            <a:xfrm>
              <a:off x="3934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1610" name="Text Box 31"/>
            <p:cNvSpPr txBox="1">
              <a:spLocks noChangeArrowheads="1"/>
            </p:cNvSpPr>
            <p:nvPr/>
          </p:nvSpPr>
          <p:spPr bwMode="auto">
            <a:xfrm>
              <a:off x="431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1611" name="Line 32"/>
            <p:cNvSpPr>
              <a:spLocks noChangeShapeType="1"/>
            </p:cNvSpPr>
            <p:nvPr/>
          </p:nvSpPr>
          <p:spPr bwMode="auto">
            <a:xfrm>
              <a:off x="3982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12" name="Line 33"/>
            <p:cNvSpPr>
              <a:spLocks noChangeShapeType="1"/>
            </p:cNvSpPr>
            <p:nvPr/>
          </p:nvSpPr>
          <p:spPr bwMode="auto">
            <a:xfrm flipV="1">
              <a:off x="6478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13" name="Text Box 34"/>
            <p:cNvSpPr txBox="1">
              <a:spLocks noChangeArrowheads="1"/>
            </p:cNvSpPr>
            <p:nvPr/>
          </p:nvSpPr>
          <p:spPr bwMode="auto">
            <a:xfrm>
              <a:off x="5758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1614" name="Text Box 35"/>
            <p:cNvSpPr txBox="1">
              <a:spLocks noChangeArrowheads="1"/>
            </p:cNvSpPr>
            <p:nvPr/>
          </p:nvSpPr>
          <p:spPr bwMode="auto">
            <a:xfrm>
              <a:off x="6142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1615" name="Text Box 36"/>
            <p:cNvSpPr txBox="1">
              <a:spLocks noChangeArrowheads="1"/>
            </p:cNvSpPr>
            <p:nvPr/>
          </p:nvSpPr>
          <p:spPr bwMode="auto">
            <a:xfrm>
              <a:off x="6526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1616" name="Text Box 37"/>
            <p:cNvSpPr txBox="1">
              <a:spLocks noChangeArrowheads="1"/>
            </p:cNvSpPr>
            <p:nvPr/>
          </p:nvSpPr>
          <p:spPr bwMode="auto">
            <a:xfrm>
              <a:off x="6910" y="3309"/>
              <a:ext cx="384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512KB</a:t>
              </a:r>
            </a:p>
            <a:p>
              <a:r>
                <a:rPr lang="en-US" altLang="en-US"/>
                <a:t>victim</a:t>
              </a:r>
            </a:p>
          </p:txBody>
        </p:sp>
        <p:sp>
          <p:nvSpPr>
            <p:cNvPr id="11617" name="Line 38"/>
            <p:cNvSpPr>
              <a:spLocks noChangeShapeType="1"/>
            </p:cNvSpPr>
            <p:nvPr/>
          </p:nvSpPr>
          <p:spPr bwMode="auto">
            <a:xfrm>
              <a:off x="6574" y="3981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18" name="Text Box 39"/>
            <p:cNvSpPr txBox="1">
              <a:spLocks noChangeArrowheads="1"/>
            </p:cNvSpPr>
            <p:nvPr/>
          </p:nvSpPr>
          <p:spPr bwMode="auto">
            <a:xfrm>
              <a:off x="3166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11619" name="Text Box 40"/>
            <p:cNvSpPr txBox="1">
              <a:spLocks noChangeArrowheads="1"/>
            </p:cNvSpPr>
            <p:nvPr/>
          </p:nvSpPr>
          <p:spPr bwMode="auto">
            <a:xfrm>
              <a:off x="3168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11620" name="Text Box 41"/>
            <p:cNvSpPr txBox="1">
              <a:spLocks noChangeArrowheads="1"/>
            </p:cNvSpPr>
            <p:nvPr/>
          </p:nvSpPr>
          <p:spPr bwMode="auto">
            <a:xfrm>
              <a:off x="5758" y="3597"/>
              <a:ext cx="1536" cy="192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2MB Shared quasi-victim (32 way)</a:t>
              </a:r>
            </a:p>
          </p:txBody>
        </p:sp>
        <p:sp>
          <p:nvSpPr>
            <p:cNvPr id="11621" name="Text Box 42"/>
            <p:cNvSpPr txBox="1">
              <a:spLocks noChangeArrowheads="1"/>
            </p:cNvSpPr>
            <p:nvPr/>
          </p:nvSpPr>
          <p:spPr bwMode="auto">
            <a:xfrm>
              <a:off x="5760" y="3789"/>
              <a:ext cx="1536" cy="19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SRI / crossbar</a:t>
              </a:r>
            </a:p>
          </p:txBody>
        </p:sp>
        <p:sp>
          <p:nvSpPr>
            <p:cNvPr id="11622" name="Line 43"/>
            <p:cNvSpPr>
              <a:spLocks noChangeShapeType="1"/>
            </p:cNvSpPr>
            <p:nvPr/>
          </p:nvSpPr>
          <p:spPr bwMode="auto">
            <a:xfrm>
              <a:off x="355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23" name="Line 44"/>
            <p:cNvSpPr>
              <a:spLocks noChangeShapeType="1"/>
            </p:cNvSpPr>
            <p:nvPr/>
          </p:nvSpPr>
          <p:spPr bwMode="auto">
            <a:xfrm>
              <a:off x="3934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24" name="Line 45"/>
            <p:cNvSpPr>
              <a:spLocks noChangeShapeType="1"/>
            </p:cNvSpPr>
            <p:nvPr/>
          </p:nvSpPr>
          <p:spPr bwMode="auto">
            <a:xfrm>
              <a:off x="4318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25" name="Line 46"/>
            <p:cNvSpPr>
              <a:spLocks noChangeShapeType="1"/>
            </p:cNvSpPr>
            <p:nvPr/>
          </p:nvSpPr>
          <p:spPr bwMode="auto">
            <a:xfrm>
              <a:off x="6142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26" name="Line 47"/>
            <p:cNvSpPr>
              <a:spLocks noChangeShapeType="1"/>
            </p:cNvSpPr>
            <p:nvPr/>
          </p:nvSpPr>
          <p:spPr bwMode="auto">
            <a:xfrm>
              <a:off x="6526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27" name="Line 48"/>
            <p:cNvSpPr>
              <a:spLocks noChangeShapeType="1"/>
            </p:cNvSpPr>
            <p:nvPr/>
          </p:nvSpPr>
          <p:spPr bwMode="auto">
            <a:xfrm>
              <a:off x="6910" y="311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28" name="Rectangle 49"/>
            <p:cNvSpPr>
              <a:spLocks noChangeArrowheads="1"/>
            </p:cNvSpPr>
            <p:nvPr/>
          </p:nvSpPr>
          <p:spPr bwMode="auto">
            <a:xfrm>
              <a:off x="3166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29" name="Rectangle 50"/>
            <p:cNvSpPr>
              <a:spLocks noChangeArrowheads="1"/>
            </p:cNvSpPr>
            <p:nvPr/>
          </p:nvSpPr>
          <p:spPr bwMode="auto">
            <a:xfrm>
              <a:off x="5758" y="3117"/>
              <a:ext cx="1536" cy="8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30" name="Line 51"/>
            <p:cNvSpPr>
              <a:spLocks noChangeShapeType="1"/>
            </p:cNvSpPr>
            <p:nvPr/>
          </p:nvSpPr>
          <p:spPr bwMode="auto">
            <a:xfrm>
              <a:off x="3166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31" name="Line 52"/>
            <p:cNvSpPr>
              <a:spLocks noChangeShapeType="1"/>
            </p:cNvSpPr>
            <p:nvPr/>
          </p:nvSpPr>
          <p:spPr bwMode="auto">
            <a:xfrm>
              <a:off x="5758" y="330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32" name="Line 53"/>
            <p:cNvSpPr>
              <a:spLocks noChangeShapeType="1"/>
            </p:cNvSpPr>
            <p:nvPr/>
          </p:nvSpPr>
          <p:spPr bwMode="auto">
            <a:xfrm>
              <a:off x="3166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33" name="Line 54"/>
            <p:cNvSpPr>
              <a:spLocks noChangeShapeType="1"/>
            </p:cNvSpPr>
            <p:nvPr/>
          </p:nvSpPr>
          <p:spPr bwMode="auto">
            <a:xfrm>
              <a:off x="5758" y="3597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34" name="Line 55"/>
            <p:cNvSpPr>
              <a:spLocks noChangeShapeType="1"/>
            </p:cNvSpPr>
            <p:nvPr/>
          </p:nvSpPr>
          <p:spPr bwMode="auto">
            <a:xfrm>
              <a:off x="3166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35" name="Line 56"/>
            <p:cNvSpPr>
              <a:spLocks noChangeShapeType="1"/>
            </p:cNvSpPr>
            <p:nvPr/>
          </p:nvSpPr>
          <p:spPr bwMode="auto">
            <a:xfrm>
              <a:off x="5758" y="3789"/>
              <a:ext cx="15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36" name="Text Box 57"/>
            <p:cNvSpPr txBox="1">
              <a:spLocks noChangeArrowheads="1"/>
            </p:cNvSpPr>
            <p:nvPr/>
          </p:nvSpPr>
          <p:spPr bwMode="auto">
            <a:xfrm rot="-5400000">
              <a:off x="5134" y="3454"/>
              <a:ext cx="864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HyperTransport</a:t>
              </a:r>
            </a:p>
          </p:txBody>
        </p:sp>
        <p:sp>
          <p:nvSpPr>
            <p:cNvPr id="11637" name="Line 58"/>
            <p:cNvSpPr>
              <a:spLocks noChangeShapeType="1"/>
            </p:cNvSpPr>
            <p:nvPr/>
          </p:nvSpPr>
          <p:spPr bwMode="auto">
            <a:xfrm rot="5400000" flipV="1">
              <a:off x="5709" y="3789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38" name="Line 59"/>
            <p:cNvSpPr>
              <a:spLocks noChangeShapeType="1"/>
            </p:cNvSpPr>
            <p:nvPr/>
          </p:nvSpPr>
          <p:spPr bwMode="auto">
            <a:xfrm rot="5400000">
              <a:off x="5709" y="388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39" name="Line 60"/>
            <p:cNvSpPr>
              <a:spLocks noChangeShapeType="1"/>
            </p:cNvSpPr>
            <p:nvPr/>
          </p:nvSpPr>
          <p:spPr bwMode="auto">
            <a:xfrm flipH="1">
              <a:off x="4990" y="3935"/>
              <a:ext cx="4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40" name="Line 61"/>
            <p:cNvSpPr>
              <a:spLocks noChangeShapeType="1"/>
            </p:cNvSpPr>
            <p:nvPr/>
          </p:nvSpPr>
          <p:spPr bwMode="auto">
            <a:xfrm flipH="1">
              <a:off x="4991" y="3840"/>
              <a:ext cx="480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41" name="Text Box 62"/>
            <p:cNvSpPr txBox="1">
              <a:spLocks noChangeArrowheads="1"/>
            </p:cNvSpPr>
            <p:nvPr/>
          </p:nvSpPr>
          <p:spPr bwMode="auto">
            <a:xfrm rot="-5400000">
              <a:off x="4894" y="3311"/>
              <a:ext cx="6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4GB/s</a:t>
              </a:r>
            </a:p>
            <a:p>
              <a:pPr algn="l"/>
              <a:r>
                <a:rPr lang="en-US" altLang="en-US"/>
                <a:t>(each direction)</a:t>
              </a:r>
            </a:p>
          </p:txBody>
        </p:sp>
      </p:grpSp>
      <p:grpSp>
        <p:nvGrpSpPr>
          <p:cNvPr id="11269" name="Group 63"/>
          <p:cNvGrpSpPr>
            <a:grpSpLocks/>
          </p:cNvGrpSpPr>
          <p:nvPr/>
        </p:nvGrpSpPr>
        <p:grpSpPr bwMode="auto">
          <a:xfrm>
            <a:off x="1447800" y="4038600"/>
            <a:ext cx="2366963" cy="1828800"/>
            <a:chOff x="2876" y="6864"/>
            <a:chExt cx="2980" cy="2304"/>
          </a:xfrm>
        </p:grpSpPr>
        <p:grpSp>
          <p:nvGrpSpPr>
            <p:cNvPr id="11487" name="Group 64"/>
            <p:cNvGrpSpPr>
              <a:grpSpLocks/>
            </p:cNvGrpSpPr>
            <p:nvPr/>
          </p:nvGrpSpPr>
          <p:grpSpPr bwMode="auto">
            <a:xfrm>
              <a:off x="2876" y="6864"/>
              <a:ext cx="1348" cy="2304"/>
              <a:chOff x="2876" y="6864"/>
              <a:chExt cx="1348" cy="2304"/>
            </a:xfrm>
          </p:grpSpPr>
          <p:sp>
            <p:nvSpPr>
              <p:cNvPr id="11538" name="Rectangle 65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39" name="Text Box 66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11540" name="Text Box 67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11541" name="Text Box 68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11542" name="Line 69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43" name="Line 70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44" name="Line 71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45" name="Line 72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546" name="Group 73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11570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11571" name="Text Box 75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11572" name="Text Box 76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11573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4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5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6" name="Line 80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7" name="Line 81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8" name="Line 82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9" name="Line 83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80" name="Rectangle 84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581" name="Line 85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82" name="Line 86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547" name="Group 87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11562" name="Text Box 8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63" name="Text Box 8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64" name="Text Box 9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65" name="Text Box 9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66" name="Text Box 92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67" name="Text Box 93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68" name="Text Box 9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69" name="Text Box 9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11548" name="Line 96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49" name="Line 97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0" name="Line 98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1" name="Line 99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2" name="Line 100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3" name="Line 101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4" name="Line 102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5" name="Text Box 103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11556" name="Line 104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7" name="Line 105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8" name="Line 106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9" name="Rectangle 107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60" name="Text Box 108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11561" name="Text Box 109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11488" name="Group 110"/>
            <p:cNvGrpSpPr>
              <a:grpSpLocks/>
            </p:cNvGrpSpPr>
            <p:nvPr/>
          </p:nvGrpSpPr>
          <p:grpSpPr bwMode="auto">
            <a:xfrm>
              <a:off x="4508" y="6864"/>
              <a:ext cx="1348" cy="2304"/>
              <a:chOff x="2876" y="6864"/>
              <a:chExt cx="1348" cy="2304"/>
            </a:xfrm>
          </p:grpSpPr>
          <p:sp>
            <p:nvSpPr>
              <p:cNvPr id="11493" name="Rectangle 111"/>
              <p:cNvSpPr>
                <a:spLocks noChangeArrowheads="1"/>
              </p:cNvSpPr>
              <p:nvPr/>
            </p:nvSpPr>
            <p:spPr bwMode="auto">
              <a:xfrm rot="5400000">
                <a:off x="2640" y="7104"/>
                <a:ext cx="1824" cy="134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4" name="Text Box 112"/>
              <p:cNvSpPr txBox="1">
                <a:spLocks noChangeArrowheads="1"/>
              </p:cNvSpPr>
              <p:nvPr/>
            </p:nvSpPr>
            <p:spPr bwMode="auto">
              <a:xfrm>
                <a:off x="2876" y="8880"/>
                <a:ext cx="1348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 667MHz FBDIMMs</a:t>
                </a:r>
              </a:p>
            </p:txBody>
          </p:sp>
          <p:sp>
            <p:nvSpPr>
              <p:cNvPr id="11495" name="Text Box 113"/>
              <p:cNvSpPr txBox="1">
                <a:spLocks noChangeArrowheads="1"/>
              </p:cNvSpPr>
              <p:nvPr/>
            </p:nvSpPr>
            <p:spPr bwMode="auto">
              <a:xfrm flipH="1">
                <a:off x="2880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21.33 GB/s</a:t>
                </a:r>
              </a:p>
            </p:txBody>
          </p:sp>
          <p:sp>
            <p:nvSpPr>
              <p:cNvPr id="11496" name="Text Box 114"/>
              <p:cNvSpPr txBox="1">
                <a:spLocks noChangeArrowheads="1"/>
              </p:cNvSpPr>
              <p:nvPr/>
            </p:nvSpPr>
            <p:spPr bwMode="auto">
              <a:xfrm flipH="1">
                <a:off x="3696" y="868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10.66 GB/s</a:t>
                </a:r>
              </a:p>
            </p:txBody>
          </p:sp>
          <p:sp>
            <p:nvSpPr>
              <p:cNvPr id="11497" name="Line 115"/>
              <p:cNvSpPr>
                <a:spLocks noChangeShapeType="1"/>
              </p:cNvSpPr>
              <p:nvPr/>
            </p:nvSpPr>
            <p:spPr bwMode="auto">
              <a:xfrm rot="5400000">
                <a:off x="3456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98" name="Line 116"/>
              <p:cNvSpPr>
                <a:spLocks noChangeShapeType="1"/>
              </p:cNvSpPr>
              <p:nvPr/>
            </p:nvSpPr>
            <p:spPr bwMode="auto">
              <a:xfrm rot="5400000">
                <a:off x="3504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99" name="Line 117"/>
              <p:cNvSpPr>
                <a:spLocks noChangeShapeType="1"/>
              </p:cNvSpPr>
              <p:nvPr/>
            </p:nvSpPr>
            <p:spPr bwMode="auto">
              <a:xfrm rot="5400000" flipH="1">
                <a:off x="3360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00" name="Line 118"/>
              <p:cNvSpPr>
                <a:spLocks noChangeShapeType="1"/>
              </p:cNvSpPr>
              <p:nvPr/>
            </p:nvSpPr>
            <p:spPr bwMode="auto">
              <a:xfrm rot="5400000" flipH="1">
                <a:off x="3312" y="8736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501" name="Group 119"/>
              <p:cNvGrpSpPr>
                <a:grpSpLocks/>
              </p:cNvGrpSpPr>
              <p:nvPr/>
            </p:nvGrpSpPr>
            <p:grpSpPr bwMode="auto">
              <a:xfrm>
                <a:off x="2974" y="7920"/>
                <a:ext cx="1154" cy="673"/>
                <a:chOff x="2974" y="7919"/>
                <a:chExt cx="2306" cy="673"/>
              </a:xfrm>
            </p:grpSpPr>
            <p:sp>
              <p:nvSpPr>
                <p:cNvPr id="11525" name="Text Box 120"/>
                <p:cNvSpPr txBox="1">
                  <a:spLocks noChangeArrowheads="1"/>
                </p:cNvSpPr>
                <p:nvPr/>
              </p:nvSpPr>
              <p:spPr bwMode="auto">
                <a:xfrm>
                  <a:off x="2974" y="7919"/>
                  <a:ext cx="2306" cy="288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4MB Shared L2 (16 way)</a:t>
                  </a:r>
                </a:p>
                <a:p>
                  <a:r>
                    <a:rPr lang="en-US" altLang="en-US"/>
                    <a:t>(64b interleaved)</a:t>
                  </a:r>
                </a:p>
              </p:txBody>
            </p:sp>
            <p:sp>
              <p:nvSpPr>
                <p:cNvPr id="11526" name="Text Box 121"/>
                <p:cNvSpPr txBox="1">
                  <a:spLocks noChangeArrowheads="1"/>
                </p:cNvSpPr>
                <p:nvPr/>
              </p:nvSpPr>
              <p:spPr bwMode="auto">
                <a:xfrm flipH="1">
                  <a:off x="2976" y="8207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4 Coherency Hubs</a:t>
                  </a:r>
                </a:p>
              </p:txBody>
            </p:sp>
            <p:sp>
              <p:nvSpPr>
                <p:cNvPr id="11527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74" y="8399"/>
                  <a:ext cx="2304" cy="192"/>
                </a:xfrm>
                <a:prstGeom prst="rect">
                  <a:avLst/>
                </a:prstGeom>
                <a:solidFill>
                  <a:srgbClr val="E6E6E6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2x128b controllers</a:t>
                  </a:r>
                </a:p>
              </p:txBody>
            </p:sp>
            <p:sp>
              <p:nvSpPr>
                <p:cNvPr id="11528" name="Line 123"/>
                <p:cNvSpPr>
                  <a:spLocks noChangeShapeType="1"/>
                </p:cNvSpPr>
                <p:nvPr/>
              </p:nvSpPr>
              <p:spPr bwMode="auto">
                <a:xfrm flipH="1">
                  <a:off x="4124" y="7919"/>
                  <a:ext cx="2" cy="6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29" name="Line 124"/>
                <p:cNvSpPr>
                  <a:spLocks noChangeShapeType="1"/>
                </p:cNvSpPr>
                <p:nvPr/>
              </p:nvSpPr>
              <p:spPr bwMode="auto">
                <a:xfrm flipH="1">
                  <a:off x="4700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30" name="Line 125"/>
                <p:cNvSpPr>
                  <a:spLocks noChangeShapeType="1"/>
                </p:cNvSpPr>
                <p:nvPr/>
              </p:nvSpPr>
              <p:spPr bwMode="auto">
                <a:xfrm flipH="1">
                  <a:off x="3548" y="7919"/>
                  <a:ext cx="2" cy="48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31" name="Line 126"/>
                <p:cNvSpPr>
                  <a:spLocks noChangeShapeType="1"/>
                </p:cNvSpPr>
                <p:nvPr/>
              </p:nvSpPr>
              <p:spPr bwMode="auto">
                <a:xfrm>
                  <a:off x="3262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32" name="Line 127"/>
                <p:cNvSpPr>
                  <a:spLocks noChangeShapeType="1"/>
                </p:cNvSpPr>
                <p:nvPr/>
              </p:nvSpPr>
              <p:spPr bwMode="auto">
                <a:xfrm>
                  <a:off x="3838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33" name="Line 128"/>
                <p:cNvSpPr>
                  <a:spLocks noChangeShapeType="1"/>
                </p:cNvSpPr>
                <p:nvPr/>
              </p:nvSpPr>
              <p:spPr bwMode="auto">
                <a:xfrm>
                  <a:off x="4414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34" name="Line 129"/>
                <p:cNvSpPr>
                  <a:spLocks noChangeShapeType="1"/>
                </p:cNvSpPr>
                <p:nvPr/>
              </p:nvSpPr>
              <p:spPr bwMode="auto">
                <a:xfrm>
                  <a:off x="4990" y="7919"/>
                  <a:ext cx="0" cy="2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35" name="Rectangle 130"/>
                <p:cNvSpPr>
                  <a:spLocks noChangeArrowheads="1"/>
                </p:cNvSpPr>
                <p:nvPr/>
              </p:nvSpPr>
              <p:spPr bwMode="auto">
                <a:xfrm>
                  <a:off x="2975" y="7920"/>
                  <a:ext cx="2304" cy="67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536" name="Line 131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7" y="7248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37" name="Line 132"/>
                <p:cNvSpPr>
                  <a:spLocks noChangeAspect="1" noChangeShapeType="1"/>
                </p:cNvSpPr>
                <p:nvPr/>
              </p:nvSpPr>
              <p:spPr bwMode="auto">
                <a:xfrm rot="5400000" flipV="1">
                  <a:off x="4128" y="7056"/>
                  <a:ext cx="0" cy="23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>
                            <a:alpha val="75000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502" name="Group 133"/>
              <p:cNvGrpSpPr>
                <a:grpSpLocks/>
              </p:cNvGrpSpPr>
              <p:nvPr/>
            </p:nvGrpSpPr>
            <p:grpSpPr bwMode="auto">
              <a:xfrm>
                <a:off x="2977" y="6960"/>
                <a:ext cx="1151" cy="576"/>
                <a:chOff x="2593" y="6672"/>
                <a:chExt cx="1151" cy="576"/>
              </a:xfrm>
            </p:grpSpPr>
            <p:sp>
              <p:nvSpPr>
                <p:cNvPr id="11517" name="Text Box 134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37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18" name="Text Box 135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52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19" name="Text Box 136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66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20" name="Text Box 137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809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21" name="Text Box 138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2953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22" name="Text Box 139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097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23" name="Text Box 140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241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  <p:sp>
              <p:nvSpPr>
                <p:cNvPr id="11524" name="Text Box 141"/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385" y="6888"/>
                  <a:ext cx="576" cy="14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MT SPARC</a:t>
                  </a:r>
                </a:p>
              </p:txBody>
            </p:sp>
          </p:grpSp>
          <p:sp>
            <p:nvSpPr>
              <p:cNvPr id="11503" name="Line 142"/>
              <p:cNvSpPr>
                <a:spLocks noChangeShapeType="1"/>
              </p:cNvSpPr>
              <p:nvPr/>
            </p:nvSpPr>
            <p:spPr bwMode="auto">
              <a:xfrm rot="5400000">
                <a:off x="283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04" name="Line 143"/>
              <p:cNvSpPr>
                <a:spLocks noChangeShapeType="1"/>
              </p:cNvSpPr>
              <p:nvPr/>
            </p:nvSpPr>
            <p:spPr bwMode="auto">
              <a:xfrm rot="5400000">
                <a:off x="297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05" name="Line 144"/>
              <p:cNvSpPr>
                <a:spLocks noChangeShapeType="1"/>
              </p:cNvSpPr>
              <p:nvPr/>
            </p:nvSpPr>
            <p:spPr bwMode="auto">
              <a:xfrm rot="5400000">
                <a:off x="3120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06" name="Line 145"/>
              <p:cNvSpPr>
                <a:spLocks noChangeShapeType="1"/>
              </p:cNvSpPr>
              <p:nvPr/>
            </p:nvSpPr>
            <p:spPr bwMode="auto">
              <a:xfrm rot="5400000">
                <a:off x="3264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07" name="Line 146"/>
              <p:cNvSpPr>
                <a:spLocks noChangeShapeType="1"/>
              </p:cNvSpPr>
              <p:nvPr/>
            </p:nvSpPr>
            <p:spPr bwMode="auto">
              <a:xfrm rot="5400000">
                <a:off x="3408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08" name="Line 147"/>
              <p:cNvSpPr>
                <a:spLocks noChangeShapeType="1"/>
              </p:cNvSpPr>
              <p:nvPr/>
            </p:nvSpPr>
            <p:spPr bwMode="auto">
              <a:xfrm rot="5400000">
                <a:off x="3552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09" name="Line 148"/>
              <p:cNvSpPr>
                <a:spLocks noChangeShapeType="1"/>
              </p:cNvSpPr>
              <p:nvPr/>
            </p:nvSpPr>
            <p:spPr bwMode="auto">
              <a:xfrm rot="5400000">
                <a:off x="3696" y="7248"/>
                <a:ext cx="5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10" name="Text Box 149"/>
              <p:cNvSpPr txBox="1">
                <a:spLocks noChangeArrowheads="1"/>
              </p:cNvSpPr>
              <p:nvPr/>
            </p:nvSpPr>
            <p:spPr bwMode="auto">
              <a:xfrm>
                <a:off x="2975" y="7534"/>
                <a:ext cx="1153" cy="19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ffectLst>
                <a:outerShdw dist="35921" dir="2700000" algn="ctr" rotWithShape="0">
                  <a:srgbClr val="808080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Crossbar</a:t>
                </a:r>
              </a:p>
            </p:txBody>
          </p:sp>
          <p:sp>
            <p:nvSpPr>
              <p:cNvPr id="11511" name="Line 150"/>
              <p:cNvSpPr>
                <a:spLocks noChangeShapeType="1"/>
              </p:cNvSpPr>
              <p:nvPr/>
            </p:nvSpPr>
            <p:spPr bwMode="auto">
              <a:xfrm rot="5400000" flipV="1">
                <a:off x="3552" y="6960"/>
                <a:ext cx="0" cy="1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12" name="Line 151"/>
              <p:cNvSpPr>
                <a:spLocks noChangeShapeType="1"/>
              </p:cNvSpPr>
              <p:nvPr/>
            </p:nvSpPr>
            <p:spPr bwMode="auto">
              <a:xfrm rot="5400000" flipH="1">
                <a:off x="3408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13" name="Line 152"/>
              <p:cNvSpPr>
                <a:spLocks noChangeShapeType="1"/>
              </p:cNvSpPr>
              <p:nvPr/>
            </p:nvSpPr>
            <p:spPr bwMode="auto">
              <a:xfrm rot="5400000">
                <a:off x="3504" y="7824"/>
                <a:ext cx="19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14" name="Rectangle 153"/>
              <p:cNvSpPr>
                <a:spLocks noChangeArrowheads="1"/>
              </p:cNvSpPr>
              <p:nvPr/>
            </p:nvSpPr>
            <p:spPr bwMode="auto">
              <a:xfrm>
                <a:off x="2976" y="6960"/>
                <a:ext cx="1152" cy="7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15" name="Text Box 154"/>
              <p:cNvSpPr txBox="1">
                <a:spLocks noChangeArrowheads="1"/>
              </p:cNvSpPr>
              <p:nvPr/>
            </p:nvSpPr>
            <p:spPr bwMode="auto">
              <a:xfrm flipH="1">
                <a:off x="292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/>
                <a:r>
                  <a:rPr lang="en-US" altLang="en-US"/>
                  <a:t>179 GB/s</a:t>
                </a:r>
              </a:p>
            </p:txBody>
          </p:sp>
          <p:sp>
            <p:nvSpPr>
              <p:cNvPr id="11516" name="Text Box 155"/>
              <p:cNvSpPr txBox="1">
                <a:spLocks noChangeArrowheads="1"/>
              </p:cNvSpPr>
              <p:nvPr/>
            </p:nvSpPr>
            <p:spPr bwMode="auto">
              <a:xfrm flipH="1">
                <a:off x="3648" y="7728"/>
                <a:ext cx="52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90 GB/s</a:t>
                </a:r>
              </a:p>
            </p:txBody>
          </p:sp>
        </p:grpSp>
        <p:grpSp>
          <p:nvGrpSpPr>
            <p:cNvPr id="11489" name="Group 156"/>
            <p:cNvGrpSpPr>
              <a:grpSpLocks/>
            </p:cNvGrpSpPr>
            <p:nvPr/>
          </p:nvGrpSpPr>
          <p:grpSpPr bwMode="auto">
            <a:xfrm>
              <a:off x="4128" y="7439"/>
              <a:ext cx="480" cy="912"/>
              <a:chOff x="5280" y="7439"/>
              <a:chExt cx="480" cy="912"/>
            </a:xfrm>
          </p:grpSpPr>
          <p:sp>
            <p:nvSpPr>
              <p:cNvPr id="11490" name="Text Box 157"/>
              <p:cNvSpPr txBox="1">
                <a:spLocks noChangeArrowheads="1"/>
              </p:cNvSpPr>
              <p:nvPr/>
            </p:nvSpPr>
            <p:spPr bwMode="auto">
              <a:xfrm rot="-5400000">
                <a:off x="5136" y="7679"/>
                <a:ext cx="768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8 x 6.4 GB/s</a:t>
                </a:r>
              </a:p>
              <a:p>
                <a:pPr algn="l"/>
                <a:r>
                  <a:rPr lang="en-US" altLang="en-US"/>
                  <a:t>(1 per hub per direction)</a:t>
                </a:r>
              </a:p>
            </p:txBody>
          </p:sp>
          <p:sp>
            <p:nvSpPr>
              <p:cNvPr id="11491" name="Line 158"/>
              <p:cNvSpPr>
                <a:spLocks noChangeShapeType="1"/>
              </p:cNvSpPr>
              <p:nvPr/>
            </p:nvSpPr>
            <p:spPr bwMode="auto">
              <a:xfrm rot="16200000" flipH="1">
                <a:off x="5520" y="8111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92" name="Line 159"/>
              <p:cNvSpPr>
                <a:spLocks noChangeShapeType="1"/>
              </p:cNvSpPr>
              <p:nvPr/>
            </p:nvSpPr>
            <p:spPr bwMode="auto">
              <a:xfrm rot="16200000" flipH="1">
                <a:off x="5520" y="8015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>
                          <a:alpha val="75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270" name="Group 160"/>
          <p:cNvGrpSpPr>
            <a:grpSpLocks/>
          </p:cNvGrpSpPr>
          <p:nvPr/>
        </p:nvGrpSpPr>
        <p:grpSpPr bwMode="auto">
          <a:xfrm>
            <a:off x="4795838" y="4038600"/>
            <a:ext cx="3281362" cy="1676400"/>
            <a:chOff x="10080" y="3936"/>
            <a:chExt cx="4130" cy="2112"/>
          </a:xfrm>
        </p:grpSpPr>
        <p:grpSp>
          <p:nvGrpSpPr>
            <p:cNvPr id="11328" name="Group 161"/>
            <p:cNvGrpSpPr>
              <a:grpSpLocks/>
            </p:cNvGrpSpPr>
            <p:nvPr/>
          </p:nvGrpSpPr>
          <p:grpSpPr bwMode="auto">
            <a:xfrm>
              <a:off x="10080" y="3936"/>
              <a:ext cx="1922" cy="2112"/>
              <a:chOff x="10080" y="3936"/>
              <a:chExt cx="1922" cy="2112"/>
            </a:xfrm>
          </p:grpSpPr>
          <p:sp>
            <p:nvSpPr>
              <p:cNvPr id="11410" name="Rectangle 162"/>
              <p:cNvSpPr>
                <a:spLocks noChangeArrowheads="1"/>
              </p:cNvSpPr>
              <p:nvPr/>
            </p:nvSpPr>
            <p:spPr bwMode="auto">
              <a:xfrm>
                <a:off x="10080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11" name="Text Box 163"/>
              <p:cNvSpPr txBox="1">
                <a:spLocks noChangeArrowheads="1"/>
              </p:cNvSpPr>
              <p:nvPr/>
            </p:nvSpPr>
            <p:spPr bwMode="auto">
              <a:xfrm rot="-5400000">
                <a:off x="1123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11412" name="Text Box 164"/>
              <p:cNvSpPr txBox="1">
                <a:spLocks noChangeArrowheads="1"/>
              </p:cNvSpPr>
              <p:nvPr/>
            </p:nvSpPr>
            <p:spPr bwMode="auto">
              <a:xfrm>
                <a:off x="10080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11413" name="Text Box 165"/>
              <p:cNvSpPr txBox="1">
                <a:spLocks noChangeArrowheads="1"/>
              </p:cNvSpPr>
              <p:nvPr/>
            </p:nvSpPr>
            <p:spPr bwMode="auto">
              <a:xfrm>
                <a:off x="11136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11414" name="Line 166"/>
              <p:cNvSpPr>
                <a:spLocks noChangeShapeType="1"/>
              </p:cNvSpPr>
              <p:nvPr/>
            </p:nvSpPr>
            <p:spPr bwMode="auto">
              <a:xfrm>
                <a:off x="10992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15" name="Text Box 167"/>
              <p:cNvSpPr txBox="1">
                <a:spLocks noChangeArrowheads="1"/>
              </p:cNvSpPr>
              <p:nvPr/>
            </p:nvSpPr>
            <p:spPr bwMode="auto">
              <a:xfrm>
                <a:off x="10176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11416" name="Text Box 168"/>
              <p:cNvSpPr txBox="1">
                <a:spLocks noChangeArrowheads="1"/>
              </p:cNvSpPr>
              <p:nvPr/>
            </p:nvSpPr>
            <p:spPr bwMode="auto">
              <a:xfrm>
                <a:off x="10176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11417" name="Line 169"/>
              <p:cNvSpPr>
                <a:spLocks noChangeShapeType="1"/>
              </p:cNvSpPr>
              <p:nvPr/>
            </p:nvSpPr>
            <p:spPr bwMode="auto">
              <a:xfrm rot="5400000" flipH="1" flipV="1">
                <a:off x="11666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18" name="Line 170"/>
              <p:cNvSpPr>
                <a:spLocks noChangeShapeType="1"/>
              </p:cNvSpPr>
              <p:nvPr/>
            </p:nvSpPr>
            <p:spPr bwMode="auto">
              <a:xfrm rot="5400000" flipH="1">
                <a:off x="11666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19" name="Line 171"/>
              <p:cNvSpPr>
                <a:spLocks noChangeShapeType="1"/>
              </p:cNvSpPr>
              <p:nvPr/>
            </p:nvSpPr>
            <p:spPr bwMode="auto">
              <a:xfrm flipH="1" flipV="1">
                <a:off x="1084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20" name="Line 172"/>
              <p:cNvSpPr>
                <a:spLocks noChangeShapeType="1"/>
              </p:cNvSpPr>
              <p:nvPr/>
            </p:nvSpPr>
            <p:spPr bwMode="auto">
              <a:xfrm flipH="1">
                <a:off x="10944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21" name="Line 173"/>
              <p:cNvSpPr>
                <a:spLocks noChangeShapeType="1"/>
              </p:cNvSpPr>
              <p:nvPr/>
            </p:nvSpPr>
            <p:spPr bwMode="auto">
              <a:xfrm>
                <a:off x="11088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422" name="Group 174"/>
              <p:cNvGrpSpPr>
                <a:grpSpLocks/>
              </p:cNvGrpSpPr>
              <p:nvPr/>
            </p:nvGrpSpPr>
            <p:grpSpPr bwMode="auto">
              <a:xfrm>
                <a:off x="10176" y="4032"/>
                <a:ext cx="1442" cy="960"/>
                <a:chOff x="6912" y="-144"/>
                <a:chExt cx="1442" cy="960"/>
              </a:xfrm>
            </p:grpSpPr>
            <p:sp>
              <p:nvSpPr>
                <p:cNvPr id="11423" name="Line 17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008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24" name="Line 17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7104" y="72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25" name="Text Box 17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11426" name="Text Box 17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912" y="288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11427" name="Line 1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912" y="288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28" name="Rectangle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6912" y="-144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grpSp>
              <p:nvGrpSpPr>
                <p:cNvPr id="11429" name="Group 181"/>
                <p:cNvGrpSpPr>
                  <a:grpSpLocks/>
                </p:cNvGrpSpPr>
                <p:nvPr/>
              </p:nvGrpSpPr>
              <p:grpSpPr bwMode="auto">
                <a:xfrm>
                  <a:off x="720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1481" name="Text Box 1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482" name="Text Box 1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83" name="Text Box 1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84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85" name="Line 1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86" name="Line 1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30" name="Group 188"/>
                <p:cNvGrpSpPr>
                  <a:grpSpLocks/>
                </p:cNvGrpSpPr>
                <p:nvPr/>
              </p:nvGrpSpPr>
              <p:grpSpPr bwMode="auto">
                <a:xfrm>
                  <a:off x="734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1475" name="Text Box 1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476" name="Text Box 1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77" name="Text Box 1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78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79" name="Line 1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80" name="Line 1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31" name="Group 195"/>
                <p:cNvGrpSpPr>
                  <a:grpSpLocks/>
                </p:cNvGrpSpPr>
                <p:nvPr/>
              </p:nvGrpSpPr>
              <p:grpSpPr bwMode="auto">
                <a:xfrm>
                  <a:off x="748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1469" name="Text Box 1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470" name="Text Box 1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71" name="Text Box 1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72" name="Rectangle 1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73" name="Line 2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74" name="Line 2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32" name="Group 202"/>
                <p:cNvGrpSpPr>
                  <a:grpSpLocks/>
                </p:cNvGrpSpPr>
                <p:nvPr/>
              </p:nvGrpSpPr>
              <p:grpSpPr bwMode="auto">
                <a:xfrm>
                  <a:off x="7632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1463" name="Text Box 2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464" name="Text Box 2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65" name="Text Box 2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66" name="Rectangle 2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67" name="Line 2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68" name="Line 2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33" name="Group 209"/>
                <p:cNvGrpSpPr>
                  <a:grpSpLocks/>
                </p:cNvGrpSpPr>
                <p:nvPr/>
              </p:nvGrpSpPr>
              <p:grpSpPr bwMode="auto">
                <a:xfrm>
                  <a:off x="7776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1457" name="Text Box 21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458" name="Text Box 21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59" name="Text Box 21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60" name="Rectangle 213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61" name="Line 2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62" name="Line 21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34" name="Group 216"/>
                <p:cNvGrpSpPr>
                  <a:grpSpLocks/>
                </p:cNvGrpSpPr>
                <p:nvPr/>
              </p:nvGrpSpPr>
              <p:grpSpPr bwMode="auto">
                <a:xfrm>
                  <a:off x="7920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1451" name="Text Box 21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452" name="Text Box 21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53" name="Text Box 21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54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55" name="Line 2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56" name="Line 22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35" name="Group 223"/>
                <p:cNvGrpSpPr>
                  <a:grpSpLocks/>
                </p:cNvGrpSpPr>
                <p:nvPr/>
              </p:nvGrpSpPr>
              <p:grpSpPr bwMode="auto">
                <a:xfrm>
                  <a:off x="8064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1445" name="Text Box 22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446" name="Text Box 22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47" name="Text Box 22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48" name="Rectangle 22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49" name="Line 2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50" name="Line 2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36" name="Group 230"/>
                <p:cNvGrpSpPr>
                  <a:grpSpLocks/>
                </p:cNvGrpSpPr>
                <p:nvPr/>
              </p:nvGrpSpPr>
              <p:grpSpPr bwMode="auto">
                <a:xfrm>
                  <a:off x="8208" y="-144"/>
                  <a:ext cx="144" cy="960"/>
                  <a:chOff x="7200" y="-144"/>
                  <a:chExt cx="144" cy="960"/>
                </a:xfrm>
              </p:grpSpPr>
              <p:sp>
                <p:nvSpPr>
                  <p:cNvPr id="11439" name="Text Box 23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440" name="Text Box 23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41" name="Text Box 23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42" name="Rectangle 23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43" name="Line 2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44" name="Line 23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437" name="Line 237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198" y="144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38" name="Line 238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7200" y="432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1329" name="Group 239"/>
            <p:cNvGrpSpPr>
              <a:grpSpLocks/>
            </p:cNvGrpSpPr>
            <p:nvPr/>
          </p:nvGrpSpPr>
          <p:grpSpPr bwMode="auto">
            <a:xfrm>
              <a:off x="12286" y="3936"/>
              <a:ext cx="1924" cy="2112"/>
              <a:chOff x="12286" y="3936"/>
              <a:chExt cx="1924" cy="2112"/>
            </a:xfrm>
          </p:grpSpPr>
          <p:sp>
            <p:nvSpPr>
              <p:cNvPr id="11333" name="Rectangle 240"/>
              <p:cNvSpPr>
                <a:spLocks noChangeArrowheads="1"/>
              </p:cNvSpPr>
              <p:nvPr/>
            </p:nvSpPr>
            <p:spPr bwMode="auto">
              <a:xfrm>
                <a:off x="12286" y="3936"/>
                <a:ext cx="1922" cy="1631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34" name="Text Box 241"/>
              <p:cNvSpPr txBox="1">
                <a:spLocks noChangeArrowheads="1"/>
              </p:cNvSpPr>
              <p:nvPr/>
            </p:nvSpPr>
            <p:spPr bwMode="auto">
              <a:xfrm rot="-5400000">
                <a:off x="11904" y="4512"/>
                <a:ext cx="1151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BIF</a:t>
                </a:r>
              </a:p>
            </p:txBody>
          </p:sp>
          <p:sp>
            <p:nvSpPr>
              <p:cNvPr id="11335" name="Text Box 242"/>
              <p:cNvSpPr txBox="1">
                <a:spLocks noChangeArrowheads="1"/>
              </p:cNvSpPr>
              <p:nvPr/>
            </p:nvSpPr>
            <p:spPr bwMode="auto">
              <a:xfrm>
                <a:off x="12288" y="5760"/>
                <a:ext cx="1922" cy="288"/>
              </a:xfrm>
              <a:prstGeom prst="rect">
                <a:avLst/>
              </a:prstGeom>
              <a:solidFill>
                <a:srgbClr val="CCFF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512MB XDR DRAM</a:t>
                </a:r>
              </a:p>
            </p:txBody>
          </p:sp>
          <p:sp>
            <p:nvSpPr>
              <p:cNvPr id="11336" name="Text Box 243"/>
              <p:cNvSpPr txBox="1">
                <a:spLocks noChangeArrowheads="1"/>
              </p:cNvSpPr>
              <p:nvPr/>
            </p:nvSpPr>
            <p:spPr bwMode="auto">
              <a:xfrm>
                <a:off x="13344" y="5568"/>
                <a:ext cx="576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l"/>
                <a:r>
                  <a:rPr lang="en-US" altLang="en-US"/>
                  <a:t>25.6 GB/s</a:t>
                </a:r>
              </a:p>
            </p:txBody>
          </p:sp>
          <p:sp>
            <p:nvSpPr>
              <p:cNvPr id="11337" name="Line 244"/>
              <p:cNvSpPr>
                <a:spLocks noChangeShapeType="1"/>
              </p:cNvSpPr>
              <p:nvPr/>
            </p:nvSpPr>
            <p:spPr bwMode="auto">
              <a:xfrm>
                <a:off x="13200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38" name="Text Box 245"/>
              <p:cNvSpPr txBox="1">
                <a:spLocks noChangeArrowheads="1"/>
              </p:cNvSpPr>
              <p:nvPr/>
            </p:nvSpPr>
            <p:spPr bwMode="auto">
              <a:xfrm>
                <a:off x="12670" y="4992"/>
                <a:ext cx="1442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EIB (ring network)</a:t>
                </a:r>
              </a:p>
            </p:txBody>
          </p:sp>
          <p:sp>
            <p:nvSpPr>
              <p:cNvPr id="11339" name="Text Box 246"/>
              <p:cNvSpPr txBox="1">
                <a:spLocks noChangeArrowheads="1"/>
              </p:cNvSpPr>
              <p:nvPr/>
            </p:nvSpPr>
            <p:spPr bwMode="auto">
              <a:xfrm>
                <a:off x="12384" y="5280"/>
                <a:ext cx="1730" cy="192"/>
              </a:xfrm>
              <a:prstGeom prst="rect">
                <a:avLst/>
              </a:prstGeom>
              <a:solidFill>
                <a:srgbClr val="E6E6E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 wrap="none" lIns="0" tIns="0" rIns="0" bIns="0" anchor="ctr"/>
              <a:lstStyle>
                <a:lvl1pPr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/>
                  <a:t>XDR memory controllers</a:t>
                </a:r>
              </a:p>
            </p:txBody>
          </p:sp>
          <p:sp>
            <p:nvSpPr>
              <p:cNvPr id="11340" name="Line 247"/>
              <p:cNvSpPr>
                <a:spLocks noChangeShapeType="1"/>
              </p:cNvSpPr>
              <p:nvPr/>
            </p:nvSpPr>
            <p:spPr bwMode="auto">
              <a:xfrm rot="5400000" flipH="1" flipV="1">
                <a:off x="12624" y="499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41" name="Line 248"/>
              <p:cNvSpPr>
                <a:spLocks noChangeShapeType="1"/>
              </p:cNvSpPr>
              <p:nvPr/>
            </p:nvSpPr>
            <p:spPr bwMode="auto">
              <a:xfrm rot="5400000" flipH="1">
                <a:off x="12624" y="5088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42" name="Line 249"/>
              <p:cNvSpPr>
                <a:spLocks noChangeShapeType="1"/>
              </p:cNvSpPr>
              <p:nvPr/>
            </p:nvSpPr>
            <p:spPr bwMode="auto">
              <a:xfrm flipH="1" flipV="1">
                <a:off x="13342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43" name="Line 250"/>
              <p:cNvSpPr>
                <a:spLocks noChangeShapeType="1"/>
              </p:cNvSpPr>
              <p:nvPr/>
            </p:nvSpPr>
            <p:spPr bwMode="auto">
              <a:xfrm flipH="1">
                <a:off x="13438" y="5185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none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44" name="Line 251"/>
              <p:cNvSpPr>
                <a:spLocks noChangeShapeType="1"/>
              </p:cNvSpPr>
              <p:nvPr/>
            </p:nvSpPr>
            <p:spPr bwMode="auto">
              <a:xfrm>
                <a:off x="13296" y="5473"/>
                <a:ext cx="0" cy="2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stealth" w="sm" len="sm"/>
                <a:tailEnd type="stealth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345" name="Group 252"/>
              <p:cNvGrpSpPr>
                <a:grpSpLocks/>
              </p:cNvGrpSpPr>
              <p:nvPr/>
            </p:nvGrpSpPr>
            <p:grpSpPr bwMode="auto">
              <a:xfrm>
                <a:off x="12672" y="4032"/>
                <a:ext cx="1440" cy="960"/>
                <a:chOff x="12672" y="4032"/>
                <a:chExt cx="1440" cy="960"/>
              </a:xfrm>
            </p:grpSpPr>
            <p:grpSp>
              <p:nvGrpSpPr>
                <p:cNvPr id="11346" name="Group 253"/>
                <p:cNvGrpSpPr>
                  <a:grpSpLocks/>
                </p:cNvGrpSpPr>
                <p:nvPr/>
              </p:nvGrpSpPr>
              <p:grpSpPr bwMode="auto">
                <a:xfrm>
                  <a:off x="1267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1404" name="Text Box 25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405" name="Text Box 25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06" name="Text Box 25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07" name="Rectangle 257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08" name="Line 2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9" name="Line 2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47" name="Group 260"/>
                <p:cNvGrpSpPr>
                  <a:grpSpLocks/>
                </p:cNvGrpSpPr>
                <p:nvPr/>
              </p:nvGrpSpPr>
              <p:grpSpPr bwMode="auto">
                <a:xfrm>
                  <a:off x="1281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1398" name="Text Box 26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399" name="Text Box 26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400" name="Text Box 26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401" name="Rectangle 264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402" name="Line 2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3" name="Line 26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48" name="Group 267"/>
                <p:cNvGrpSpPr>
                  <a:grpSpLocks/>
                </p:cNvGrpSpPr>
                <p:nvPr/>
              </p:nvGrpSpPr>
              <p:grpSpPr bwMode="auto">
                <a:xfrm>
                  <a:off x="1296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1392" name="Text Box 26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393" name="Text Box 26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394" name="Text Box 27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395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396" name="Line 2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7" name="Line 27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49" name="Group 274"/>
                <p:cNvGrpSpPr>
                  <a:grpSpLocks/>
                </p:cNvGrpSpPr>
                <p:nvPr/>
              </p:nvGrpSpPr>
              <p:grpSpPr bwMode="auto">
                <a:xfrm>
                  <a:off x="13106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1386" name="Text Box 27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387" name="Text Box 27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388" name="Text Box 27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389" name="Rectangle 278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390" name="Line 2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1" name="Line 28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50" name="Group 281"/>
                <p:cNvGrpSpPr>
                  <a:grpSpLocks/>
                </p:cNvGrpSpPr>
                <p:nvPr/>
              </p:nvGrpSpPr>
              <p:grpSpPr bwMode="auto">
                <a:xfrm>
                  <a:off x="13250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1380" name="Text Box 282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381" name="Text Box 2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382" name="Text Box 28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383" name="Rectangle 285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384" name="Line 2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5" name="Line 28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51" name="Group 288"/>
                <p:cNvGrpSpPr>
                  <a:grpSpLocks/>
                </p:cNvGrpSpPr>
                <p:nvPr/>
              </p:nvGrpSpPr>
              <p:grpSpPr bwMode="auto">
                <a:xfrm>
                  <a:off x="13394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1374" name="Text Box 289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375" name="Text Box 29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376" name="Text Box 29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377" name="Rectangle 292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378" name="Line 2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9" name="Line 2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52" name="Group 295"/>
                <p:cNvGrpSpPr>
                  <a:grpSpLocks/>
                </p:cNvGrpSpPr>
                <p:nvPr/>
              </p:nvGrpSpPr>
              <p:grpSpPr bwMode="auto">
                <a:xfrm>
                  <a:off x="13538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1368" name="Text Box 296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369" name="Text Box 29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370" name="Text Box 298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371" name="Rectangle 299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372" name="Line 3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3" name="Line 3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53" name="Group 302"/>
                <p:cNvGrpSpPr>
                  <a:grpSpLocks/>
                </p:cNvGrpSpPr>
                <p:nvPr/>
              </p:nvGrpSpPr>
              <p:grpSpPr bwMode="auto">
                <a:xfrm>
                  <a:off x="13682" y="4032"/>
                  <a:ext cx="144" cy="960"/>
                  <a:chOff x="7200" y="-144"/>
                  <a:chExt cx="144" cy="960"/>
                </a:xfrm>
              </p:grpSpPr>
              <p:sp>
                <p:nvSpPr>
                  <p:cNvPr id="11362" name="Text Box 30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-72"/>
                    <a:ext cx="288" cy="1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SPE</a:t>
                    </a:r>
                  </a:p>
                </p:txBody>
              </p:sp>
              <p:sp>
                <p:nvSpPr>
                  <p:cNvPr id="11363" name="Text Box 3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216"/>
                    <a:ext cx="288" cy="144"/>
                  </a:xfrm>
                  <a:prstGeom prst="rect">
                    <a:avLst/>
                  </a:prstGeom>
                  <a:solidFill>
                    <a:srgbClr val="CCFFCC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256K</a:t>
                    </a:r>
                  </a:p>
                </p:txBody>
              </p:sp>
              <p:sp>
                <p:nvSpPr>
                  <p:cNvPr id="11364" name="Text Box 30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28" y="504"/>
                    <a:ext cx="288" cy="144"/>
                  </a:xfrm>
                  <a:prstGeom prst="rect">
                    <a:avLst/>
                  </a:prstGeom>
                  <a:solidFill>
                    <a:srgbClr val="E6E6E6"/>
                  </a:solidFill>
                  <a:ln>
                    <a:noFill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r>
                      <a:rPr lang="en-US" altLang="en-US"/>
                      <a:t>MFC</a:t>
                    </a:r>
                  </a:p>
                </p:txBody>
              </p:sp>
              <p:sp>
                <p:nvSpPr>
                  <p:cNvPr id="11365" name="Rectangle 306"/>
                  <p:cNvSpPr>
                    <a:spLocks noChangeArrowheads="1"/>
                  </p:cNvSpPr>
                  <p:nvPr/>
                </p:nvSpPr>
                <p:spPr bwMode="auto">
                  <a:xfrm>
                    <a:off x="7200" y="-144"/>
                    <a:ext cx="144" cy="864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6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11366" name="Line 3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7248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7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296" y="720"/>
                    <a:ext cx="0" cy="9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 type="none" w="sm" len="sm"/>
                    <a:tailEnd type="stealth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354" name="Line 30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2" y="4320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55" name="Line 310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2674" y="4608"/>
                  <a:ext cx="115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56" name="Line 311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920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57" name="Line 3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4016" y="489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none" w="sm" len="sm"/>
                  <a:tailEnd type="stealth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58" name="Text Box 31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43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VMT</a:t>
                  </a:r>
                </a:p>
                <a:p>
                  <a:r>
                    <a:rPr lang="en-US" altLang="en-US"/>
                    <a:t>PPE</a:t>
                  </a:r>
                </a:p>
              </p:txBody>
            </p:sp>
            <p:sp>
              <p:nvSpPr>
                <p:cNvPr id="11359" name="Text Box 31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3824" y="4464"/>
                  <a:ext cx="288" cy="432"/>
                </a:xfrm>
                <a:prstGeom prst="rect">
                  <a:avLst/>
                </a:prstGeom>
                <a:solidFill>
                  <a:srgbClr val="99CCFF"/>
                </a:solidFill>
                <a:ln>
                  <a:noFill/>
                </a:ln>
                <a:effectLst>
                  <a:outerShdw dist="35921" dir="2700000" algn="ctr" rotWithShape="0">
                    <a:srgbClr val="808080"/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/>
                    <a:t>512K</a:t>
                  </a:r>
                </a:p>
                <a:p>
                  <a:r>
                    <a:rPr lang="en-US" altLang="en-US"/>
                    <a:t>L2</a:t>
                  </a:r>
                </a:p>
              </p:txBody>
            </p:sp>
            <p:sp>
              <p:nvSpPr>
                <p:cNvPr id="11360" name="Line 31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3824" y="4464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61" name="Rectangle 316"/>
                <p:cNvSpPr>
                  <a:spLocks noChangeAspect="1" noChangeArrowheads="1"/>
                </p:cNvSpPr>
                <p:nvPr/>
              </p:nvSpPr>
              <p:spPr bwMode="auto">
                <a:xfrm>
                  <a:off x="13824" y="4032"/>
                  <a:ext cx="288" cy="86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6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</p:grpSp>
        <p:sp>
          <p:nvSpPr>
            <p:cNvPr id="11330" name="Text Box 317"/>
            <p:cNvSpPr txBox="1">
              <a:spLocks noChangeArrowheads="1"/>
            </p:cNvSpPr>
            <p:nvPr/>
          </p:nvSpPr>
          <p:spPr bwMode="auto">
            <a:xfrm rot="-5400000">
              <a:off x="11857" y="4559"/>
              <a:ext cx="57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&lt;20GB/s</a:t>
              </a:r>
            </a:p>
            <a:p>
              <a:r>
                <a:rPr lang="en-US" altLang="en-US"/>
                <a:t>(each direction)</a:t>
              </a:r>
            </a:p>
          </p:txBody>
        </p:sp>
        <p:sp>
          <p:nvSpPr>
            <p:cNvPr id="11331" name="Line 318"/>
            <p:cNvSpPr>
              <a:spLocks noChangeShapeType="1"/>
            </p:cNvSpPr>
            <p:nvPr/>
          </p:nvSpPr>
          <p:spPr bwMode="auto">
            <a:xfrm flipV="1">
              <a:off x="11906" y="5040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32" name="Line 319"/>
            <p:cNvSpPr>
              <a:spLocks noChangeShapeType="1"/>
            </p:cNvSpPr>
            <p:nvPr/>
          </p:nvSpPr>
          <p:spPr bwMode="auto">
            <a:xfrm flipH="1" flipV="1">
              <a:off x="11906" y="5136"/>
              <a:ext cx="4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1" name="Text Box 320"/>
          <p:cNvSpPr txBox="1">
            <a:spLocks noChangeArrowheads="1"/>
          </p:cNvSpPr>
          <p:nvPr/>
        </p:nvSpPr>
        <p:spPr bwMode="auto">
          <a:xfrm>
            <a:off x="464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AMD Opteron 2356 (Barcelona)</a:t>
            </a:r>
          </a:p>
        </p:txBody>
      </p:sp>
      <p:sp>
        <p:nvSpPr>
          <p:cNvPr id="11272" name="Text Box 321"/>
          <p:cNvSpPr txBox="1">
            <a:spLocks noChangeArrowheads="1"/>
          </p:cNvSpPr>
          <p:nvPr/>
        </p:nvSpPr>
        <p:spPr bwMode="auto">
          <a:xfrm>
            <a:off x="838200" y="1143000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Intel Xeon E5345 (Clovertown)</a:t>
            </a:r>
          </a:p>
        </p:txBody>
      </p:sp>
      <p:sp>
        <p:nvSpPr>
          <p:cNvPr id="11273" name="Text Box 322"/>
          <p:cNvSpPr txBox="1">
            <a:spLocks noChangeArrowheads="1"/>
          </p:cNvSpPr>
          <p:nvPr/>
        </p:nvSpPr>
        <p:spPr bwMode="auto">
          <a:xfrm>
            <a:off x="464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IBM QS20 Cell Blade</a:t>
            </a:r>
          </a:p>
        </p:txBody>
      </p:sp>
      <p:sp>
        <p:nvSpPr>
          <p:cNvPr id="11274" name="Text Box 323"/>
          <p:cNvSpPr txBox="1">
            <a:spLocks noChangeArrowheads="1"/>
          </p:cNvSpPr>
          <p:nvPr/>
        </p:nvSpPr>
        <p:spPr bwMode="auto">
          <a:xfrm>
            <a:off x="838200" y="3656013"/>
            <a:ext cx="36560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Sun T2+ T5140 (Victoria Falls)</a:t>
            </a:r>
          </a:p>
        </p:txBody>
      </p:sp>
      <p:grpSp>
        <p:nvGrpSpPr>
          <p:cNvPr id="11275" name="Group 111"/>
          <p:cNvGrpSpPr>
            <a:grpSpLocks/>
          </p:cNvGrpSpPr>
          <p:nvPr/>
        </p:nvGrpSpPr>
        <p:grpSpPr bwMode="auto">
          <a:xfrm>
            <a:off x="1447800" y="1562100"/>
            <a:ext cx="2362200" cy="1333500"/>
            <a:chOff x="3072" y="3936"/>
            <a:chExt cx="2976" cy="1680"/>
          </a:xfrm>
        </p:grpSpPr>
        <p:sp>
          <p:nvSpPr>
            <p:cNvPr id="11278" name="AutoShape 112"/>
            <p:cNvSpPr>
              <a:spLocks noChangeArrowheads="1"/>
            </p:cNvSpPr>
            <p:nvPr/>
          </p:nvSpPr>
          <p:spPr bwMode="auto">
            <a:xfrm>
              <a:off x="4608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" name="AutoShape 113"/>
            <p:cNvSpPr>
              <a:spLocks noChangeArrowheads="1"/>
            </p:cNvSpPr>
            <p:nvPr/>
          </p:nvSpPr>
          <p:spPr bwMode="auto">
            <a:xfrm>
              <a:off x="3072" y="3936"/>
              <a:ext cx="1440" cy="672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0" name="Line 114"/>
            <p:cNvSpPr>
              <a:spLocks noChangeAspect="1" noChangeShapeType="1"/>
            </p:cNvSpPr>
            <p:nvPr/>
          </p:nvSpPr>
          <p:spPr bwMode="auto">
            <a:xfrm flipV="1">
              <a:off x="4032" y="4752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1" name="Line 115"/>
            <p:cNvSpPr>
              <a:spLocks noChangeAspect="1" noChangeShapeType="1"/>
            </p:cNvSpPr>
            <p:nvPr/>
          </p:nvSpPr>
          <p:spPr bwMode="auto">
            <a:xfrm flipV="1">
              <a:off x="5088" y="4753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2" name="Text Box 116"/>
            <p:cNvSpPr txBox="1">
              <a:spLocks noChangeAspect="1" noChangeArrowheads="1"/>
            </p:cNvSpPr>
            <p:nvPr/>
          </p:nvSpPr>
          <p:spPr bwMode="auto">
            <a:xfrm>
              <a:off x="3694" y="5328"/>
              <a:ext cx="1729" cy="288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667MHz FBDIMMs</a:t>
              </a:r>
            </a:p>
          </p:txBody>
        </p:sp>
        <p:sp>
          <p:nvSpPr>
            <p:cNvPr id="11283" name="Text Box 117"/>
            <p:cNvSpPr txBox="1">
              <a:spLocks noChangeAspect="1" noChangeArrowheads="1"/>
            </p:cNvSpPr>
            <p:nvPr/>
          </p:nvSpPr>
          <p:spPr bwMode="auto">
            <a:xfrm>
              <a:off x="3694" y="4944"/>
              <a:ext cx="1729" cy="192"/>
            </a:xfrm>
            <a:prstGeom prst="rect">
              <a:avLst/>
            </a:prstGeom>
            <a:solidFill>
              <a:srgbClr val="E6E6E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Chipset (4x64b controllers)</a:t>
              </a:r>
            </a:p>
          </p:txBody>
        </p:sp>
        <p:sp>
          <p:nvSpPr>
            <p:cNvPr id="11284" name="Text Box 118"/>
            <p:cNvSpPr txBox="1">
              <a:spLocks noChangeAspect="1" noChangeArrowheads="1"/>
            </p:cNvSpPr>
            <p:nvPr/>
          </p:nvSpPr>
          <p:spPr bwMode="auto">
            <a:xfrm>
              <a:off x="4848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GB/s(write)</a:t>
              </a:r>
            </a:p>
          </p:txBody>
        </p:sp>
        <p:sp>
          <p:nvSpPr>
            <p:cNvPr id="11285" name="Line 119"/>
            <p:cNvSpPr>
              <a:spLocks noChangeAspect="1" noChangeShapeType="1"/>
            </p:cNvSpPr>
            <p:nvPr/>
          </p:nvSpPr>
          <p:spPr bwMode="auto">
            <a:xfrm>
              <a:off x="4655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6" name="Text Box 120"/>
            <p:cNvSpPr txBox="1">
              <a:spLocks noChangeAspect="1" noChangeArrowheads="1"/>
            </p:cNvSpPr>
            <p:nvPr/>
          </p:nvSpPr>
          <p:spPr bwMode="auto">
            <a:xfrm>
              <a:off x="3792" y="5136"/>
              <a:ext cx="4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21.33 GB/s(read)</a:t>
              </a:r>
            </a:p>
          </p:txBody>
        </p:sp>
        <p:sp>
          <p:nvSpPr>
            <p:cNvPr id="11287" name="Line 121"/>
            <p:cNvSpPr>
              <a:spLocks noChangeAspect="1" noChangeShapeType="1"/>
            </p:cNvSpPr>
            <p:nvPr/>
          </p:nvSpPr>
          <p:spPr bwMode="auto">
            <a:xfrm flipV="1">
              <a:off x="446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8" name="Line 122"/>
            <p:cNvSpPr>
              <a:spLocks noChangeAspect="1" noChangeShapeType="1"/>
            </p:cNvSpPr>
            <p:nvPr/>
          </p:nvSpPr>
          <p:spPr bwMode="auto">
            <a:xfrm>
              <a:off x="4704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" name="Line 123"/>
            <p:cNvSpPr>
              <a:spLocks noChangeAspect="1" noChangeShapeType="1"/>
            </p:cNvSpPr>
            <p:nvPr/>
          </p:nvSpPr>
          <p:spPr bwMode="auto">
            <a:xfrm>
              <a:off x="4752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" name="Line 124"/>
            <p:cNvSpPr>
              <a:spLocks noChangeAspect="1" noChangeShapeType="1"/>
            </p:cNvSpPr>
            <p:nvPr/>
          </p:nvSpPr>
          <p:spPr bwMode="auto">
            <a:xfrm>
              <a:off x="480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" name="Line 125"/>
            <p:cNvSpPr>
              <a:spLocks noChangeAspect="1" noChangeShapeType="1"/>
            </p:cNvSpPr>
            <p:nvPr/>
          </p:nvSpPr>
          <p:spPr bwMode="auto">
            <a:xfrm flipV="1">
              <a:off x="4416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2" name="Line 126"/>
            <p:cNvSpPr>
              <a:spLocks noChangeAspect="1" noChangeShapeType="1"/>
            </p:cNvSpPr>
            <p:nvPr/>
          </p:nvSpPr>
          <p:spPr bwMode="auto">
            <a:xfrm flipV="1">
              <a:off x="4368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3" name="Line 127"/>
            <p:cNvSpPr>
              <a:spLocks noChangeAspect="1" noChangeShapeType="1"/>
            </p:cNvSpPr>
            <p:nvPr/>
          </p:nvSpPr>
          <p:spPr bwMode="auto">
            <a:xfrm flipV="1">
              <a:off x="4320" y="513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4" name="Text Box 128"/>
            <p:cNvSpPr txBox="1">
              <a:spLocks noChangeAspect="1" noChangeArrowheads="1"/>
            </p:cNvSpPr>
            <p:nvPr/>
          </p:nvSpPr>
          <p:spPr bwMode="auto">
            <a:xfrm>
              <a:off x="5185" y="4751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l"/>
              <a:r>
                <a:rPr lang="en-US" altLang="en-US"/>
                <a:t>10.66 GB/s</a:t>
              </a:r>
            </a:p>
          </p:txBody>
        </p:sp>
        <p:sp>
          <p:nvSpPr>
            <p:cNvPr id="11295" name="Text Box 129"/>
            <p:cNvSpPr txBox="1">
              <a:spLocks noChangeAspect="1" noChangeArrowheads="1"/>
            </p:cNvSpPr>
            <p:nvPr/>
          </p:nvSpPr>
          <p:spPr bwMode="auto">
            <a:xfrm>
              <a:off x="316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1296" name="Text Box 130"/>
            <p:cNvSpPr txBox="1">
              <a:spLocks noChangeAspect="1" noChangeArrowheads="1"/>
            </p:cNvSpPr>
            <p:nvPr/>
          </p:nvSpPr>
          <p:spPr bwMode="auto">
            <a:xfrm>
              <a:off x="3169" y="4607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11297" name="Text Box 131"/>
            <p:cNvSpPr txBox="1">
              <a:spLocks noChangeAspect="1" noChangeArrowheads="1"/>
            </p:cNvSpPr>
            <p:nvPr/>
          </p:nvSpPr>
          <p:spPr bwMode="auto">
            <a:xfrm>
              <a:off x="3457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1298" name="Text Box 132"/>
            <p:cNvSpPr txBox="1">
              <a:spLocks noChangeAspect="1" noChangeArrowheads="1"/>
            </p:cNvSpPr>
            <p:nvPr/>
          </p:nvSpPr>
          <p:spPr bwMode="auto">
            <a:xfrm>
              <a:off x="3841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1299" name="Text Box 133"/>
            <p:cNvSpPr txBox="1">
              <a:spLocks noChangeAspect="1" noChangeArrowheads="1"/>
            </p:cNvSpPr>
            <p:nvPr/>
          </p:nvSpPr>
          <p:spPr bwMode="auto">
            <a:xfrm>
              <a:off x="4129" y="4034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1300" name="Line 134"/>
            <p:cNvSpPr>
              <a:spLocks noChangeShapeType="1"/>
            </p:cNvSpPr>
            <p:nvPr/>
          </p:nvSpPr>
          <p:spPr bwMode="auto">
            <a:xfrm flipH="1" flipV="1">
              <a:off x="3360" y="4751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01" name="Text Box 135"/>
            <p:cNvSpPr txBox="1">
              <a:spLocks noChangeAspect="1" noChangeArrowheads="1"/>
            </p:cNvSpPr>
            <p:nvPr/>
          </p:nvSpPr>
          <p:spPr bwMode="auto">
            <a:xfrm>
              <a:off x="3360" y="4752"/>
              <a:ext cx="57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/>
              <a:r>
                <a:rPr lang="en-US" altLang="en-US"/>
                <a:t>10.66 GB/s</a:t>
              </a:r>
            </a:p>
          </p:txBody>
        </p:sp>
        <p:sp>
          <p:nvSpPr>
            <p:cNvPr id="11302" name="Text Box 136"/>
            <p:cNvSpPr txBox="1">
              <a:spLocks noChangeAspect="1" noChangeArrowheads="1"/>
            </p:cNvSpPr>
            <p:nvPr/>
          </p:nvSpPr>
          <p:spPr bwMode="auto">
            <a:xfrm>
              <a:off x="470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1303" name="Text Box 137"/>
            <p:cNvSpPr txBox="1">
              <a:spLocks noChangeAspect="1" noChangeArrowheads="1"/>
            </p:cNvSpPr>
            <p:nvPr/>
          </p:nvSpPr>
          <p:spPr bwMode="auto">
            <a:xfrm>
              <a:off x="4704" y="4608"/>
              <a:ext cx="12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FSB</a:t>
              </a:r>
            </a:p>
          </p:txBody>
        </p:sp>
        <p:sp>
          <p:nvSpPr>
            <p:cNvPr id="11304" name="Text Box 138"/>
            <p:cNvSpPr txBox="1">
              <a:spLocks noChangeAspect="1" noChangeArrowheads="1"/>
            </p:cNvSpPr>
            <p:nvPr/>
          </p:nvSpPr>
          <p:spPr bwMode="auto">
            <a:xfrm>
              <a:off x="499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1305" name="Text Box 139"/>
            <p:cNvSpPr txBox="1">
              <a:spLocks noChangeAspect="1" noChangeArrowheads="1"/>
            </p:cNvSpPr>
            <p:nvPr/>
          </p:nvSpPr>
          <p:spPr bwMode="auto">
            <a:xfrm>
              <a:off x="5375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1306" name="Text Box 140"/>
            <p:cNvSpPr txBox="1">
              <a:spLocks noChangeAspect="1" noChangeArrowheads="1"/>
            </p:cNvSpPr>
            <p:nvPr/>
          </p:nvSpPr>
          <p:spPr bwMode="auto">
            <a:xfrm>
              <a:off x="5663" y="4035"/>
              <a:ext cx="288" cy="190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Core</a:t>
              </a:r>
            </a:p>
          </p:txBody>
        </p:sp>
        <p:sp>
          <p:nvSpPr>
            <p:cNvPr id="11307" name="Line 141"/>
            <p:cNvSpPr>
              <a:spLocks noChangeShapeType="1"/>
            </p:cNvSpPr>
            <p:nvPr/>
          </p:nvSpPr>
          <p:spPr bwMode="auto">
            <a:xfrm flipH="1" flipV="1">
              <a:off x="4895" y="4752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08" name="Line 142"/>
            <p:cNvSpPr>
              <a:spLocks noChangeAspect="1" noChangeShapeType="1"/>
            </p:cNvSpPr>
            <p:nvPr/>
          </p:nvSpPr>
          <p:spPr bwMode="auto">
            <a:xfrm flipV="1">
              <a:off x="3456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09" name="Line 143"/>
            <p:cNvSpPr>
              <a:spLocks noChangeAspect="1" noChangeShapeType="1"/>
            </p:cNvSpPr>
            <p:nvPr/>
          </p:nvSpPr>
          <p:spPr bwMode="auto">
            <a:xfrm>
              <a:off x="4128" y="4512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10" name="Line 144"/>
            <p:cNvSpPr>
              <a:spLocks noChangeAspect="1" noChangeShapeType="1"/>
            </p:cNvSpPr>
            <p:nvPr/>
          </p:nvSpPr>
          <p:spPr bwMode="auto">
            <a:xfrm flipV="1">
              <a:off x="4991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11" name="Line 145"/>
            <p:cNvSpPr>
              <a:spLocks noChangeAspect="1" noChangeShapeType="1"/>
            </p:cNvSpPr>
            <p:nvPr/>
          </p:nvSpPr>
          <p:spPr bwMode="auto">
            <a:xfrm>
              <a:off x="5663" y="4513"/>
              <a:ext cx="0" cy="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sm" len="sm"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12" name="Text Box 146"/>
            <p:cNvSpPr txBox="1">
              <a:spLocks noChangeAspect="1" noChangeArrowheads="1"/>
            </p:cNvSpPr>
            <p:nvPr/>
          </p:nvSpPr>
          <p:spPr bwMode="auto">
            <a:xfrm>
              <a:off x="3169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1313" name="Text Box 147"/>
            <p:cNvSpPr txBox="1">
              <a:spLocks noChangeAspect="1" noChangeArrowheads="1"/>
            </p:cNvSpPr>
            <p:nvPr/>
          </p:nvSpPr>
          <p:spPr bwMode="auto">
            <a:xfrm>
              <a:off x="3841" y="4224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1314" name="Text Box 148"/>
            <p:cNvSpPr txBox="1">
              <a:spLocks noChangeAspect="1" noChangeArrowheads="1"/>
            </p:cNvSpPr>
            <p:nvPr/>
          </p:nvSpPr>
          <p:spPr bwMode="auto">
            <a:xfrm>
              <a:off x="4705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1315" name="Text Box 149"/>
            <p:cNvSpPr txBox="1">
              <a:spLocks noChangeAspect="1" noChangeArrowheads="1"/>
            </p:cNvSpPr>
            <p:nvPr/>
          </p:nvSpPr>
          <p:spPr bwMode="auto">
            <a:xfrm>
              <a:off x="5376" y="4225"/>
              <a:ext cx="576" cy="288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>
              <a:outerShdw dist="35921" dir="2700000" algn="ctr" rotWithShape="0">
                <a:srgbClr val="808080">
                  <a:alpha val="74997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4MB</a:t>
              </a:r>
            </a:p>
            <a:p>
              <a:r>
                <a:rPr lang="en-US" altLang="en-US"/>
                <a:t>shared L2</a:t>
              </a:r>
            </a:p>
          </p:txBody>
        </p:sp>
        <p:sp>
          <p:nvSpPr>
            <p:cNvPr id="11316" name="Line 150"/>
            <p:cNvSpPr>
              <a:spLocks noChangeAspect="1" noChangeShapeType="1"/>
            </p:cNvSpPr>
            <p:nvPr/>
          </p:nvSpPr>
          <p:spPr bwMode="auto">
            <a:xfrm>
              <a:off x="3169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17" name="Line 151"/>
            <p:cNvSpPr>
              <a:spLocks noChangeAspect="1" noChangeShapeType="1"/>
            </p:cNvSpPr>
            <p:nvPr/>
          </p:nvSpPr>
          <p:spPr bwMode="auto">
            <a:xfrm>
              <a:off x="3840" y="4224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18" name="Line 152"/>
            <p:cNvSpPr>
              <a:spLocks noChangeAspect="1" noChangeShapeType="1"/>
            </p:cNvSpPr>
            <p:nvPr/>
          </p:nvSpPr>
          <p:spPr bwMode="auto">
            <a:xfrm>
              <a:off x="4704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19" name="Line 153"/>
            <p:cNvSpPr>
              <a:spLocks noChangeAspect="1" noChangeShapeType="1"/>
            </p:cNvSpPr>
            <p:nvPr/>
          </p:nvSpPr>
          <p:spPr bwMode="auto">
            <a:xfrm>
              <a:off x="5375" y="4225"/>
              <a:ext cx="5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20" name="Rectangle 154"/>
            <p:cNvSpPr>
              <a:spLocks noChangeAspect="1" noChangeArrowheads="1"/>
            </p:cNvSpPr>
            <p:nvPr/>
          </p:nvSpPr>
          <p:spPr bwMode="auto">
            <a:xfrm>
              <a:off x="3169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21" name="Line 155"/>
            <p:cNvSpPr>
              <a:spLocks noChangeAspect="1" noChangeShapeType="1"/>
            </p:cNvSpPr>
            <p:nvPr/>
          </p:nvSpPr>
          <p:spPr bwMode="auto">
            <a:xfrm>
              <a:off x="3457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22" name="Rectangle 156"/>
            <p:cNvSpPr>
              <a:spLocks noChangeAspect="1" noChangeArrowheads="1"/>
            </p:cNvSpPr>
            <p:nvPr/>
          </p:nvSpPr>
          <p:spPr bwMode="auto">
            <a:xfrm>
              <a:off x="3840" y="4032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23" name="Line 157"/>
            <p:cNvSpPr>
              <a:spLocks noChangeAspect="1" noChangeShapeType="1"/>
            </p:cNvSpPr>
            <p:nvPr/>
          </p:nvSpPr>
          <p:spPr bwMode="auto">
            <a:xfrm>
              <a:off x="4128" y="40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24" name="Rectangle 158"/>
            <p:cNvSpPr>
              <a:spLocks noChangeAspect="1" noChangeArrowheads="1"/>
            </p:cNvSpPr>
            <p:nvPr/>
          </p:nvSpPr>
          <p:spPr bwMode="auto">
            <a:xfrm>
              <a:off x="4704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25" name="Line 159"/>
            <p:cNvSpPr>
              <a:spLocks noChangeAspect="1" noChangeShapeType="1"/>
            </p:cNvSpPr>
            <p:nvPr/>
          </p:nvSpPr>
          <p:spPr bwMode="auto">
            <a:xfrm>
              <a:off x="4992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26" name="Rectangle 160"/>
            <p:cNvSpPr>
              <a:spLocks noChangeAspect="1" noChangeArrowheads="1"/>
            </p:cNvSpPr>
            <p:nvPr/>
          </p:nvSpPr>
          <p:spPr bwMode="auto">
            <a:xfrm>
              <a:off x="5375" y="4033"/>
              <a:ext cx="576" cy="48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6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27" name="Line 161"/>
            <p:cNvSpPr>
              <a:spLocks noChangeAspect="1" noChangeShapeType="1"/>
            </p:cNvSpPr>
            <p:nvPr/>
          </p:nvSpPr>
          <p:spPr bwMode="auto">
            <a:xfrm>
              <a:off x="5663" y="403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6" name="AutoShape 375"/>
          <p:cNvSpPr>
            <a:spLocks noChangeArrowheads="1"/>
          </p:cNvSpPr>
          <p:nvPr/>
        </p:nvSpPr>
        <p:spPr bwMode="auto">
          <a:xfrm>
            <a:off x="914400" y="3503613"/>
            <a:ext cx="3429000" cy="2668587"/>
          </a:xfrm>
          <a:prstGeom prst="roundRect">
            <a:avLst>
              <a:gd name="adj" fmla="val 16667"/>
            </a:avLst>
          </a:prstGeom>
          <a:solidFill>
            <a:srgbClr val="CC99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77" name="Text Box 376"/>
          <p:cNvSpPr txBox="1">
            <a:spLocks noChangeArrowheads="1"/>
          </p:cNvSpPr>
          <p:nvPr/>
        </p:nvSpPr>
        <p:spPr bwMode="auto">
          <a:xfrm rot="-1800000">
            <a:off x="601663" y="4494213"/>
            <a:ext cx="4068762" cy="5794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b="1">
                <a:solidFill>
                  <a:srgbClr val="FF00FF"/>
                </a:solidFill>
              </a:rPr>
              <a:t>multithreaded cores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ParLabTemplate">
  <a:themeElements>
    <a:clrScheme name="ParLabTemplat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ParLabTemplate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34" charset="-128"/>
          </a:defRPr>
        </a:defPPr>
      </a:lstStyle>
    </a:lnDef>
  </a:objectDefaults>
  <a:extraClrSchemeLst>
    <a:extraClrScheme>
      <a:clrScheme name="ParLabTempla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rLabTemplate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rLabTemplat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rLabTemplate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rLabTemplate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rLabTemplate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rLabTemplate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rLabTemplate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rLabTemplate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rLabTemplate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rLabTemplate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rLabTemplate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Macintosh HD:Users:samw:Documents:Research:Talks:ParLabTemplate.pot</Template>
  <TotalTime>5178</TotalTime>
  <Words>8841</Words>
  <Application>Microsoft Office PowerPoint</Application>
  <PresentationFormat>On-screen Show (4:3)</PresentationFormat>
  <Paragraphs>4486</Paragraphs>
  <Slides>71</Slides>
  <Notes>71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71</vt:i4>
      </vt:variant>
    </vt:vector>
  </HeadingPairs>
  <TitlesOfParts>
    <vt:vector size="78" baseType="lpstr">
      <vt:lpstr>Arial</vt:lpstr>
      <vt:lpstr>ＭＳ Ｐゴシック</vt:lpstr>
      <vt:lpstr>Wingdings</vt:lpstr>
      <vt:lpstr>Arial Black</vt:lpstr>
      <vt:lpstr>Symbol</vt:lpstr>
      <vt:lpstr>Lucida Console</vt:lpstr>
      <vt:lpstr>ParLabTemplate</vt:lpstr>
      <vt:lpstr>The Roofline Model: A pedagogical tool for program analysis and optimization</vt:lpstr>
      <vt:lpstr>Outline</vt:lpstr>
      <vt:lpstr>Motivation</vt:lpstr>
      <vt:lpstr>Primary Focus</vt:lpstr>
      <vt:lpstr>Goals &amp; Audience</vt:lpstr>
      <vt:lpstr>Multicore SMPs of Interest</vt:lpstr>
      <vt:lpstr>Multicore SMPs Used</vt:lpstr>
      <vt:lpstr>Multicore SMPs Used</vt:lpstr>
      <vt:lpstr>Multicore SMPs Used</vt:lpstr>
      <vt:lpstr>Multicore SMPs Used (peak double precision flops)</vt:lpstr>
      <vt:lpstr>Multicore SMPs Used (total DRAM bandwidth)</vt:lpstr>
      <vt:lpstr>Roofline models for multicore SMPs</vt:lpstr>
      <vt:lpstr>Arithmetic Intensity in HPC</vt:lpstr>
      <vt:lpstr>Naïve Roofline Model</vt:lpstr>
      <vt:lpstr>Roofline Model</vt:lpstr>
      <vt:lpstr>Naïve Roofline Model</vt:lpstr>
      <vt:lpstr>Naïve Roofline Model</vt:lpstr>
      <vt:lpstr>Naïve Roofline Model</vt:lpstr>
      <vt:lpstr>Better Roofline</vt:lpstr>
      <vt:lpstr>Roofline models (dram bandwidth)</vt:lpstr>
      <vt:lpstr>Roofline models (dram bandwidth)</vt:lpstr>
      <vt:lpstr>Roofline models (dram bandwidth)</vt:lpstr>
      <vt:lpstr>Roofline models (dram bandwidth)</vt:lpstr>
      <vt:lpstr>Roofline models (dram bandwidth)</vt:lpstr>
      <vt:lpstr>Roofline models (dram bandwidth)</vt:lpstr>
      <vt:lpstr>In-core Performance</vt:lpstr>
      <vt:lpstr>Roofline models (in-core performance = in-core parallelism?)</vt:lpstr>
      <vt:lpstr>Roofline models (in-core performance = instruction mix?)</vt:lpstr>
      <vt:lpstr>Roofline models (Achilles' Heel)</vt:lpstr>
      <vt:lpstr>Roofline models (ceilings constrain performance)</vt:lpstr>
      <vt:lpstr>Roofline models (ceilings constrain performance)</vt:lpstr>
      <vt:lpstr>Roofline models (thickness)</vt:lpstr>
      <vt:lpstr>Three Categories of Software Optimization</vt:lpstr>
      <vt:lpstr>Optimization Categorization</vt:lpstr>
      <vt:lpstr>Maximizing Attained  in-core Performance</vt:lpstr>
      <vt:lpstr>Maximizing Attained Memory Bandwidth</vt:lpstr>
      <vt:lpstr>Minimizing Total Memory Traffic</vt:lpstr>
      <vt:lpstr>Optimization Categorization</vt:lpstr>
      <vt:lpstr>Introduction to Auto-tuning</vt:lpstr>
      <vt:lpstr>Out-of-the-box Code</vt:lpstr>
      <vt:lpstr>What is auto-tuning?</vt:lpstr>
      <vt:lpstr>Distinguishing the Roofline and Auto-tuning</vt:lpstr>
      <vt:lpstr>Application of the Roofline Model to sample Kernels</vt:lpstr>
      <vt:lpstr>notes</vt:lpstr>
      <vt:lpstr>Example #1:  Auto-tuning Sparse Matrix-Vector Multiplication (SpMV)</vt:lpstr>
      <vt:lpstr>Sparse Matrix Vector Multiplication</vt:lpstr>
      <vt:lpstr>The Dataset (matrices)</vt:lpstr>
      <vt:lpstr>SpMV Performance (simple parallelization)</vt:lpstr>
      <vt:lpstr>Auto-tuned SpMV Performance (architecture specific optimizations)</vt:lpstr>
      <vt:lpstr>Auto-tuned SpMV Performance (architecture specific optimizations)</vt:lpstr>
      <vt:lpstr>Roofline model for SpMV</vt:lpstr>
      <vt:lpstr>Roofline model for SpMV (overlay arithmetic intensity)</vt:lpstr>
      <vt:lpstr>Roofline model for SpMV (out-of-the-box parallel)</vt:lpstr>
      <vt:lpstr>Roofline model for SpMV (NUMA &amp; SW prefetch)</vt:lpstr>
      <vt:lpstr>Roofline model for SpMV (matrix compression)</vt:lpstr>
      <vt:lpstr>Roofline model for SpMV (matrix compression)</vt:lpstr>
      <vt:lpstr>Example #2:  Auto-tuning Lattice-Boltzmann Magneto-Hydrodynamics (LBMHD)</vt:lpstr>
      <vt:lpstr>LBMHD</vt:lpstr>
      <vt:lpstr>Initial LBMHD Performance</vt:lpstr>
      <vt:lpstr>Auto-tuned LBMHD Performance (architecture specific optimizations)</vt:lpstr>
      <vt:lpstr>Roofline model for LBMHD</vt:lpstr>
      <vt:lpstr>Roofline model for LBMHD (overlay arithmetic intensity)</vt:lpstr>
      <vt:lpstr>Roofline model for LBMHD (out-of-the-box parallel performance)</vt:lpstr>
      <vt:lpstr>Roofline model for LBMHD (Padding, Vectorization, Unrolling, Reordering, …)</vt:lpstr>
      <vt:lpstr>Roofline model for LBMHD (SIMDization + cache bypass)</vt:lpstr>
      <vt:lpstr>Roofline model for LBMHD (SIMDization + cache bypass)</vt:lpstr>
      <vt:lpstr>Conclusions</vt:lpstr>
      <vt:lpstr>Summary</vt:lpstr>
      <vt:lpstr>Suggestion…</vt:lpstr>
      <vt:lpstr>Acknowledgements</vt:lpstr>
      <vt:lpstr>Questions ?</vt:lpstr>
    </vt:vector>
  </TitlesOfParts>
  <Company>Sam Williams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Autotuning Sparse Matrix and  Lattice-Boltzmann Kernels</dc:title>
  <dc:creator>Sam Williams</dc:creator>
  <cp:lastModifiedBy>Ran Ginosar</cp:lastModifiedBy>
  <cp:revision>292</cp:revision>
  <cp:lastPrinted>2008-07-11T19:17:31Z</cp:lastPrinted>
  <dcterms:created xsi:type="dcterms:W3CDTF">2007-11-24T22:45:31Z</dcterms:created>
  <dcterms:modified xsi:type="dcterms:W3CDTF">2014-05-24T09:56:41Z</dcterms:modified>
</cp:coreProperties>
</file>